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8"/>
  </p:normalViewPr>
  <p:slideViewPr>
    <p:cSldViewPr snapToGrid="0" snapToObjects="1">
      <p:cViewPr varScale="1">
        <p:scale>
          <a:sx n="72" d="100"/>
          <a:sy n="72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80A33D"/>
            </a:gs>
            <a:gs pos="38000">
              <a:srgbClr val="92BE3F"/>
            </a:gs>
            <a:gs pos="100000">
              <a:srgbClr val="C2F35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e"/>
          <p:cNvGrpSpPr/>
          <p:nvPr/>
        </p:nvGrpSpPr>
        <p:grpSpPr>
          <a:xfrm>
            <a:off x="-806897" y="-1"/>
            <a:ext cx="14875446" cy="10122095"/>
            <a:chOff x="0" y="0"/>
            <a:chExt cx="14875445" cy="10122093"/>
          </a:xfrm>
        </p:grpSpPr>
        <p:grpSp>
          <p:nvGrpSpPr>
            <p:cNvPr id="132" name="Groupe"/>
            <p:cNvGrpSpPr/>
            <p:nvPr/>
          </p:nvGrpSpPr>
          <p:grpSpPr>
            <a:xfrm>
              <a:off x="917302" y="0"/>
              <a:ext cx="13005660" cy="9753600"/>
              <a:chOff x="0" y="0"/>
              <a:chExt cx="13005658" cy="9753600"/>
            </a:xfrm>
          </p:grpSpPr>
          <p:grpSp>
            <p:nvGrpSpPr>
              <p:cNvPr id="120" name="Groupe"/>
              <p:cNvGrpSpPr/>
              <p:nvPr/>
            </p:nvGrpSpPr>
            <p:grpSpPr>
              <a:xfrm>
                <a:off x="-1" y="0"/>
                <a:ext cx="3576557" cy="9753600"/>
                <a:chOff x="0" y="0"/>
                <a:chExt cx="3576556" cy="9753600"/>
              </a:xfrm>
            </p:grpSpPr>
            <p:sp>
              <p:nvSpPr>
                <p:cNvPr id="117" name="Rectangle"/>
                <p:cNvSpPr/>
                <p:nvPr/>
              </p:nvSpPr>
              <p:spPr>
                <a:xfrm>
                  <a:off x="1300565" y="0"/>
                  <a:ext cx="2275992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18" name="Rectangle"/>
                <p:cNvSpPr/>
                <p:nvPr/>
              </p:nvSpPr>
              <p:spPr>
                <a:xfrm>
                  <a:off x="-1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19" name="Rectangle"/>
                <p:cNvSpPr/>
                <p:nvPr/>
              </p:nvSpPr>
              <p:spPr>
                <a:xfrm>
                  <a:off x="325141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124" name="Groupe"/>
              <p:cNvGrpSpPr/>
              <p:nvPr/>
            </p:nvGrpSpPr>
            <p:grpSpPr>
              <a:xfrm>
                <a:off x="601511" y="0"/>
                <a:ext cx="3576557" cy="9753600"/>
                <a:chOff x="0" y="0"/>
                <a:chExt cx="3576556" cy="9753600"/>
              </a:xfrm>
            </p:grpSpPr>
            <p:sp>
              <p:nvSpPr>
                <p:cNvPr id="121" name="Rectangle"/>
                <p:cNvSpPr/>
                <p:nvPr/>
              </p:nvSpPr>
              <p:spPr>
                <a:xfrm>
                  <a:off x="1300565" y="0"/>
                  <a:ext cx="2275992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22" name="Rectangle"/>
                <p:cNvSpPr/>
                <p:nvPr/>
              </p:nvSpPr>
              <p:spPr>
                <a:xfrm>
                  <a:off x="-1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23" name="Rectangle"/>
                <p:cNvSpPr/>
                <p:nvPr/>
              </p:nvSpPr>
              <p:spPr>
                <a:xfrm>
                  <a:off x="325141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128" name="Groupe"/>
              <p:cNvGrpSpPr/>
              <p:nvPr/>
            </p:nvGrpSpPr>
            <p:grpSpPr>
              <a:xfrm>
                <a:off x="9429101" y="0"/>
                <a:ext cx="3576558" cy="9753600"/>
                <a:chOff x="0" y="0"/>
                <a:chExt cx="3576557" cy="9753600"/>
              </a:xfrm>
            </p:grpSpPr>
            <p:sp>
              <p:nvSpPr>
                <p:cNvPr id="125" name="Rectangle"/>
                <p:cNvSpPr/>
                <p:nvPr/>
              </p:nvSpPr>
              <p:spPr>
                <a:xfrm rot="10800000">
                  <a:off x="0" y="0"/>
                  <a:ext cx="2275991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26" name="Rectangle"/>
                <p:cNvSpPr/>
                <p:nvPr/>
              </p:nvSpPr>
              <p:spPr>
                <a:xfrm rot="10800000">
                  <a:off x="2926273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27" name="Rectangle"/>
                <p:cNvSpPr/>
                <p:nvPr/>
              </p:nvSpPr>
              <p:spPr>
                <a:xfrm rot="10800000">
                  <a:off x="2167609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129" name="Rectangle"/>
              <p:cNvSpPr/>
              <p:nvPr/>
            </p:nvSpPr>
            <p:spPr>
              <a:xfrm>
                <a:off x="5419023" y="0"/>
                <a:ext cx="4010079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30" name="Rectangle"/>
              <p:cNvSpPr/>
              <p:nvPr/>
            </p:nvSpPr>
            <p:spPr>
              <a:xfrm>
                <a:off x="4118458" y="0"/>
                <a:ext cx="650284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31" name="Rectangle"/>
              <p:cNvSpPr/>
              <p:nvPr/>
            </p:nvSpPr>
            <p:spPr>
              <a:xfrm>
                <a:off x="4443599" y="0"/>
                <a:ext cx="1083806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133" name="Ligne"/>
            <p:cNvSpPr/>
            <p:nvPr/>
          </p:nvSpPr>
          <p:spPr>
            <a:xfrm>
              <a:off x="900412" y="7161085"/>
              <a:ext cx="13005658" cy="1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4" name="Ligne"/>
            <p:cNvSpPr/>
            <p:nvPr/>
          </p:nvSpPr>
          <p:spPr>
            <a:xfrm>
              <a:off x="900412" y="4959121"/>
              <a:ext cx="13005658" cy="123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5" name="Ligne"/>
            <p:cNvSpPr/>
            <p:nvPr/>
          </p:nvSpPr>
          <p:spPr>
            <a:xfrm>
              <a:off x="883520" y="8022441"/>
              <a:ext cx="4273289" cy="172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6" name="Ligne"/>
            <p:cNvSpPr/>
            <p:nvPr/>
          </p:nvSpPr>
          <p:spPr>
            <a:xfrm>
              <a:off x="900412" y="7515760"/>
              <a:ext cx="13005658" cy="208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7" name="Ligne"/>
            <p:cNvSpPr/>
            <p:nvPr/>
          </p:nvSpPr>
          <p:spPr>
            <a:xfrm>
              <a:off x="3957585" y="7306834"/>
              <a:ext cx="9931595" cy="2438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8" name="Figure"/>
            <p:cNvSpPr/>
            <p:nvPr/>
          </p:nvSpPr>
          <p:spPr>
            <a:xfrm rot="1800000">
              <a:off x="5178795" y="4066491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9" name="Figure"/>
            <p:cNvSpPr/>
            <p:nvPr/>
          </p:nvSpPr>
          <p:spPr>
            <a:xfrm rot="1800000">
              <a:off x="6208410" y="5868199"/>
              <a:ext cx="227769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0" name="Figure"/>
            <p:cNvSpPr/>
            <p:nvPr/>
          </p:nvSpPr>
          <p:spPr>
            <a:xfrm rot="1800000">
              <a:off x="6221960" y="2264785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1" name="Figure"/>
            <p:cNvSpPr/>
            <p:nvPr/>
          </p:nvSpPr>
          <p:spPr>
            <a:xfrm rot="1800000">
              <a:off x="5151701" y="463079"/>
              <a:ext cx="2277697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2" name="Figure"/>
            <p:cNvSpPr/>
            <p:nvPr/>
          </p:nvSpPr>
          <p:spPr>
            <a:xfrm rot="1800000">
              <a:off x="7265119" y="7656359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3" name="Figure"/>
            <p:cNvSpPr/>
            <p:nvPr/>
          </p:nvSpPr>
          <p:spPr>
            <a:xfrm rot="1800000">
              <a:off x="373403" y="5975506"/>
              <a:ext cx="1794251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4" name="Figure"/>
            <p:cNvSpPr/>
            <p:nvPr/>
          </p:nvSpPr>
          <p:spPr>
            <a:xfrm rot="1800000">
              <a:off x="951957" y="7683455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5" name="Figure"/>
            <p:cNvSpPr/>
            <p:nvPr/>
          </p:nvSpPr>
          <p:spPr>
            <a:xfrm rot="1800000">
              <a:off x="992601" y="4052946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6" name="Figure"/>
            <p:cNvSpPr/>
            <p:nvPr/>
          </p:nvSpPr>
          <p:spPr>
            <a:xfrm rot="1800000">
              <a:off x="2022214" y="5868198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7" name="Figure"/>
            <p:cNvSpPr/>
            <p:nvPr/>
          </p:nvSpPr>
          <p:spPr>
            <a:xfrm rot="1800000">
              <a:off x="3065376" y="7696999"/>
              <a:ext cx="227769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8" name="Figure"/>
            <p:cNvSpPr/>
            <p:nvPr/>
          </p:nvSpPr>
          <p:spPr>
            <a:xfrm rot="1800000">
              <a:off x="3092473" y="4066491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9" name="Figure"/>
            <p:cNvSpPr/>
            <p:nvPr/>
          </p:nvSpPr>
          <p:spPr>
            <a:xfrm rot="1800000">
              <a:off x="2049309" y="2224146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0" name="Figure"/>
            <p:cNvSpPr/>
            <p:nvPr/>
          </p:nvSpPr>
          <p:spPr>
            <a:xfrm rot="1800000">
              <a:off x="10597822" y="5895293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1" name="Figure"/>
            <p:cNvSpPr/>
            <p:nvPr/>
          </p:nvSpPr>
          <p:spPr>
            <a:xfrm rot="1800000">
              <a:off x="11654532" y="7710547"/>
              <a:ext cx="2277697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2" name="Figure"/>
            <p:cNvSpPr/>
            <p:nvPr/>
          </p:nvSpPr>
          <p:spPr>
            <a:xfrm rot="1800000">
              <a:off x="11654533" y="4080039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3" name="Figure"/>
            <p:cNvSpPr/>
            <p:nvPr/>
          </p:nvSpPr>
          <p:spPr>
            <a:xfrm rot="1800000">
              <a:off x="12731801" y="5768006"/>
              <a:ext cx="176851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4" name="Figure"/>
            <p:cNvSpPr/>
            <p:nvPr/>
          </p:nvSpPr>
          <p:spPr>
            <a:xfrm rot="1800000">
              <a:off x="12732156" y="2149723"/>
              <a:ext cx="1766334" cy="19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156" name="Rectangle"/>
          <p:cNvSpPr/>
          <p:nvPr/>
        </p:nvSpPr>
        <p:spPr>
          <a:xfrm>
            <a:off x="650239" y="474132"/>
            <a:ext cx="11704322" cy="87985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7" name="Rectangle"/>
          <p:cNvSpPr/>
          <p:nvPr/>
        </p:nvSpPr>
        <p:spPr>
          <a:xfrm>
            <a:off x="6486595" y="-31609"/>
            <a:ext cx="5233530" cy="995680"/>
          </a:xfrm>
          <a:prstGeom prst="rect">
            <a:avLst/>
          </a:prstGeom>
          <a:solidFill>
            <a:srgbClr val="F5F5F5"/>
          </a:solidFill>
          <a:ln w="12700">
            <a:solidFill>
              <a:srgbClr val="74A51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8" name="Rectangle"/>
          <p:cNvSpPr/>
          <p:nvPr/>
        </p:nvSpPr>
        <p:spPr>
          <a:xfrm>
            <a:off x="6613031" y="-31610"/>
            <a:ext cx="4985174" cy="887308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613031" y="385967"/>
            <a:ext cx="367975" cy="3840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80A33D"/>
            </a:gs>
            <a:gs pos="38000">
              <a:srgbClr val="92BE3F"/>
            </a:gs>
            <a:gs pos="100000">
              <a:srgbClr val="C2F35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e"/>
          <p:cNvGrpSpPr/>
          <p:nvPr/>
        </p:nvGrpSpPr>
        <p:grpSpPr>
          <a:xfrm>
            <a:off x="-806581" y="-9032"/>
            <a:ext cx="14874906" cy="10131522"/>
            <a:chOff x="0" y="0"/>
            <a:chExt cx="14874904" cy="10131520"/>
          </a:xfrm>
        </p:grpSpPr>
        <p:grpSp>
          <p:nvGrpSpPr>
            <p:cNvPr id="181" name="Groupe"/>
            <p:cNvGrpSpPr/>
            <p:nvPr/>
          </p:nvGrpSpPr>
          <p:grpSpPr>
            <a:xfrm>
              <a:off x="917212" y="-1"/>
              <a:ext cx="12995769" cy="9762633"/>
              <a:chOff x="0" y="0"/>
              <a:chExt cx="12995768" cy="9762631"/>
            </a:xfrm>
          </p:grpSpPr>
          <p:grpSp>
            <p:nvGrpSpPr>
              <p:cNvPr id="169" name="Groupe"/>
              <p:cNvGrpSpPr/>
              <p:nvPr/>
            </p:nvGrpSpPr>
            <p:grpSpPr>
              <a:xfrm>
                <a:off x="-1" y="9031"/>
                <a:ext cx="3576322" cy="9753601"/>
                <a:chOff x="0" y="0"/>
                <a:chExt cx="3576319" cy="9753600"/>
              </a:xfrm>
            </p:grpSpPr>
            <p:sp>
              <p:nvSpPr>
                <p:cNvPr id="166" name="Rectangle"/>
                <p:cNvSpPr/>
                <p:nvPr/>
              </p:nvSpPr>
              <p:spPr>
                <a:xfrm>
                  <a:off x="130048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67" name="Rectangle"/>
                <p:cNvSpPr/>
                <p:nvPr/>
              </p:nvSpPr>
              <p:spPr>
                <a:xfrm>
                  <a:off x="0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68" name="Rectangle"/>
                <p:cNvSpPr/>
                <p:nvPr/>
              </p:nvSpPr>
              <p:spPr>
                <a:xfrm>
                  <a:off x="325120" y="0"/>
                  <a:ext cx="108373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173" name="Groupe"/>
              <p:cNvGrpSpPr/>
              <p:nvPr/>
            </p:nvGrpSpPr>
            <p:grpSpPr>
              <a:xfrm>
                <a:off x="600568" y="9031"/>
                <a:ext cx="3576321" cy="9753601"/>
                <a:chOff x="0" y="0"/>
                <a:chExt cx="3576319" cy="9753600"/>
              </a:xfrm>
            </p:grpSpPr>
            <p:sp>
              <p:nvSpPr>
                <p:cNvPr id="170" name="Rectangle"/>
                <p:cNvSpPr/>
                <p:nvPr/>
              </p:nvSpPr>
              <p:spPr>
                <a:xfrm>
                  <a:off x="130048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71" name="Rectangle"/>
                <p:cNvSpPr/>
                <p:nvPr/>
              </p:nvSpPr>
              <p:spPr>
                <a:xfrm>
                  <a:off x="0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72" name="Rectangle"/>
                <p:cNvSpPr/>
                <p:nvPr/>
              </p:nvSpPr>
              <p:spPr>
                <a:xfrm>
                  <a:off x="325120" y="0"/>
                  <a:ext cx="108373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177" name="Groupe"/>
              <p:cNvGrpSpPr/>
              <p:nvPr/>
            </p:nvGrpSpPr>
            <p:grpSpPr>
              <a:xfrm>
                <a:off x="9419448" y="0"/>
                <a:ext cx="3576321" cy="9753600"/>
                <a:chOff x="0" y="0"/>
                <a:chExt cx="3576319" cy="9753600"/>
              </a:xfrm>
            </p:grpSpPr>
            <p:sp>
              <p:nvSpPr>
                <p:cNvPr id="174" name="Rectangle"/>
                <p:cNvSpPr/>
                <p:nvPr/>
              </p:nvSpPr>
              <p:spPr>
                <a:xfrm rot="10800000">
                  <a:off x="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75" name="Rectangle"/>
                <p:cNvSpPr/>
                <p:nvPr/>
              </p:nvSpPr>
              <p:spPr>
                <a:xfrm rot="10800000">
                  <a:off x="2926078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  <p:sp>
              <p:nvSpPr>
                <p:cNvPr id="176" name="Rectangle"/>
                <p:cNvSpPr/>
                <p:nvPr/>
              </p:nvSpPr>
              <p:spPr>
                <a:xfrm rot="10800000">
                  <a:off x="2167466" y="0"/>
                  <a:ext cx="108373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178" name="Rectangle"/>
              <p:cNvSpPr/>
              <p:nvPr/>
            </p:nvSpPr>
            <p:spPr>
              <a:xfrm>
                <a:off x="5418666" y="9031"/>
                <a:ext cx="4009814" cy="9753601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79" name="Rectangle"/>
              <p:cNvSpPr/>
              <p:nvPr/>
            </p:nvSpPr>
            <p:spPr>
              <a:xfrm>
                <a:off x="4118186" y="9031"/>
                <a:ext cx="650241" cy="9753601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80" name="Rectangle"/>
              <p:cNvSpPr/>
              <p:nvPr/>
            </p:nvSpPr>
            <p:spPr>
              <a:xfrm>
                <a:off x="4443307" y="9031"/>
                <a:ext cx="1083734" cy="9753601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182" name="Ligne"/>
            <p:cNvSpPr/>
            <p:nvPr/>
          </p:nvSpPr>
          <p:spPr>
            <a:xfrm>
              <a:off x="899150" y="7170702"/>
              <a:ext cx="13007058" cy="165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" name="Ligne"/>
            <p:cNvSpPr/>
            <p:nvPr/>
          </p:nvSpPr>
          <p:spPr>
            <a:xfrm>
              <a:off x="899150" y="4967446"/>
              <a:ext cx="13007058" cy="123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" name="Ligne"/>
            <p:cNvSpPr/>
            <p:nvPr/>
          </p:nvSpPr>
          <p:spPr>
            <a:xfrm>
              <a:off x="883344" y="8030916"/>
              <a:ext cx="4273975" cy="172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" name="Ligne"/>
            <p:cNvSpPr/>
            <p:nvPr/>
          </p:nvSpPr>
          <p:spPr>
            <a:xfrm>
              <a:off x="899150" y="7525174"/>
              <a:ext cx="13007058" cy="208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" name="Ligne"/>
            <p:cNvSpPr/>
            <p:nvPr/>
          </p:nvSpPr>
          <p:spPr>
            <a:xfrm>
              <a:off x="3956181" y="7316243"/>
              <a:ext cx="9931964" cy="243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7" name="Figure"/>
            <p:cNvSpPr/>
            <p:nvPr/>
          </p:nvSpPr>
          <p:spPr>
            <a:xfrm rot="1800000">
              <a:off x="5177637" y="4075289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88" name="Figure"/>
            <p:cNvSpPr/>
            <p:nvPr/>
          </p:nvSpPr>
          <p:spPr>
            <a:xfrm rot="1800000">
              <a:off x="6207184" y="5876996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89" name="Figure"/>
            <p:cNvSpPr/>
            <p:nvPr/>
          </p:nvSpPr>
          <p:spPr>
            <a:xfrm rot="1800000">
              <a:off x="6220730" y="2273582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0" name="Figure"/>
            <p:cNvSpPr/>
            <p:nvPr/>
          </p:nvSpPr>
          <p:spPr>
            <a:xfrm rot="1800000">
              <a:off x="5150544" y="471876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1" name="Figure"/>
            <p:cNvSpPr/>
            <p:nvPr/>
          </p:nvSpPr>
          <p:spPr>
            <a:xfrm rot="1800000">
              <a:off x="7263824" y="7665156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2" name="Figure"/>
            <p:cNvSpPr/>
            <p:nvPr/>
          </p:nvSpPr>
          <p:spPr>
            <a:xfrm rot="1800000">
              <a:off x="373086" y="5985369"/>
              <a:ext cx="1794936" cy="197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" name="Figure"/>
            <p:cNvSpPr/>
            <p:nvPr/>
          </p:nvSpPr>
          <p:spPr>
            <a:xfrm rot="1800000">
              <a:off x="951077" y="7692249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4" name="Figure"/>
            <p:cNvSpPr/>
            <p:nvPr/>
          </p:nvSpPr>
          <p:spPr>
            <a:xfrm rot="1800000">
              <a:off x="991717" y="4061743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5" name="Figure"/>
            <p:cNvSpPr/>
            <p:nvPr/>
          </p:nvSpPr>
          <p:spPr>
            <a:xfrm rot="1800000">
              <a:off x="2021263" y="5876996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6" name="Figure"/>
            <p:cNvSpPr/>
            <p:nvPr/>
          </p:nvSpPr>
          <p:spPr>
            <a:xfrm rot="1800000">
              <a:off x="3064357" y="7705796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7" name="Figure"/>
            <p:cNvSpPr/>
            <p:nvPr/>
          </p:nvSpPr>
          <p:spPr>
            <a:xfrm rot="1800000">
              <a:off x="3091451" y="4075289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8" name="Figure"/>
            <p:cNvSpPr/>
            <p:nvPr/>
          </p:nvSpPr>
          <p:spPr>
            <a:xfrm rot="1800000">
              <a:off x="2048357" y="2232942"/>
              <a:ext cx="2278099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0" y="10800"/>
                  </a:lnTo>
                  <a:lnTo>
                    <a:pt x="5347" y="21600"/>
                  </a:lnTo>
                  <a:lnTo>
                    <a:pt x="16253" y="21600"/>
                  </a:lnTo>
                  <a:lnTo>
                    <a:pt x="21600" y="10800"/>
                  </a:lnTo>
                  <a:lnTo>
                    <a:pt x="16253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9" name="Figure"/>
            <p:cNvSpPr/>
            <p:nvPr/>
          </p:nvSpPr>
          <p:spPr>
            <a:xfrm rot="1800000">
              <a:off x="10598562" y="5904089"/>
              <a:ext cx="2275840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2" y="0"/>
                  </a:moveTo>
                  <a:lnTo>
                    <a:pt x="0" y="10800"/>
                  </a:lnTo>
                  <a:lnTo>
                    <a:pt x="5352" y="21600"/>
                  </a:lnTo>
                  <a:lnTo>
                    <a:pt x="16248" y="21600"/>
                  </a:lnTo>
                  <a:lnTo>
                    <a:pt x="21600" y="10800"/>
                  </a:lnTo>
                  <a:lnTo>
                    <a:pt x="16248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00" name="Figure"/>
            <p:cNvSpPr/>
            <p:nvPr/>
          </p:nvSpPr>
          <p:spPr>
            <a:xfrm rot="1800000">
              <a:off x="11655202" y="7719342"/>
              <a:ext cx="2275841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2" y="0"/>
                  </a:moveTo>
                  <a:lnTo>
                    <a:pt x="0" y="10800"/>
                  </a:lnTo>
                  <a:lnTo>
                    <a:pt x="5352" y="21600"/>
                  </a:lnTo>
                  <a:lnTo>
                    <a:pt x="16248" y="21600"/>
                  </a:lnTo>
                  <a:lnTo>
                    <a:pt x="21600" y="10800"/>
                  </a:lnTo>
                  <a:lnTo>
                    <a:pt x="16248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01" name="Figure"/>
            <p:cNvSpPr/>
            <p:nvPr/>
          </p:nvSpPr>
          <p:spPr>
            <a:xfrm rot="1800000">
              <a:off x="11655202" y="4088836"/>
              <a:ext cx="2275841" cy="197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2" y="0"/>
                  </a:moveTo>
                  <a:lnTo>
                    <a:pt x="0" y="10800"/>
                  </a:lnTo>
                  <a:lnTo>
                    <a:pt x="5352" y="21600"/>
                  </a:lnTo>
                  <a:lnTo>
                    <a:pt x="16248" y="21600"/>
                  </a:lnTo>
                  <a:lnTo>
                    <a:pt x="21600" y="10800"/>
                  </a:lnTo>
                  <a:lnTo>
                    <a:pt x="16248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02" name="Figure"/>
            <p:cNvSpPr/>
            <p:nvPr/>
          </p:nvSpPr>
          <p:spPr>
            <a:xfrm rot="1800000">
              <a:off x="12732161" y="5777653"/>
              <a:ext cx="1767842" cy="197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" name="Figure"/>
            <p:cNvSpPr/>
            <p:nvPr/>
          </p:nvSpPr>
          <p:spPr>
            <a:xfrm rot="1800000">
              <a:off x="12732161" y="2158435"/>
              <a:ext cx="1765583" cy="197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05" name="Rectangle"/>
          <p:cNvSpPr/>
          <p:nvPr/>
        </p:nvSpPr>
        <p:spPr>
          <a:xfrm>
            <a:off x="650239" y="474132"/>
            <a:ext cx="11704322" cy="87985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6" name="Rectangle"/>
          <p:cNvSpPr/>
          <p:nvPr/>
        </p:nvSpPr>
        <p:spPr>
          <a:xfrm>
            <a:off x="6486595" y="-31609"/>
            <a:ext cx="5233530" cy="995680"/>
          </a:xfrm>
          <a:prstGeom prst="rect">
            <a:avLst/>
          </a:prstGeom>
          <a:solidFill>
            <a:srgbClr val="F5F5F5"/>
          </a:solidFill>
          <a:ln w="12700">
            <a:solidFill>
              <a:srgbClr val="74A51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6613031" y="-31610"/>
            <a:ext cx="4985174" cy="887308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613031" y="385967"/>
            <a:ext cx="367975" cy="3840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MANDOU Julien - Moniteur PSC1 - avril 2018"/>
          <p:cNvSpPr txBox="1"/>
          <p:nvPr/>
        </p:nvSpPr>
        <p:spPr>
          <a:xfrm>
            <a:off x="6649583" y="9268051"/>
            <a:ext cx="6934564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000"/>
            </a:lvl1pPr>
          </a:lstStyle>
          <a:p>
            <a:r>
              <a:t>MANDOU Julien - Moniteur PSC1 - avril 2018</a:t>
            </a:r>
          </a:p>
        </p:txBody>
      </p:sp>
      <p:grpSp>
        <p:nvGrpSpPr>
          <p:cNvPr id="220" name="Groupe"/>
          <p:cNvGrpSpPr/>
          <p:nvPr/>
        </p:nvGrpSpPr>
        <p:grpSpPr>
          <a:xfrm>
            <a:off x="2962701" y="2238847"/>
            <a:ext cx="9369763" cy="2677076"/>
            <a:chOff x="0" y="0"/>
            <a:chExt cx="9369762" cy="2677074"/>
          </a:xfrm>
        </p:grpSpPr>
        <p:sp>
          <p:nvSpPr>
            <p:cNvPr id="218" name="Rectangle aux angles arrondis"/>
            <p:cNvSpPr/>
            <p:nvPr/>
          </p:nvSpPr>
          <p:spPr>
            <a:xfrm>
              <a:off x="0" y="0"/>
              <a:ext cx="9369763" cy="2677075"/>
            </a:xfrm>
            <a:prstGeom prst="roundRect">
              <a:avLst>
                <a:gd name="adj" fmla="val 16667"/>
              </a:avLst>
            </a:prstGeom>
            <a:solidFill>
              <a:srgbClr val="BD161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88900" dist="50800" dir="2700000" rotWithShape="0">
                <a:srgbClr val="CAF278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0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219" name="SÉQUENCE 2:…"/>
            <p:cNvSpPr txBox="1"/>
            <p:nvPr/>
          </p:nvSpPr>
          <p:spPr>
            <a:xfrm>
              <a:off x="416643" y="2409"/>
              <a:ext cx="8536476" cy="2537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t>SÉQUENCE 2: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t>L’OBSTRUCTION AIGUE DES VOIES AERIENNES PAR UN CORPS ETRANGER ET L’ALERTE</a:t>
              </a:r>
            </a:p>
          </p:txBody>
        </p:sp>
      </p:grpSp>
      <p:pic>
        <p:nvPicPr>
          <p:cNvPr id="221" name="images-1" descr="images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9" y="325119"/>
            <a:ext cx="1894277" cy="2167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2" animBg="1" advAuto="0"/>
      <p:bldP spid="221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APPRENTISSAG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APPRENTISSAGE</a:t>
            </a:r>
          </a:p>
          <a:p>
            <a:pPr>
              <a:defRPr b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DU GESTE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roupe"/>
          <p:cNvGrpSpPr/>
          <p:nvPr/>
        </p:nvGrpSpPr>
        <p:grpSpPr>
          <a:xfrm>
            <a:off x="866986" y="2059093"/>
            <a:ext cx="11487574" cy="6177281"/>
            <a:chOff x="0" y="0"/>
            <a:chExt cx="11487573" cy="6177280"/>
          </a:xfrm>
        </p:grpSpPr>
        <p:sp>
          <p:nvSpPr>
            <p:cNvPr id="359" name="Rectangle aux angles arrondis"/>
            <p:cNvSpPr/>
            <p:nvPr/>
          </p:nvSpPr>
          <p:spPr>
            <a:xfrm>
              <a:off x="0" y="0"/>
              <a:ext cx="11487574" cy="6177281"/>
            </a:xfrm>
            <a:prstGeom prst="roundRect">
              <a:avLst>
                <a:gd name="adj" fmla="val 16667"/>
              </a:avLst>
            </a:prstGeom>
            <a:solidFill>
              <a:srgbClr val="00009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0" name="THEME DE LA SEQUENCE  L’obstruction totale…"/>
            <p:cNvSpPr txBox="1"/>
            <p:nvPr/>
          </p:nvSpPr>
          <p:spPr>
            <a:xfrm>
              <a:off x="41809" y="656590"/>
              <a:ext cx="11403956" cy="486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THEME DE LA SEQUENCE</a:t>
              </a:r>
              <a:br>
                <a:rPr dirty="0"/>
              </a:br>
              <a:br>
                <a:rPr dirty="0"/>
              </a:br>
              <a:r>
                <a:rPr dirty="0" err="1"/>
                <a:t>L’obstruction</a:t>
              </a:r>
              <a:r>
                <a:rPr dirty="0"/>
                <a:t> </a:t>
              </a:r>
              <a:r>
                <a:rPr lang="fr-FR" dirty="0"/>
                <a:t>grave</a:t>
              </a:r>
              <a:r>
                <a:rPr dirty="0"/>
                <a:t> </a:t>
              </a:r>
            </a:p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des </a:t>
              </a:r>
              <a:r>
                <a:rPr dirty="0" err="1"/>
                <a:t>voies</a:t>
              </a:r>
              <a:r>
                <a:rPr dirty="0"/>
                <a:t> </a:t>
              </a:r>
              <a:r>
                <a:rPr dirty="0" err="1"/>
                <a:t>aériennes</a:t>
              </a:r>
              <a:r>
                <a:rPr dirty="0"/>
                <a:t> chez </a:t>
              </a:r>
            </a:p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le </a:t>
              </a:r>
              <a:r>
                <a:rPr dirty="0" err="1"/>
                <a:t>nourrisson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OBSTRUCTION DES VOIES AERIENNES chez le nourrisson"/>
          <p:cNvSpPr/>
          <p:nvPr/>
        </p:nvSpPr>
        <p:spPr>
          <a:xfrm>
            <a:off x="69426" y="38492"/>
            <a:ext cx="6021494" cy="939338"/>
          </a:xfrm>
          <a:prstGeom prst="roundRect">
            <a:avLst>
              <a:gd name="adj" fmla="val 20280"/>
            </a:avLst>
          </a:prstGeom>
          <a:solidFill>
            <a:schemeClr val="accent3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/>
            </a:lvl1pPr>
          </a:lstStyle>
          <a:p>
            <a:r>
              <a:t>OBSTRUCTION DES VOIES AERIENNES chez le nourrisson</a:t>
            </a:r>
          </a:p>
        </p:txBody>
      </p:sp>
      <p:sp>
        <p:nvSpPr>
          <p:cNvPr id="364" name="PROTECTION ADAPTEE"/>
          <p:cNvSpPr/>
          <p:nvPr/>
        </p:nvSpPr>
        <p:spPr>
          <a:xfrm>
            <a:off x="286173" y="1478844"/>
            <a:ext cx="5057635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PROTECTION ADAPTEE</a:t>
            </a:r>
          </a:p>
        </p:txBody>
      </p:sp>
      <p:sp>
        <p:nvSpPr>
          <p:cNvPr id="365" name="Ligne"/>
          <p:cNvSpPr/>
          <p:nvPr/>
        </p:nvSpPr>
        <p:spPr>
          <a:xfrm>
            <a:off x="2814990" y="1025136"/>
            <a:ext cx="1" cy="406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6" name="Ligne"/>
          <p:cNvSpPr/>
          <p:nvPr/>
        </p:nvSpPr>
        <p:spPr>
          <a:xfrm>
            <a:off x="2814990" y="2271994"/>
            <a:ext cx="1177785" cy="731741"/>
          </a:xfrm>
          <a:prstGeom prst="line">
            <a:avLst/>
          </a:prstGeom>
          <a:ln w="63500">
            <a:solidFill>
              <a:srgbClr val="000000">
                <a:alpha val="23362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7" name="Ligne"/>
          <p:cNvSpPr/>
          <p:nvPr/>
        </p:nvSpPr>
        <p:spPr>
          <a:xfrm flipH="1">
            <a:off x="1542309" y="2271994"/>
            <a:ext cx="1020940" cy="8121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8" name="PARTIELLE"/>
          <p:cNvSpPr/>
          <p:nvPr/>
        </p:nvSpPr>
        <p:spPr>
          <a:xfrm>
            <a:off x="2800330" y="3106137"/>
            <a:ext cx="2151945" cy="745844"/>
          </a:xfrm>
          <a:prstGeom prst="roundRect">
            <a:avLst>
              <a:gd name="adj" fmla="val 25542"/>
            </a:avLst>
          </a:prstGeom>
          <a:solidFill>
            <a:schemeClr val="accent1">
              <a:alpha val="19709"/>
            </a:schemeClr>
          </a:solidFill>
          <a:ln w="12700">
            <a:solidFill>
              <a:srgbClr val="000000">
                <a:alpha val="19709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t>PARTIELLE</a:t>
            </a:r>
          </a:p>
        </p:txBody>
      </p:sp>
      <p:sp>
        <p:nvSpPr>
          <p:cNvPr id="369" name="TOTALE"/>
          <p:cNvSpPr/>
          <p:nvPr/>
        </p:nvSpPr>
        <p:spPr>
          <a:xfrm>
            <a:off x="810221" y="3106137"/>
            <a:ext cx="1746533" cy="745844"/>
          </a:xfrm>
          <a:prstGeom prst="roundRect">
            <a:avLst>
              <a:gd name="adj" fmla="val 25542"/>
            </a:avLst>
          </a:prstGeom>
          <a:solidFill>
            <a:schemeClr val="accent1">
              <a:lumOff val="-135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GRAVE</a:t>
            </a:r>
            <a:endParaRPr dirty="0"/>
          </a:p>
        </p:txBody>
      </p:sp>
      <p:sp>
        <p:nvSpPr>
          <p:cNvPr id="370" name="CLAQUES DANS LE DOS EFFICACES??"/>
          <p:cNvSpPr/>
          <p:nvPr/>
        </p:nvSpPr>
        <p:spPr>
          <a:xfrm>
            <a:off x="626368" y="4459357"/>
            <a:ext cx="2236189" cy="1152032"/>
          </a:xfrm>
          <a:prstGeom prst="roundRect">
            <a:avLst>
              <a:gd name="adj" fmla="val 1987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t>CLAQUES DANS LE DOS EFFICACES??</a:t>
            </a:r>
          </a:p>
        </p:txBody>
      </p:sp>
      <p:sp>
        <p:nvSpPr>
          <p:cNvPr id="371" name="COMPRESSIONS THORACIQUES EFFICACES??"/>
          <p:cNvSpPr/>
          <p:nvPr/>
        </p:nvSpPr>
        <p:spPr>
          <a:xfrm>
            <a:off x="448624" y="6312275"/>
            <a:ext cx="2563610" cy="2222501"/>
          </a:xfrm>
          <a:prstGeom prst="roundRect">
            <a:avLst>
              <a:gd name="adj" fmla="val 12696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rPr dirty="0"/>
              <a:t>COMPRESSIONS THORACIQUES EFFICACES??</a:t>
            </a:r>
          </a:p>
        </p:txBody>
      </p:sp>
      <p:sp>
        <p:nvSpPr>
          <p:cNvPr id="372" name="MISE AU REPOS / AVIS MEDICALE / SURVEILLER"/>
          <p:cNvSpPr/>
          <p:nvPr/>
        </p:nvSpPr>
        <p:spPr>
          <a:xfrm>
            <a:off x="485422" y="8845840"/>
            <a:ext cx="8341643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r>
              <a:t>MISE AU REPOS / AVIS MEDICALE / SURVEILLER</a:t>
            </a:r>
          </a:p>
        </p:txBody>
      </p:sp>
      <p:sp>
        <p:nvSpPr>
          <p:cNvPr id="373" name="Ligne"/>
          <p:cNvSpPr/>
          <p:nvPr/>
        </p:nvSpPr>
        <p:spPr>
          <a:xfrm flipH="1">
            <a:off x="3807061" y="4995404"/>
            <a:ext cx="1" cy="356298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4" name="Ligne"/>
          <p:cNvSpPr/>
          <p:nvPr/>
        </p:nvSpPr>
        <p:spPr>
          <a:xfrm>
            <a:off x="1683487" y="5669732"/>
            <a:ext cx="1" cy="5842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5" name="Ligne"/>
          <p:cNvSpPr/>
          <p:nvPr/>
        </p:nvSpPr>
        <p:spPr>
          <a:xfrm>
            <a:off x="1683487" y="3872319"/>
            <a:ext cx="1" cy="5842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6" name="Ligne"/>
          <p:cNvSpPr/>
          <p:nvPr/>
        </p:nvSpPr>
        <p:spPr>
          <a:xfrm flipV="1">
            <a:off x="2935045" y="5027155"/>
            <a:ext cx="898779" cy="8218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7" name="Ligne"/>
          <p:cNvSpPr/>
          <p:nvPr/>
        </p:nvSpPr>
        <p:spPr>
          <a:xfrm>
            <a:off x="99841" y="7568588"/>
            <a:ext cx="351696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8" name="OUI"/>
          <p:cNvSpPr txBox="1"/>
          <p:nvPr/>
        </p:nvSpPr>
        <p:spPr>
          <a:xfrm>
            <a:off x="3061900" y="4580877"/>
            <a:ext cx="6672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379" name="OUI"/>
          <p:cNvSpPr txBox="1"/>
          <p:nvPr/>
        </p:nvSpPr>
        <p:spPr>
          <a:xfrm>
            <a:off x="3012235" y="6994217"/>
            <a:ext cx="66720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380" name="Ligne"/>
          <p:cNvSpPr/>
          <p:nvPr/>
        </p:nvSpPr>
        <p:spPr>
          <a:xfrm flipH="1">
            <a:off x="86807" y="5035871"/>
            <a:ext cx="1" cy="251631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1" name="Ligne"/>
          <p:cNvSpPr/>
          <p:nvPr/>
        </p:nvSpPr>
        <p:spPr>
          <a:xfrm>
            <a:off x="75329" y="5035372"/>
            <a:ext cx="478552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2" name="NON"/>
          <p:cNvSpPr txBox="1"/>
          <p:nvPr/>
        </p:nvSpPr>
        <p:spPr>
          <a:xfrm>
            <a:off x="127123" y="5792873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383" name="COMMENT ?"/>
          <p:cNvSpPr/>
          <p:nvPr/>
        </p:nvSpPr>
        <p:spPr>
          <a:xfrm>
            <a:off x="7127169" y="673946"/>
            <a:ext cx="5057635" cy="139777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5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COMMENT ?</a:t>
            </a:r>
          </a:p>
        </p:txBody>
      </p:sp>
      <p:sp>
        <p:nvSpPr>
          <p:cNvPr id="384" name="NON"/>
          <p:cNvSpPr txBox="1"/>
          <p:nvPr/>
        </p:nvSpPr>
        <p:spPr>
          <a:xfrm>
            <a:off x="1902322" y="5731302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385" name="COMMENT ?"/>
          <p:cNvSpPr/>
          <p:nvPr/>
        </p:nvSpPr>
        <p:spPr>
          <a:xfrm>
            <a:off x="7127169" y="673946"/>
            <a:ext cx="5057635" cy="139777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5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COMMENT ?</a:t>
            </a:r>
          </a:p>
        </p:txBody>
      </p:sp>
      <p:sp>
        <p:nvSpPr>
          <p:cNvPr id="386" name="Ligne"/>
          <p:cNvSpPr/>
          <p:nvPr/>
        </p:nvSpPr>
        <p:spPr>
          <a:xfrm>
            <a:off x="3807060" y="7391775"/>
            <a:ext cx="1" cy="116473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7" name="MISE AU REPOS / AVIS MEDICALE / SURVEILLER"/>
          <p:cNvSpPr/>
          <p:nvPr/>
        </p:nvSpPr>
        <p:spPr>
          <a:xfrm>
            <a:off x="485422" y="8845840"/>
            <a:ext cx="8341643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r>
              <a:t>MISE AU REPOS / AVIS MEDICALE / SURVEILLER</a:t>
            </a:r>
          </a:p>
        </p:txBody>
      </p:sp>
      <p:sp>
        <p:nvSpPr>
          <p:cNvPr id="388" name="Ligne"/>
          <p:cNvSpPr/>
          <p:nvPr/>
        </p:nvSpPr>
        <p:spPr>
          <a:xfrm flipV="1">
            <a:off x="3027326" y="7423526"/>
            <a:ext cx="806498" cy="8218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391" name="Groupe"/>
          <p:cNvGrpSpPr/>
          <p:nvPr/>
        </p:nvGrpSpPr>
        <p:grpSpPr>
          <a:xfrm>
            <a:off x="5315823" y="2022751"/>
            <a:ext cx="7634175" cy="6025244"/>
            <a:chOff x="0" y="0"/>
            <a:chExt cx="7634173" cy="6025242"/>
          </a:xfrm>
        </p:grpSpPr>
        <p:sp>
          <p:nvSpPr>
            <p:cNvPr id="389" name="Rectangle aux angles arrondis"/>
            <p:cNvSpPr/>
            <p:nvPr/>
          </p:nvSpPr>
          <p:spPr>
            <a:xfrm>
              <a:off x="0" y="442538"/>
              <a:ext cx="7634174" cy="5410046"/>
            </a:xfrm>
            <a:prstGeom prst="roundRect">
              <a:avLst>
                <a:gd name="adj" fmla="val 12695"/>
              </a:avLst>
            </a:prstGeom>
            <a:solidFill>
              <a:srgbClr val="FAD031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63500" dist="35921" dir="2700000" rotWithShape="0">
                <a:srgbClr val="808080">
                  <a:alpha val="74996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90" name="- COUCHER LE NOURRISSON À CALIFOURCHON SUR SON AVANT BRAS…"/>
            <p:cNvSpPr txBox="1"/>
            <p:nvPr/>
          </p:nvSpPr>
          <p:spPr>
            <a:xfrm>
              <a:off x="187944" y="0"/>
              <a:ext cx="7339055" cy="6025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800"/>
              </a:pPr>
              <a:r>
                <a:t> - COUCHER LE NOURRISSON À CALIFOURCHON SUR SON AVANT BRAS</a:t>
              </a:r>
              <a:endParaRPr i="1"/>
            </a:p>
            <a:p>
              <a:pPr defTabSz="914400">
                <a:defRPr sz="2800"/>
              </a:pPr>
              <a:r>
                <a:t>- MAINTENIR LA TÊTE AVEC LE POUCE D’UN CÔTE ET 1 ou 2 DOIGTS DE L’AUTRE CÔTE</a:t>
              </a:r>
              <a:endParaRPr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defTabSz="914400">
                <a:defRPr sz="2800"/>
              </a:pPr>
              <a:r>
                <a:t> SANS APPUYER SUR LA GORGE</a:t>
              </a:r>
            </a:p>
            <a:p>
              <a:pPr defTabSz="914400">
                <a:defRPr sz="2800"/>
              </a:pPr>
              <a:r>
                <a:t>- INCLINER LE NOURRISSON AFIN QUE</a:t>
              </a:r>
            </a:p>
            <a:p>
              <a:pPr defTabSz="914400">
                <a:defRPr sz="2800"/>
              </a:pPr>
              <a:r>
                <a:t> LA TÊTE SOIT EN BAS </a:t>
              </a:r>
            </a:p>
            <a:p>
              <a:pPr defTabSz="914400">
                <a:defRPr sz="2800"/>
              </a:pPr>
              <a:r>
                <a:t>- DONNER </a:t>
              </a:r>
              <a:r>
                <a:rPr u="sng"/>
                <a:t>1 À 5 CLAQUES VIGOUREUSES</a:t>
              </a:r>
              <a:r>
                <a:t> </a:t>
              </a:r>
              <a:r>
                <a:rPr u="sng"/>
                <a:t>ENTRE </a:t>
              </a:r>
            </a:p>
            <a:p>
              <a:pPr defTabSz="914400">
                <a:defRPr sz="2800" u="sng"/>
              </a:pPr>
              <a:r>
                <a:t>LES 2 OMOPLATES AVEC LE TALON </a:t>
              </a:r>
            </a:p>
            <a:p>
              <a:pPr defTabSz="914400">
                <a:defRPr sz="2800" u="sng"/>
              </a:pPr>
              <a:r>
                <a:t>DE LA MAIN OUVERTE.</a:t>
              </a:r>
            </a:p>
          </p:txBody>
        </p:sp>
      </p:grpSp>
      <p:grpSp>
        <p:nvGrpSpPr>
          <p:cNvPr id="394" name="Groupe"/>
          <p:cNvGrpSpPr/>
          <p:nvPr/>
        </p:nvGrpSpPr>
        <p:grpSpPr>
          <a:xfrm>
            <a:off x="5315823" y="2425908"/>
            <a:ext cx="7634175" cy="5622086"/>
            <a:chOff x="0" y="0"/>
            <a:chExt cx="7634173" cy="5622085"/>
          </a:xfrm>
        </p:grpSpPr>
        <p:sp>
          <p:nvSpPr>
            <p:cNvPr id="392" name="Rectangle aux angles arrondis"/>
            <p:cNvSpPr/>
            <p:nvPr/>
          </p:nvSpPr>
          <p:spPr>
            <a:xfrm>
              <a:off x="0" y="0"/>
              <a:ext cx="7634174" cy="5622086"/>
            </a:xfrm>
            <a:prstGeom prst="roundRect">
              <a:avLst>
                <a:gd name="adj" fmla="val 12549"/>
              </a:avLst>
            </a:prstGeom>
            <a:solidFill>
              <a:srgbClr val="FAD031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63500" dist="35921" dir="2700000" rotWithShape="0">
                <a:srgbClr val="808080">
                  <a:alpha val="74996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400"/>
                </a:spcBef>
                <a:defRPr sz="2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3" name="L’avant bras contre le dos,…"/>
            <p:cNvSpPr txBox="1"/>
            <p:nvPr/>
          </p:nvSpPr>
          <p:spPr>
            <a:xfrm>
              <a:off x="509001" y="239448"/>
              <a:ext cx="6938205" cy="5143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2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L’avant bras contre le dos, 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defRPr sz="2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la main soutient la tête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2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tourner le nourrisson face vers le ciel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2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avant bras + nourrisson sur la cuisse, 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defRPr sz="2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tête vers le bas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2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pulpe de 2 doigts </a:t>
              </a:r>
              <a:r>
                <a:rPr u="sng"/>
                <a:t>dans l’axe du sternum</a:t>
              </a:r>
              <a:r>
                <a:t>,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2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Une largeur de doigt: bas du sternum et jonction des côtes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2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</a:t>
              </a:r>
              <a:r>
                <a:rPr u="sng"/>
                <a:t>1 à 5 compressions profondes et successives, en relâchant entre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defRPr sz="2800" u="sng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en relâchant entre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1" animBg="1" advAuto="0"/>
      <p:bldP spid="380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APPRENTISSAG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APPRENTISSAGE</a:t>
            </a:r>
          </a:p>
          <a:p>
            <a:pPr>
              <a:defRPr b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DU GESTE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roupe"/>
          <p:cNvGrpSpPr/>
          <p:nvPr/>
        </p:nvGrpSpPr>
        <p:grpSpPr>
          <a:xfrm>
            <a:off x="866986" y="2059093"/>
            <a:ext cx="11487574" cy="6177281"/>
            <a:chOff x="0" y="0"/>
            <a:chExt cx="11487573" cy="6177280"/>
          </a:xfrm>
        </p:grpSpPr>
        <p:sp>
          <p:nvSpPr>
            <p:cNvPr id="345" name="Rectangle aux angles arrondis"/>
            <p:cNvSpPr/>
            <p:nvPr/>
          </p:nvSpPr>
          <p:spPr>
            <a:xfrm>
              <a:off x="0" y="0"/>
              <a:ext cx="11487574" cy="6177281"/>
            </a:xfrm>
            <a:prstGeom prst="roundRect">
              <a:avLst>
                <a:gd name="adj" fmla="val 16667"/>
              </a:avLst>
            </a:prstGeom>
            <a:solidFill>
              <a:srgbClr val="00009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46" name="THEME DE LA SEQUENCE  L’obstruction totale…"/>
            <p:cNvSpPr txBox="1"/>
            <p:nvPr/>
          </p:nvSpPr>
          <p:spPr>
            <a:xfrm>
              <a:off x="262496" y="656590"/>
              <a:ext cx="10962581" cy="486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THEME DE LA SEQUENCE</a:t>
              </a:r>
              <a:br>
                <a:rPr dirty="0"/>
              </a:br>
              <a:br>
                <a:rPr dirty="0"/>
              </a:br>
              <a:r>
                <a:rPr dirty="0" err="1"/>
                <a:t>L’obstruction</a:t>
              </a:r>
              <a:r>
                <a:rPr dirty="0"/>
                <a:t> </a:t>
              </a:r>
              <a:r>
                <a:rPr lang="fr-FR" dirty="0"/>
                <a:t>grave</a:t>
              </a:r>
              <a:r>
                <a:rPr dirty="0"/>
                <a:t> </a:t>
              </a:r>
            </a:p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des </a:t>
              </a:r>
              <a:r>
                <a:rPr dirty="0" err="1"/>
                <a:t>voies</a:t>
              </a:r>
              <a:r>
                <a:rPr dirty="0"/>
                <a:t> </a:t>
              </a:r>
              <a:r>
                <a:rPr dirty="0" err="1"/>
                <a:t>aériennes</a:t>
              </a:r>
              <a:r>
                <a:rPr dirty="0"/>
                <a:t> </a:t>
              </a:r>
            </a:p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Cas </a:t>
              </a:r>
              <a:r>
                <a:rPr dirty="0" err="1"/>
                <a:t>particuliers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METHODE DES COMPRESSIONS THORACIQUES (chez une femme enceinte ou une personne obèse)"/>
          <p:cNvSpPr txBox="1">
            <a:spLocks noGrp="1"/>
          </p:cNvSpPr>
          <p:nvPr>
            <p:ph type="title" idx="4294967295"/>
          </p:nvPr>
        </p:nvSpPr>
        <p:spPr>
          <a:xfrm>
            <a:off x="261902" y="344131"/>
            <a:ext cx="12379396" cy="1362749"/>
          </a:xfrm>
          <a:prstGeom prst="rect">
            <a:avLst/>
          </a:prstGeom>
          <a:solidFill>
            <a:srgbClr val="FF6600"/>
          </a:solidFill>
          <a:ln w="25400">
            <a:solidFill>
              <a:srgbClr val="000000"/>
            </a:solidFill>
            <a:round/>
          </a:ln>
        </p:spPr>
        <p:txBody>
          <a:bodyPr lIns="65023" tIns="65023" rIns="65023" bIns="65023" anchor="b"/>
          <a:lstStyle/>
          <a:p>
            <a:pPr defTabSz="1300480">
              <a:defRPr sz="4000" b="1" u="sng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METHODE DES COMPRESSIONS THORACIQUES</a:t>
            </a:r>
            <a:br/>
            <a:r>
              <a:rPr sz="3400" u="none"/>
              <a:t>(chez une femme enceinte ou une personne obèse)</a:t>
            </a:r>
          </a:p>
        </p:txBody>
      </p:sp>
      <p:sp>
        <p:nvSpPr>
          <p:cNvPr id="350" name="- derrière…"/>
          <p:cNvSpPr txBox="1">
            <a:spLocks noGrp="1"/>
          </p:cNvSpPr>
          <p:nvPr>
            <p:ph type="body" idx="4294967295"/>
          </p:nvPr>
        </p:nvSpPr>
        <p:spPr>
          <a:xfrm>
            <a:off x="255128" y="1904858"/>
            <a:ext cx="12392944" cy="4095610"/>
          </a:xfrm>
          <a:prstGeom prst="rect">
            <a:avLst/>
          </a:prstGeom>
          <a:solidFill>
            <a:srgbClr val="FFA466"/>
          </a:solidFill>
          <a:ln>
            <a:solidFill>
              <a:srgbClr val="000000"/>
            </a:solidFill>
            <a:miter lim="800000"/>
          </a:ln>
        </p:spPr>
        <p:txBody>
          <a:bodyPr lIns="65023" tIns="65023" rIns="65023" bIns="65023" anchor="t"/>
          <a:lstStyle/>
          <a:p>
            <a:pPr marL="388337" indent="-318487" algn="ctr" defTabSz="1300480">
              <a:lnSpc>
                <a:spcPct val="90000"/>
              </a:lnSpc>
              <a:spcBef>
                <a:spcPts val="900"/>
              </a:spcBef>
              <a:buClr>
                <a:srgbClr val="94C600"/>
              </a:buClr>
              <a:buSzTx/>
              <a:buFont typeface="Wingdings 2"/>
              <a:buNone/>
              <a:defRPr sz="3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- derrière</a:t>
            </a:r>
          </a:p>
          <a:p>
            <a:pPr marL="388337" indent="-318487" algn="ctr" defTabSz="1300480">
              <a:lnSpc>
                <a:spcPct val="90000"/>
              </a:lnSpc>
              <a:spcBef>
                <a:spcPts val="900"/>
              </a:spcBef>
              <a:buClr>
                <a:srgbClr val="94C600"/>
              </a:buClr>
              <a:buSzTx/>
              <a:buFont typeface="Wingdings 2"/>
              <a:buNone/>
              <a:defRPr sz="3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- Mes bras sous ses avant-bras</a:t>
            </a:r>
          </a:p>
          <a:p>
            <a:pPr marL="440417" indent="-370567" algn="ctr" defTabSz="1300480">
              <a:lnSpc>
                <a:spcPct val="90000"/>
              </a:lnSpc>
              <a:spcBef>
                <a:spcPts val="900"/>
              </a:spcBef>
              <a:buClr>
                <a:srgbClr val="94C600"/>
              </a:buClr>
              <a:buSzPct val="76000"/>
              <a:buChar char="-"/>
              <a:defRPr sz="3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Poing au milieu du sternum</a:t>
            </a:r>
          </a:p>
          <a:p>
            <a:pPr marL="440417" indent="-370567" algn="ctr" defTabSz="1300480">
              <a:lnSpc>
                <a:spcPct val="90000"/>
              </a:lnSpc>
              <a:spcBef>
                <a:spcPts val="900"/>
              </a:spcBef>
              <a:buClr>
                <a:srgbClr val="94C600"/>
              </a:buClr>
              <a:buSzPct val="76000"/>
              <a:buChar char="-"/>
              <a:defRPr sz="3800" b="1" u="sng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sans appuyer les avant-bras sur les côtes </a:t>
            </a:r>
          </a:p>
          <a:p>
            <a:pPr marL="440417" indent="-370567" algn="ctr" defTabSz="1300480">
              <a:lnSpc>
                <a:spcPct val="90000"/>
              </a:lnSpc>
              <a:spcBef>
                <a:spcPts val="900"/>
              </a:spcBef>
              <a:buClr>
                <a:srgbClr val="94C600"/>
              </a:buClr>
              <a:buSzPct val="76000"/>
              <a:buChar char="-"/>
              <a:defRPr sz="3800" b="1" u="sng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pression vers l’arrière</a:t>
            </a:r>
          </a:p>
          <a:p>
            <a:pPr marL="440417" indent="-370567" algn="ctr" defTabSz="1300480">
              <a:lnSpc>
                <a:spcPct val="90000"/>
              </a:lnSpc>
              <a:spcBef>
                <a:spcPts val="900"/>
              </a:spcBef>
              <a:buClr>
                <a:srgbClr val="94C600"/>
              </a:buClr>
              <a:buSzPct val="76000"/>
              <a:buChar char="-"/>
              <a:defRPr sz="3800" b="1" u="sng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1 à 5 compressions, en relâchant</a:t>
            </a:r>
            <a:r>
              <a:rPr u="none"/>
              <a:t> </a:t>
            </a:r>
          </a:p>
        </p:txBody>
      </p:sp>
      <p:grpSp>
        <p:nvGrpSpPr>
          <p:cNvPr id="353" name="Groupe"/>
          <p:cNvGrpSpPr/>
          <p:nvPr/>
        </p:nvGrpSpPr>
        <p:grpSpPr>
          <a:xfrm>
            <a:off x="153872" y="6287346"/>
            <a:ext cx="5072540" cy="3227981"/>
            <a:chOff x="0" y="0"/>
            <a:chExt cx="5072539" cy="3227979"/>
          </a:xfrm>
        </p:grpSpPr>
        <p:sp>
          <p:nvSpPr>
            <p:cNvPr id="351" name="Rectangle"/>
            <p:cNvSpPr/>
            <p:nvPr/>
          </p:nvSpPr>
          <p:spPr>
            <a:xfrm>
              <a:off x="0" y="0"/>
              <a:ext cx="5072540" cy="3227980"/>
            </a:xfrm>
            <a:prstGeom prst="rect">
              <a:avLst/>
            </a:prstGeom>
            <a:solidFill>
              <a:srgbClr val="CCFFCC"/>
            </a:solidFill>
            <a:ln w="25400" cap="flat">
              <a:solidFill>
                <a:srgbClr val="13CD1C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>
                  <a:solidFill>
                    <a:srgbClr val="008000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352" name="EFFICACE = RESPIRE…"/>
            <p:cNvSpPr txBox="1"/>
            <p:nvPr/>
          </p:nvSpPr>
          <p:spPr>
            <a:xfrm>
              <a:off x="721833" y="144005"/>
              <a:ext cx="3628873" cy="2919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900">
                  <a:solidFill>
                    <a:srgbClr val="008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EFFICACE = RESPIRE</a:t>
              </a:r>
            </a:p>
            <a:p>
              <a:pPr defTabSz="1300480">
                <a:buSzPct val="100000"/>
                <a:buChar char="-"/>
                <a:defRPr sz="2900">
                  <a:solidFill>
                    <a:srgbClr val="008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Mise au repos</a:t>
              </a:r>
            </a:p>
            <a:p>
              <a:pPr defTabSz="1300480">
                <a:buSzPct val="100000"/>
                <a:buChar char="-"/>
                <a:defRPr sz="2900">
                  <a:solidFill>
                    <a:srgbClr val="008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je réconforte</a:t>
              </a:r>
            </a:p>
            <a:p>
              <a:pPr defTabSz="1300480">
                <a:buSzPct val="100000"/>
                <a:buChar char="-"/>
                <a:defRPr sz="2900">
                  <a:solidFill>
                    <a:srgbClr val="008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avis médical</a:t>
              </a:r>
            </a:p>
            <a:p>
              <a:pPr defTabSz="1300480">
                <a:buSzPct val="100000"/>
                <a:buChar char="-"/>
                <a:defRPr sz="2900">
                  <a:solidFill>
                    <a:srgbClr val="008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Je surveille</a:t>
              </a:r>
            </a:p>
          </p:txBody>
        </p:sp>
      </p:grpSp>
      <p:grpSp>
        <p:nvGrpSpPr>
          <p:cNvPr id="356" name="Groupe"/>
          <p:cNvGrpSpPr/>
          <p:nvPr/>
        </p:nvGrpSpPr>
        <p:grpSpPr>
          <a:xfrm>
            <a:off x="6548009" y="6299451"/>
            <a:ext cx="6194435" cy="3203771"/>
            <a:chOff x="0" y="0"/>
            <a:chExt cx="6194434" cy="3203769"/>
          </a:xfrm>
        </p:grpSpPr>
        <p:sp>
          <p:nvSpPr>
            <p:cNvPr id="354" name="Rectangle"/>
            <p:cNvSpPr/>
            <p:nvPr/>
          </p:nvSpPr>
          <p:spPr>
            <a:xfrm>
              <a:off x="0" y="0"/>
              <a:ext cx="6194435" cy="3203770"/>
            </a:xfrm>
            <a:prstGeom prst="rect">
              <a:avLst/>
            </a:prstGeom>
            <a:solidFill>
              <a:srgbClr val="FFE1CC"/>
            </a:solidFill>
            <a:ln w="25400" cap="flat">
              <a:solidFill>
                <a:srgbClr val="C2271E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>
                  <a:solidFill>
                    <a:srgbClr val="C2271E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55" name="INEFFICACE…"/>
            <p:cNvSpPr txBox="1"/>
            <p:nvPr/>
          </p:nvSpPr>
          <p:spPr>
            <a:xfrm>
              <a:off x="419532" y="173302"/>
              <a:ext cx="5355371" cy="2857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900">
                  <a:solidFill>
                    <a:srgbClr val="C2271E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INEFFICACE </a:t>
              </a:r>
            </a:p>
            <a:p>
              <a:pPr defTabSz="1300480">
                <a:defRPr sz="2900">
                  <a:solidFill>
                    <a:srgbClr val="C2271E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= NE RESPIRE PAS</a:t>
              </a:r>
            </a:p>
            <a:p>
              <a:pPr defTabSz="1300480">
                <a:buSzPct val="100000"/>
                <a:buChar char="-"/>
                <a:defRPr sz="2900">
                  <a:solidFill>
                    <a:srgbClr val="C2271E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reprise des 1 à 5 claque dans le dos</a:t>
              </a:r>
            </a:p>
            <a:p>
              <a:pPr defTabSz="1300480">
                <a:buSzPct val="100000"/>
                <a:buChar char="-"/>
                <a:defRPr sz="2900">
                  <a:solidFill>
                    <a:srgbClr val="C2271E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si toujours inefficace, 1 à </a:t>
              </a:r>
            </a:p>
            <a:p>
              <a:pPr defTabSz="1300480">
                <a:defRPr sz="2900">
                  <a:solidFill>
                    <a:srgbClr val="C2271E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compressions abdominales</a:t>
              </a:r>
            </a:p>
          </p:txBody>
        </p:sp>
      </p:grpSp>
      <p:sp>
        <p:nvSpPr>
          <p:cNvPr id="357" name="Ligne"/>
          <p:cNvSpPr/>
          <p:nvPr/>
        </p:nvSpPr>
        <p:spPr>
          <a:xfrm flipH="1">
            <a:off x="5380394" y="8019626"/>
            <a:ext cx="1013633" cy="1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sz="3400" b="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roupe"/>
          <p:cNvGrpSpPr/>
          <p:nvPr/>
        </p:nvGrpSpPr>
        <p:grpSpPr>
          <a:xfrm>
            <a:off x="866986" y="2059093"/>
            <a:ext cx="11487574" cy="6177281"/>
            <a:chOff x="0" y="0"/>
            <a:chExt cx="11487573" cy="6177280"/>
          </a:xfrm>
        </p:grpSpPr>
        <p:sp>
          <p:nvSpPr>
            <p:cNvPr id="398" name="Rectangle aux angles arrondis"/>
            <p:cNvSpPr/>
            <p:nvPr/>
          </p:nvSpPr>
          <p:spPr>
            <a:xfrm>
              <a:off x="0" y="0"/>
              <a:ext cx="11487574" cy="6177281"/>
            </a:xfrm>
            <a:prstGeom prst="roundRect">
              <a:avLst>
                <a:gd name="adj" fmla="val 16667"/>
              </a:avLst>
            </a:prstGeom>
            <a:solidFill>
              <a:srgbClr val="00009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9" name="THEME DE LA SEQUENCE  L’obstruction partielle…"/>
            <p:cNvSpPr txBox="1"/>
            <p:nvPr/>
          </p:nvSpPr>
          <p:spPr>
            <a:xfrm>
              <a:off x="262496" y="1132840"/>
              <a:ext cx="10962581" cy="391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THEME DE LA SEQUENCE</a:t>
              </a:r>
              <a:br/>
              <a:br/>
              <a:r>
                <a:t>L’obstruction partielle </a:t>
              </a:r>
            </a:p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des voies aériennes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Modifier : 2 clics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03" name="Photo 02" descr="Photo 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59" y="101599"/>
            <a:ext cx="11054082" cy="95481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6" name="Groupe"/>
          <p:cNvGrpSpPr/>
          <p:nvPr/>
        </p:nvGrpSpPr>
        <p:grpSpPr>
          <a:xfrm>
            <a:off x="6719146" y="433493"/>
            <a:ext cx="6068908" cy="2167467"/>
            <a:chOff x="0" y="0"/>
            <a:chExt cx="6068906" cy="2167466"/>
          </a:xfrm>
        </p:grpSpPr>
        <p:sp>
          <p:nvSpPr>
            <p:cNvPr id="404" name="Bulle de texte"/>
            <p:cNvSpPr/>
            <p:nvPr/>
          </p:nvSpPr>
          <p:spPr>
            <a:xfrm>
              <a:off x="0" y="0"/>
              <a:ext cx="6068907" cy="2167467"/>
            </a:xfrm>
            <a:prstGeom prst="wedgeEllipseCallout">
              <a:avLst>
                <a:gd name="adj1" fmla="val -49556"/>
                <a:gd name="adj2" fmla="val 73648"/>
              </a:avLst>
            </a:prstGeom>
            <a:solidFill>
              <a:srgbClr val="94C6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5" name="AAAAAAAARRRRG…?!!.."/>
            <p:cNvSpPr txBox="1"/>
            <p:nvPr/>
          </p:nvSpPr>
          <p:spPr>
            <a:xfrm>
              <a:off x="1179745" y="853204"/>
              <a:ext cx="3709417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AAAAAAAARRRRG…?!!..</a:t>
              </a:r>
            </a:p>
          </p:txBody>
        </p:sp>
      </p:grpSp>
      <p:grpSp>
        <p:nvGrpSpPr>
          <p:cNvPr id="409" name="Groupe"/>
          <p:cNvGrpSpPr/>
          <p:nvPr/>
        </p:nvGrpSpPr>
        <p:grpSpPr>
          <a:xfrm>
            <a:off x="-1" y="8236373"/>
            <a:ext cx="4226562" cy="1517227"/>
            <a:chOff x="0" y="0"/>
            <a:chExt cx="4226560" cy="1517226"/>
          </a:xfrm>
        </p:grpSpPr>
        <p:sp>
          <p:nvSpPr>
            <p:cNvPr id="407" name="Rectangle"/>
            <p:cNvSpPr/>
            <p:nvPr/>
          </p:nvSpPr>
          <p:spPr>
            <a:xfrm>
              <a:off x="0" y="0"/>
              <a:ext cx="4226561" cy="1517227"/>
            </a:xfrm>
            <a:prstGeom prst="rect">
              <a:avLst/>
            </a:prstGeom>
            <a:solidFill>
              <a:srgbClr val="3E3D2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8" name="24, rue sans-souci…"/>
            <p:cNvSpPr txBox="1"/>
            <p:nvPr/>
          </p:nvSpPr>
          <p:spPr>
            <a:xfrm>
              <a:off x="726744" y="159783"/>
              <a:ext cx="2773072" cy="1197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24, rue sans-souci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31320 CASTANET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Tel: 24.06.79 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1" animBg="1" advAuto="0"/>
      <p:bldP spid="406" grpId="2" animBg="1" advAuto="0"/>
      <p:bldP spid="409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OBSTRUCTION DES VOIES AERIENNES chez l’adulte et l’"/>
          <p:cNvSpPr/>
          <p:nvPr/>
        </p:nvSpPr>
        <p:spPr>
          <a:xfrm>
            <a:off x="69426" y="231986"/>
            <a:ext cx="6021494" cy="745844"/>
          </a:xfrm>
          <a:prstGeom prst="roundRect">
            <a:avLst>
              <a:gd name="adj" fmla="val 25542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OBSTRUCTION DES VOIES AERIENNES chez l’adulte et l’</a:t>
            </a:r>
          </a:p>
        </p:txBody>
      </p:sp>
      <p:sp>
        <p:nvSpPr>
          <p:cNvPr id="412" name="PROTECTION ADAPTEE"/>
          <p:cNvSpPr/>
          <p:nvPr/>
        </p:nvSpPr>
        <p:spPr>
          <a:xfrm>
            <a:off x="286173" y="1478844"/>
            <a:ext cx="5057635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PROTECTION ADAPTEE</a:t>
            </a:r>
          </a:p>
        </p:txBody>
      </p:sp>
      <p:sp>
        <p:nvSpPr>
          <p:cNvPr id="413" name="Ligne"/>
          <p:cNvSpPr/>
          <p:nvPr/>
        </p:nvSpPr>
        <p:spPr>
          <a:xfrm>
            <a:off x="2814990" y="1025136"/>
            <a:ext cx="1" cy="406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4" name="Ligne"/>
          <p:cNvSpPr/>
          <p:nvPr/>
        </p:nvSpPr>
        <p:spPr>
          <a:xfrm>
            <a:off x="5955664" y="3954661"/>
            <a:ext cx="1" cy="60777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5" name="Ligne"/>
          <p:cNvSpPr/>
          <p:nvPr/>
        </p:nvSpPr>
        <p:spPr>
          <a:xfrm flipH="1">
            <a:off x="1542309" y="2309416"/>
            <a:ext cx="1022480" cy="774758"/>
          </a:xfrm>
          <a:prstGeom prst="line">
            <a:avLst/>
          </a:prstGeom>
          <a:ln w="63500">
            <a:solidFill>
              <a:srgbClr val="000000">
                <a:alpha val="26266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6" name="PARTIELLE"/>
          <p:cNvSpPr/>
          <p:nvPr/>
        </p:nvSpPr>
        <p:spPr>
          <a:xfrm>
            <a:off x="4765392" y="3144443"/>
            <a:ext cx="2151945" cy="745844"/>
          </a:xfrm>
          <a:prstGeom prst="roundRect">
            <a:avLst>
              <a:gd name="adj" fmla="val 25542"/>
            </a:avLst>
          </a:prstGeom>
          <a:solidFill>
            <a:schemeClr val="accent1">
              <a:lumOff val="-135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t>PARTIELLE</a:t>
            </a:r>
          </a:p>
        </p:txBody>
      </p:sp>
      <p:sp>
        <p:nvSpPr>
          <p:cNvPr id="417" name="TOTALE"/>
          <p:cNvSpPr/>
          <p:nvPr/>
        </p:nvSpPr>
        <p:spPr>
          <a:xfrm>
            <a:off x="485101" y="3144443"/>
            <a:ext cx="1746533" cy="707538"/>
          </a:xfrm>
          <a:prstGeom prst="roundRect">
            <a:avLst>
              <a:gd name="adj" fmla="val 26924"/>
            </a:avLst>
          </a:prstGeom>
          <a:solidFill>
            <a:schemeClr val="accent1">
              <a:alpha val="33523"/>
            </a:schemeClr>
          </a:solidFill>
          <a:ln w="12700">
            <a:solidFill>
              <a:srgbClr val="000000">
                <a:alpha val="33523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GRAVE</a:t>
            </a:r>
            <a:endParaRPr dirty="0"/>
          </a:p>
        </p:txBody>
      </p:sp>
      <p:sp>
        <p:nvSpPr>
          <p:cNvPr id="418" name="LES SIGNES"/>
          <p:cNvSpPr/>
          <p:nvPr/>
        </p:nvSpPr>
        <p:spPr>
          <a:xfrm>
            <a:off x="7405723" y="529448"/>
            <a:ext cx="5057635" cy="1397777"/>
          </a:xfrm>
          <a:prstGeom prst="rect">
            <a:avLst/>
          </a:prstGeom>
          <a:solidFill>
            <a:schemeClr val="accent1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LES SIGNES</a:t>
            </a:r>
          </a:p>
        </p:txBody>
      </p:sp>
      <p:sp>
        <p:nvSpPr>
          <p:cNvPr id="419" name="La victime peut:"/>
          <p:cNvSpPr/>
          <p:nvPr/>
        </p:nvSpPr>
        <p:spPr>
          <a:xfrm>
            <a:off x="7291400" y="2318031"/>
            <a:ext cx="5548356" cy="4603185"/>
          </a:xfrm>
          <a:prstGeom prst="roundRect">
            <a:avLst>
              <a:gd name="adj" fmla="val 16990"/>
            </a:avLst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defRPr sz="3700" b="0">
                <a:latin typeface="Verdana"/>
                <a:ea typeface="Verdana"/>
                <a:cs typeface="Verdana"/>
                <a:sym typeface="Verdana"/>
              </a:defRPr>
            </a:pPr>
            <a:r>
              <a:t>La victime peut:</a:t>
            </a:r>
          </a:p>
          <a:p>
            <a:pPr>
              <a:defRPr sz="37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37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0" name="- parler, crier, émettre un son"/>
          <p:cNvSpPr txBox="1"/>
          <p:nvPr/>
        </p:nvSpPr>
        <p:spPr>
          <a:xfrm>
            <a:off x="8070787" y="3277778"/>
            <a:ext cx="4320525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- parler, crier, émettre un son</a:t>
            </a:r>
          </a:p>
        </p:txBody>
      </p:sp>
      <p:sp>
        <p:nvSpPr>
          <p:cNvPr id="421" name="- parler (difficilement)"/>
          <p:cNvSpPr txBox="1"/>
          <p:nvPr/>
        </p:nvSpPr>
        <p:spPr>
          <a:xfrm>
            <a:off x="8345503" y="4343400"/>
            <a:ext cx="3771094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100">
                <a:solidFill>
                  <a:srgbClr val="4D3AD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- parler (difficilement)</a:t>
            </a:r>
          </a:p>
        </p:txBody>
      </p:sp>
      <p:sp>
        <p:nvSpPr>
          <p:cNvPr id="422" name="- respirer"/>
          <p:cNvSpPr txBox="1"/>
          <p:nvPr/>
        </p:nvSpPr>
        <p:spPr>
          <a:xfrm>
            <a:off x="8974022" y="5688782"/>
            <a:ext cx="218311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>
                <a:solidFill>
                  <a:srgbClr val="4D3AD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- respirer</a:t>
            </a:r>
          </a:p>
        </p:txBody>
      </p:sp>
      <p:sp>
        <p:nvSpPr>
          <p:cNvPr id="423" name="Ligne"/>
          <p:cNvSpPr/>
          <p:nvPr/>
        </p:nvSpPr>
        <p:spPr>
          <a:xfrm>
            <a:off x="4364390" y="2313621"/>
            <a:ext cx="1022563" cy="76644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4" name="Ligne"/>
          <p:cNvSpPr/>
          <p:nvPr/>
        </p:nvSpPr>
        <p:spPr>
          <a:xfrm flipH="1">
            <a:off x="6058316" y="6041731"/>
            <a:ext cx="1" cy="266956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5" name="INSTALLER « TOUSSEZ »"/>
          <p:cNvSpPr/>
          <p:nvPr/>
        </p:nvSpPr>
        <p:spPr>
          <a:xfrm>
            <a:off x="4926481" y="4626806"/>
            <a:ext cx="2263670" cy="1270001"/>
          </a:xfrm>
          <a:prstGeom prst="roundRect">
            <a:avLst>
              <a:gd name="adj" fmla="val 1500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INSTALLER « TOUSSEZ »</a:t>
            </a:r>
          </a:p>
        </p:txBody>
      </p:sp>
      <p:sp>
        <p:nvSpPr>
          <p:cNvPr id="426" name="MISE AU REPOS / AVIS MEDICAL / SURVEILLER"/>
          <p:cNvSpPr/>
          <p:nvPr/>
        </p:nvSpPr>
        <p:spPr>
          <a:xfrm>
            <a:off x="285326" y="8889594"/>
            <a:ext cx="8341643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r>
              <a:t>MISE AU REPOS / AVIS MEDICAL / SURVEILLER</a:t>
            </a:r>
          </a:p>
        </p:txBody>
      </p:sp>
      <p:sp>
        <p:nvSpPr>
          <p:cNvPr id="427" name="CLAQUES DANS LE DOS EFFICACES??"/>
          <p:cNvSpPr/>
          <p:nvPr/>
        </p:nvSpPr>
        <p:spPr>
          <a:xfrm>
            <a:off x="626368" y="4459357"/>
            <a:ext cx="2236189" cy="1152032"/>
          </a:xfrm>
          <a:prstGeom prst="roundRect">
            <a:avLst>
              <a:gd name="adj" fmla="val 19870"/>
            </a:avLst>
          </a:prstGeom>
          <a:solidFill>
            <a:schemeClr val="accent4">
              <a:hueOff val="-1081314"/>
              <a:satOff val="4338"/>
              <a:lumOff val="-8931"/>
              <a:alpha val="23359"/>
            </a:schemeClr>
          </a:solidFill>
          <a:ln w="12700">
            <a:solidFill>
              <a:srgbClr val="000000">
                <a:alpha val="23359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t>CLAQUES DANS LE DOS EFFICACES??</a:t>
            </a:r>
          </a:p>
        </p:txBody>
      </p:sp>
      <p:sp>
        <p:nvSpPr>
          <p:cNvPr id="428" name="COMPRESSIONS THORACIQUES EFFICACES??"/>
          <p:cNvSpPr/>
          <p:nvPr/>
        </p:nvSpPr>
        <p:spPr>
          <a:xfrm>
            <a:off x="448624" y="6312275"/>
            <a:ext cx="2563610" cy="2222501"/>
          </a:xfrm>
          <a:prstGeom prst="roundRect">
            <a:avLst>
              <a:gd name="adj" fmla="val 12696"/>
            </a:avLst>
          </a:prstGeom>
          <a:solidFill>
            <a:schemeClr val="accent4">
              <a:hueOff val="-1081314"/>
              <a:satOff val="4338"/>
              <a:lumOff val="-8931"/>
              <a:alpha val="23359"/>
            </a:schemeClr>
          </a:solidFill>
          <a:ln w="12700">
            <a:solidFill>
              <a:srgbClr val="000000">
                <a:alpha val="23359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rPr dirty="0"/>
              <a:t>COMPRESSIONS THORACIQUES EFFICACES??</a:t>
            </a:r>
          </a:p>
        </p:txBody>
      </p:sp>
      <p:sp>
        <p:nvSpPr>
          <p:cNvPr id="429" name="Ligne"/>
          <p:cNvSpPr/>
          <p:nvPr/>
        </p:nvSpPr>
        <p:spPr>
          <a:xfrm flipH="1">
            <a:off x="3807061" y="4995404"/>
            <a:ext cx="1" cy="3562985"/>
          </a:xfrm>
          <a:prstGeom prst="line">
            <a:avLst/>
          </a:prstGeom>
          <a:ln w="63500">
            <a:solidFill>
              <a:srgbClr val="000000">
                <a:alpha val="23359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0" name="Ligne"/>
          <p:cNvSpPr/>
          <p:nvPr/>
        </p:nvSpPr>
        <p:spPr>
          <a:xfrm>
            <a:off x="1683487" y="5669732"/>
            <a:ext cx="1" cy="584201"/>
          </a:xfrm>
          <a:prstGeom prst="line">
            <a:avLst/>
          </a:prstGeom>
          <a:ln w="63500">
            <a:solidFill>
              <a:srgbClr val="000000">
                <a:alpha val="23359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1" name="Ligne"/>
          <p:cNvSpPr/>
          <p:nvPr/>
        </p:nvSpPr>
        <p:spPr>
          <a:xfrm>
            <a:off x="1683487" y="3872319"/>
            <a:ext cx="1" cy="584201"/>
          </a:xfrm>
          <a:prstGeom prst="line">
            <a:avLst/>
          </a:prstGeom>
          <a:ln w="63500">
            <a:solidFill>
              <a:srgbClr val="000000">
                <a:alpha val="23359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2" name="Ligne"/>
          <p:cNvSpPr/>
          <p:nvPr/>
        </p:nvSpPr>
        <p:spPr>
          <a:xfrm>
            <a:off x="2935045" y="5035372"/>
            <a:ext cx="898779" cy="6565"/>
          </a:xfrm>
          <a:prstGeom prst="line">
            <a:avLst/>
          </a:prstGeom>
          <a:ln w="63500">
            <a:solidFill>
              <a:srgbClr val="000000">
                <a:alpha val="233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3" name="OUI"/>
          <p:cNvSpPr txBox="1"/>
          <p:nvPr/>
        </p:nvSpPr>
        <p:spPr>
          <a:xfrm>
            <a:off x="3061900" y="4580877"/>
            <a:ext cx="6672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434" name="OUI"/>
          <p:cNvSpPr txBox="1"/>
          <p:nvPr/>
        </p:nvSpPr>
        <p:spPr>
          <a:xfrm>
            <a:off x="3012235" y="6994217"/>
            <a:ext cx="66720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435" name="Ligne"/>
          <p:cNvSpPr/>
          <p:nvPr/>
        </p:nvSpPr>
        <p:spPr>
          <a:xfrm>
            <a:off x="75329" y="5035372"/>
            <a:ext cx="478552" cy="1"/>
          </a:xfrm>
          <a:prstGeom prst="line">
            <a:avLst/>
          </a:prstGeom>
          <a:ln w="63500">
            <a:solidFill>
              <a:srgbClr val="000000">
                <a:alpha val="23359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6" name="NON"/>
          <p:cNvSpPr txBox="1"/>
          <p:nvPr/>
        </p:nvSpPr>
        <p:spPr>
          <a:xfrm>
            <a:off x="127123" y="5792873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437" name="NON"/>
          <p:cNvSpPr txBox="1"/>
          <p:nvPr/>
        </p:nvSpPr>
        <p:spPr>
          <a:xfrm>
            <a:off x="1902322" y="5731302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438" name="Ligne"/>
          <p:cNvSpPr/>
          <p:nvPr/>
        </p:nvSpPr>
        <p:spPr>
          <a:xfrm>
            <a:off x="3807060" y="7391775"/>
            <a:ext cx="1" cy="1164732"/>
          </a:xfrm>
          <a:prstGeom prst="line">
            <a:avLst/>
          </a:prstGeom>
          <a:ln w="63500">
            <a:solidFill>
              <a:srgbClr val="000000">
                <a:alpha val="14730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9" name="Ligne"/>
          <p:cNvSpPr/>
          <p:nvPr/>
        </p:nvSpPr>
        <p:spPr>
          <a:xfrm flipV="1">
            <a:off x="3061900" y="7423526"/>
            <a:ext cx="771924" cy="31748"/>
          </a:xfrm>
          <a:prstGeom prst="line">
            <a:avLst/>
          </a:prstGeom>
          <a:ln w="63500">
            <a:solidFill>
              <a:srgbClr val="000000">
                <a:alpha val="233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0" name="Ligne"/>
          <p:cNvSpPr/>
          <p:nvPr/>
        </p:nvSpPr>
        <p:spPr>
          <a:xfrm flipH="1">
            <a:off x="86807" y="5035871"/>
            <a:ext cx="1" cy="2516312"/>
          </a:xfrm>
          <a:prstGeom prst="line">
            <a:avLst/>
          </a:prstGeom>
          <a:ln w="63500">
            <a:solidFill>
              <a:srgbClr val="000000">
                <a:alpha val="233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1" name="Ligne"/>
          <p:cNvSpPr/>
          <p:nvPr/>
        </p:nvSpPr>
        <p:spPr>
          <a:xfrm>
            <a:off x="99841" y="7568588"/>
            <a:ext cx="351696" cy="1"/>
          </a:xfrm>
          <a:prstGeom prst="line">
            <a:avLst/>
          </a:prstGeom>
          <a:ln w="63500">
            <a:solidFill>
              <a:srgbClr val="000000">
                <a:alpha val="233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2" name="LES RISQUES"/>
          <p:cNvSpPr/>
          <p:nvPr/>
        </p:nvSpPr>
        <p:spPr>
          <a:xfrm>
            <a:off x="7405723" y="537290"/>
            <a:ext cx="5057635" cy="1397777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LES RISQUES</a:t>
            </a:r>
          </a:p>
        </p:txBody>
      </p:sp>
      <p:sp>
        <p:nvSpPr>
          <p:cNvPr id="443" name="Mise en jeu immédiate de la vie de la…"/>
          <p:cNvSpPr/>
          <p:nvPr/>
        </p:nvSpPr>
        <p:spPr>
          <a:xfrm>
            <a:off x="7536760" y="2502742"/>
            <a:ext cx="5057635" cy="4233764"/>
          </a:xfrm>
          <a:prstGeom prst="roundRect">
            <a:avLst>
              <a:gd name="adj" fmla="val 10799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</a:ln>
          <a:effectLst>
            <a:outerShdw blurRad="63500" dist="38100" dir="2700000" rotWithShape="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51809" marR="51809" defTabSz="914400">
              <a:spcBef>
                <a:spcPts val="700"/>
              </a:spcBef>
              <a:defRPr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200" b="1">
                <a:latin typeface="Lucida Grande"/>
                <a:ea typeface="Lucida Grande"/>
                <a:cs typeface="Lucida Grande"/>
                <a:sym typeface="Lucida Grande"/>
              </a:rPr>
              <a:t>Mise en jeu immédiate de la vie de la </a:t>
            </a:r>
          </a:p>
          <a:p>
            <a:pPr marL="51809" marR="51809" defTabSz="914400">
              <a:spcBef>
                <a:spcPts val="700"/>
              </a:spcBef>
              <a:defRPr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200" b="1">
                <a:latin typeface="Lucida Grande"/>
                <a:ea typeface="Lucida Grande"/>
                <a:cs typeface="Lucida Grande"/>
                <a:sym typeface="Lucida Grande"/>
              </a:rPr>
              <a:t>victime en l’absence de gestes </a:t>
            </a:r>
          </a:p>
          <a:p>
            <a:pPr marL="51809" marR="51809" defTabSz="914400">
              <a:spcBef>
                <a:spcPts val="700"/>
              </a:spcBef>
              <a:defRPr sz="3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de secours efficaces </a:t>
            </a:r>
          </a:p>
        </p:txBody>
      </p:sp>
      <p:sp>
        <p:nvSpPr>
          <p:cNvPr id="444" name="OBSTRUCTION DES VOIES AÉRIENNES chez l’adulte et l’"/>
          <p:cNvSpPr/>
          <p:nvPr/>
        </p:nvSpPr>
        <p:spPr>
          <a:xfrm>
            <a:off x="69426" y="252465"/>
            <a:ext cx="6021494" cy="745844"/>
          </a:xfrm>
          <a:prstGeom prst="roundRect">
            <a:avLst>
              <a:gd name="adj" fmla="val 25542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OBSTRUCTION DES VOIES AÉRIENNES chez l’adulte et l’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4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2" presetClass="entr" presetSubtype="4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3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4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4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1" animBg="1" advAuto="0"/>
      <p:bldP spid="412" grpId="3" animBg="1" advAuto="0"/>
      <p:bldP spid="413" grpId="2" animBg="1" advAuto="0"/>
      <p:bldP spid="414" grpId="36" animBg="1" advAuto="0"/>
      <p:bldP spid="415" grpId="4" animBg="1" advAuto="0"/>
      <p:bldP spid="416" grpId="22" animBg="1" advAuto="0"/>
      <p:bldP spid="417" grpId="5" animBg="1" advAuto="0"/>
      <p:bldP spid="418" grpId="23" animBg="1" advAuto="0"/>
      <p:bldP spid="418" grpId="30" animBg="1" advAuto="0"/>
      <p:bldP spid="419" grpId="24" animBg="1" advAuto="0"/>
      <p:bldP spid="419" grpId="31" animBg="1" advAuto="0"/>
      <p:bldP spid="420" grpId="25" animBg="1" advAuto="0"/>
      <p:bldP spid="420" grpId="32" animBg="1" advAuto="0"/>
      <p:bldP spid="421" grpId="26" animBg="1" advAuto="0"/>
      <p:bldP spid="421" grpId="33" animBg="1" advAuto="0"/>
      <p:bldP spid="422" grpId="27" animBg="1" advAuto="0"/>
      <p:bldP spid="422" grpId="34" animBg="1" advAuto="0"/>
      <p:bldP spid="423" grpId="21" animBg="1" advAuto="0"/>
      <p:bldP spid="424" grpId="40" animBg="1" advAuto="0"/>
      <p:bldP spid="425" grpId="39" animBg="1" advAuto="0"/>
      <p:bldP spid="426" grpId="41" animBg="1" advAuto="0"/>
      <p:bldP spid="427" grpId="6" animBg="1" advAuto="0"/>
      <p:bldP spid="428" grpId="13" animBg="1" advAuto="0"/>
      <p:bldP spid="429" grpId="9" animBg="1" advAuto="0"/>
      <p:bldP spid="430" grpId="12" animBg="1" advAuto="0"/>
      <p:bldP spid="431" grpId="7" animBg="1" advAuto="0"/>
      <p:bldP spid="432" grpId="8" animBg="1" advAuto="0"/>
      <p:bldP spid="433" grpId="10" animBg="1" advAuto="0"/>
      <p:bldP spid="434" grpId="14" animBg="1" advAuto="0"/>
      <p:bldP spid="435" grpId="19" animBg="1" advAuto="0"/>
      <p:bldP spid="436" grpId="17" animBg="1" advAuto="0"/>
      <p:bldP spid="437" grpId="11" animBg="1" advAuto="0"/>
      <p:bldP spid="438" grpId="16" animBg="1" advAuto="0"/>
      <p:bldP spid="439" grpId="15" animBg="1" advAuto="0"/>
      <p:bldP spid="440" grpId="20" animBg="1" advAuto="0"/>
      <p:bldP spid="441" grpId="18" animBg="1" advAuto="0"/>
      <p:bldP spid="442" grpId="28" animBg="1" advAuto="0"/>
      <p:bldP spid="442" grpId="37" animBg="1" advAuto="0"/>
      <p:bldP spid="443" grpId="35" animBg="1" advAuto="0"/>
      <p:bldP spid="443" grpId="38" animBg="1" advAuto="0"/>
      <p:bldP spid="444" grpId="29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?"/>
          <p:cNvSpPr txBox="1"/>
          <p:nvPr/>
        </p:nvSpPr>
        <p:spPr>
          <a:xfrm>
            <a:off x="5548833" y="2463941"/>
            <a:ext cx="1907134" cy="435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400">
                <a:solidFill>
                  <a:srgbClr val="38B21D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e"/>
          <p:cNvGrpSpPr/>
          <p:nvPr/>
        </p:nvGrpSpPr>
        <p:grpSpPr>
          <a:xfrm>
            <a:off x="866986" y="2059093"/>
            <a:ext cx="11487574" cy="6177281"/>
            <a:chOff x="0" y="0"/>
            <a:chExt cx="11487573" cy="6177280"/>
          </a:xfrm>
        </p:grpSpPr>
        <p:sp>
          <p:nvSpPr>
            <p:cNvPr id="223" name="Rectangle aux angles arrondis"/>
            <p:cNvSpPr/>
            <p:nvPr/>
          </p:nvSpPr>
          <p:spPr>
            <a:xfrm>
              <a:off x="0" y="0"/>
              <a:ext cx="11487574" cy="6177281"/>
            </a:xfrm>
            <a:prstGeom prst="roundRect">
              <a:avLst>
                <a:gd name="adj" fmla="val 16667"/>
              </a:avLst>
            </a:prstGeom>
            <a:solidFill>
              <a:srgbClr val="00009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24" name="THEME DE LA SEQUENCE  L’obstruction totale…"/>
            <p:cNvSpPr txBox="1"/>
            <p:nvPr/>
          </p:nvSpPr>
          <p:spPr>
            <a:xfrm>
              <a:off x="41809" y="656590"/>
              <a:ext cx="11403956" cy="486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THEME DE LA SEQUENCE</a:t>
              </a:r>
              <a:br>
                <a:rPr dirty="0"/>
              </a:br>
              <a:br>
                <a:rPr dirty="0"/>
              </a:br>
              <a:r>
                <a:rPr dirty="0" err="1"/>
                <a:t>L’obstruction</a:t>
              </a:r>
              <a:r>
                <a:rPr dirty="0"/>
                <a:t> </a:t>
              </a:r>
              <a:r>
                <a:rPr lang="fr-FR" dirty="0"/>
                <a:t>grave</a:t>
              </a:r>
              <a:r>
                <a:rPr dirty="0"/>
                <a:t> </a:t>
              </a:r>
            </a:p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des </a:t>
              </a:r>
              <a:r>
                <a:rPr dirty="0" err="1"/>
                <a:t>voies</a:t>
              </a:r>
              <a:r>
                <a:rPr dirty="0"/>
                <a:t> </a:t>
              </a:r>
              <a:r>
                <a:rPr dirty="0" err="1"/>
                <a:t>aériennes</a:t>
              </a:r>
              <a:r>
                <a:rPr dirty="0"/>
                <a:t> chez </a:t>
              </a:r>
              <a:endParaRPr lang="fr-FR" dirty="0"/>
            </a:p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l’adulte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OBSTRUCTION DES VOIES AERIENNES chez l’adulte et l’enfant"/>
          <p:cNvSpPr/>
          <p:nvPr/>
        </p:nvSpPr>
        <p:spPr>
          <a:xfrm>
            <a:off x="4088179" y="77274"/>
            <a:ext cx="6021494" cy="939338"/>
          </a:xfrm>
          <a:prstGeom prst="roundRect">
            <a:avLst>
              <a:gd name="adj" fmla="val 2028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OBSTRUCTION DES VOIES AERIENNES chez l’adulte et l’enfant</a:t>
            </a:r>
          </a:p>
        </p:txBody>
      </p:sp>
      <p:sp>
        <p:nvSpPr>
          <p:cNvPr id="449" name="Ligne"/>
          <p:cNvSpPr/>
          <p:nvPr/>
        </p:nvSpPr>
        <p:spPr>
          <a:xfrm>
            <a:off x="6948648" y="1044527"/>
            <a:ext cx="1" cy="406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0" name="PROTECTION ADAPTÉE"/>
          <p:cNvSpPr/>
          <p:nvPr/>
        </p:nvSpPr>
        <p:spPr>
          <a:xfrm>
            <a:off x="4241907" y="1478844"/>
            <a:ext cx="5057635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PROTECTION ADAPTÉE</a:t>
            </a:r>
          </a:p>
        </p:txBody>
      </p:sp>
      <p:sp>
        <p:nvSpPr>
          <p:cNvPr id="451" name="Ligne"/>
          <p:cNvSpPr/>
          <p:nvPr/>
        </p:nvSpPr>
        <p:spPr>
          <a:xfrm flipH="1">
            <a:off x="4712714" y="2372144"/>
            <a:ext cx="1020939" cy="8121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2" name="TOTALE"/>
          <p:cNvSpPr/>
          <p:nvPr/>
        </p:nvSpPr>
        <p:spPr>
          <a:xfrm>
            <a:off x="2729916" y="3007882"/>
            <a:ext cx="1746533" cy="745844"/>
          </a:xfrm>
          <a:prstGeom prst="roundRect">
            <a:avLst>
              <a:gd name="adj" fmla="val 25542"/>
            </a:avLst>
          </a:prstGeom>
          <a:solidFill>
            <a:schemeClr val="accent1">
              <a:lumOff val="-135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GRAVE</a:t>
            </a:r>
            <a:endParaRPr dirty="0"/>
          </a:p>
        </p:txBody>
      </p:sp>
      <p:sp>
        <p:nvSpPr>
          <p:cNvPr id="453" name="CLAQUES DANS LE DOS EFFICACES??"/>
          <p:cNvSpPr/>
          <p:nvPr/>
        </p:nvSpPr>
        <p:spPr>
          <a:xfrm>
            <a:off x="2227745" y="4536920"/>
            <a:ext cx="2236189" cy="1152032"/>
          </a:xfrm>
          <a:prstGeom prst="roundRect">
            <a:avLst>
              <a:gd name="adj" fmla="val 1987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t>CLAQUES DANS LE DOS EFFICACES??</a:t>
            </a:r>
          </a:p>
        </p:txBody>
      </p:sp>
      <p:sp>
        <p:nvSpPr>
          <p:cNvPr id="454" name="Ligne"/>
          <p:cNvSpPr/>
          <p:nvPr/>
        </p:nvSpPr>
        <p:spPr>
          <a:xfrm>
            <a:off x="3345839" y="5774311"/>
            <a:ext cx="1" cy="5842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5" name="COMPRESSIONS ABDOMINALES OU THORACIQUES EFFICACES??"/>
          <p:cNvSpPr/>
          <p:nvPr/>
        </p:nvSpPr>
        <p:spPr>
          <a:xfrm>
            <a:off x="2110974" y="6385285"/>
            <a:ext cx="2601737" cy="2222501"/>
          </a:xfrm>
          <a:prstGeom prst="roundRect">
            <a:avLst>
              <a:gd name="adj" fmla="val 12696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t>COMPRESSIONS ABDOMINALES OU THORACIQUES EFFICACES??</a:t>
            </a:r>
          </a:p>
        </p:txBody>
      </p:sp>
      <p:sp>
        <p:nvSpPr>
          <p:cNvPr id="456" name="NON"/>
          <p:cNvSpPr txBox="1"/>
          <p:nvPr/>
        </p:nvSpPr>
        <p:spPr>
          <a:xfrm>
            <a:off x="3496690" y="5762385"/>
            <a:ext cx="80314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457" name="OUI"/>
          <p:cNvSpPr txBox="1"/>
          <p:nvPr/>
        </p:nvSpPr>
        <p:spPr>
          <a:xfrm>
            <a:off x="4737648" y="4646270"/>
            <a:ext cx="66720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458" name="OUI"/>
          <p:cNvSpPr txBox="1"/>
          <p:nvPr/>
        </p:nvSpPr>
        <p:spPr>
          <a:xfrm>
            <a:off x="4737648" y="6887567"/>
            <a:ext cx="66720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459" name="Ligne"/>
          <p:cNvSpPr/>
          <p:nvPr/>
        </p:nvSpPr>
        <p:spPr>
          <a:xfrm flipH="1">
            <a:off x="5484369" y="5140835"/>
            <a:ext cx="1" cy="356298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0" name="Ligne"/>
          <p:cNvSpPr/>
          <p:nvPr/>
        </p:nvSpPr>
        <p:spPr>
          <a:xfrm>
            <a:off x="4660459" y="5112936"/>
            <a:ext cx="821588" cy="21167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1" name="Ligne"/>
          <p:cNvSpPr/>
          <p:nvPr/>
        </p:nvSpPr>
        <p:spPr>
          <a:xfrm>
            <a:off x="4737648" y="7420783"/>
            <a:ext cx="744399" cy="2744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2" name="Ligne"/>
          <p:cNvSpPr/>
          <p:nvPr/>
        </p:nvSpPr>
        <p:spPr>
          <a:xfrm flipH="1">
            <a:off x="1305098" y="5006785"/>
            <a:ext cx="1" cy="251631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3" name="NON"/>
          <p:cNvSpPr txBox="1"/>
          <p:nvPr/>
        </p:nvSpPr>
        <p:spPr>
          <a:xfrm>
            <a:off x="1397224" y="5792873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464" name="Ligne"/>
          <p:cNvSpPr/>
          <p:nvPr/>
        </p:nvSpPr>
        <p:spPr>
          <a:xfrm>
            <a:off x="1270202" y="5025677"/>
            <a:ext cx="82657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5" name="Ligne"/>
          <p:cNvSpPr/>
          <p:nvPr/>
        </p:nvSpPr>
        <p:spPr>
          <a:xfrm>
            <a:off x="1272987" y="7496535"/>
            <a:ext cx="75823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6" name="MISE AU REPOS / AVIS MEDICAL / SURVEILLER"/>
          <p:cNvSpPr/>
          <p:nvPr/>
        </p:nvSpPr>
        <p:spPr>
          <a:xfrm>
            <a:off x="3578263" y="8775976"/>
            <a:ext cx="8341643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r>
              <a:t>MISE AU REPOS / AVIS MEDICAL / SURVEILLER</a:t>
            </a:r>
          </a:p>
        </p:txBody>
      </p:sp>
      <p:sp>
        <p:nvSpPr>
          <p:cNvPr id="467" name="Ligne"/>
          <p:cNvSpPr/>
          <p:nvPr/>
        </p:nvSpPr>
        <p:spPr>
          <a:xfrm>
            <a:off x="7809094" y="2372703"/>
            <a:ext cx="1022563" cy="76644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8" name="PARTIELLE"/>
          <p:cNvSpPr/>
          <p:nvPr/>
        </p:nvSpPr>
        <p:spPr>
          <a:xfrm>
            <a:off x="9067107" y="3007882"/>
            <a:ext cx="2151945" cy="745844"/>
          </a:xfrm>
          <a:prstGeom prst="roundRect">
            <a:avLst>
              <a:gd name="adj" fmla="val 25542"/>
            </a:avLst>
          </a:prstGeom>
          <a:solidFill>
            <a:schemeClr val="accent1">
              <a:lumOff val="-135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t>PARTIELLE</a:t>
            </a:r>
          </a:p>
        </p:txBody>
      </p:sp>
      <p:sp>
        <p:nvSpPr>
          <p:cNvPr id="469" name="INSTALLER « TOUSSEZ »"/>
          <p:cNvSpPr/>
          <p:nvPr/>
        </p:nvSpPr>
        <p:spPr>
          <a:xfrm>
            <a:off x="9224543" y="4690319"/>
            <a:ext cx="2263670" cy="1270001"/>
          </a:xfrm>
          <a:prstGeom prst="roundRect">
            <a:avLst>
              <a:gd name="adj" fmla="val 1500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INSTALLER « TOUSSEZ »</a:t>
            </a:r>
          </a:p>
        </p:txBody>
      </p:sp>
      <p:sp>
        <p:nvSpPr>
          <p:cNvPr id="470" name="Ligne"/>
          <p:cNvSpPr/>
          <p:nvPr/>
        </p:nvSpPr>
        <p:spPr>
          <a:xfrm>
            <a:off x="10356378" y="6091336"/>
            <a:ext cx="1" cy="251631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1" name="Ligne"/>
          <p:cNvSpPr/>
          <p:nvPr/>
        </p:nvSpPr>
        <p:spPr>
          <a:xfrm>
            <a:off x="3457750" y="3855717"/>
            <a:ext cx="1" cy="60777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2" name="Ligne"/>
          <p:cNvSpPr/>
          <p:nvPr/>
        </p:nvSpPr>
        <p:spPr>
          <a:xfrm>
            <a:off x="10242078" y="3951532"/>
            <a:ext cx="1" cy="60777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1" animBg="1" advAuto="0"/>
      <p:bldP spid="449" grpId="2" animBg="1" advAuto="0"/>
      <p:bldP spid="450" grpId="3" animBg="1" advAuto="0"/>
      <p:bldP spid="451" grpId="5" animBg="1" advAuto="0"/>
      <p:bldP spid="452" grpId="4" animBg="1" advAuto="0"/>
      <p:bldP spid="453" grpId="7" animBg="1" advAuto="0"/>
      <p:bldP spid="454" grpId="12" animBg="1" advAuto="0"/>
      <p:bldP spid="455" grpId="13" animBg="1" advAuto="0"/>
      <p:bldP spid="456" grpId="14" animBg="1" advAuto="0"/>
      <p:bldP spid="457" grpId="8" animBg="1" advAuto="0"/>
      <p:bldP spid="458" grpId="15" animBg="1" advAuto="0"/>
      <p:bldP spid="459" grpId="9" animBg="1" advAuto="0"/>
      <p:bldP spid="460" grpId="10" animBg="1" advAuto="0"/>
      <p:bldP spid="461" grpId="16" animBg="1" advAuto="0"/>
      <p:bldP spid="462" grpId="18" animBg="1" advAuto="0"/>
      <p:bldP spid="463" grpId="17" animBg="1" advAuto="0"/>
      <p:bldP spid="464" grpId="19" animBg="1" advAuto="0"/>
      <p:bldP spid="465" grpId="20" animBg="1" advAuto="0"/>
      <p:bldP spid="466" grpId="11" animBg="1" advAuto="0"/>
      <p:bldP spid="467" grpId="21" animBg="1" advAuto="0"/>
      <p:bldP spid="468" grpId="22" animBg="1" advAuto="0"/>
      <p:bldP spid="469" grpId="23" animBg="1" advAuto="0"/>
      <p:bldP spid="470" grpId="25" animBg="1" advAuto="0"/>
      <p:bldP spid="471" grpId="6" animBg="1" advAuto="0"/>
      <p:bldP spid="472" grpId="24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L’ALERTE"/>
          <p:cNvSpPr/>
          <p:nvPr/>
        </p:nvSpPr>
        <p:spPr>
          <a:xfrm>
            <a:off x="231986" y="128803"/>
            <a:ext cx="2610980" cy="939338"/>
          </a:xfrm>
          <a:prstGeom prst="roundRect">
            <a:avLst>
              <a:gd name="adj" fmla="val 2028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/>
            </a:lvl1pPr>
          </a:lstStyle>
          <a:p>
            <a:r>
              <a:t>L’ALERTE</a:t>
            </a:r>
          </a:p>
        </p:txBody>
      </p:sp>
      <p:pic>
        <p:nvPicPr>
          <p:cNvPr id="475" name="perte de connaissance skate-park" descr="perte de connaissance skate-par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9" y="1155982"/>
            <a:ext cx="11704322" cy="7188765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kate Park -…"/>
          <p:cNvSpPr txBox="1"/>
          <p:nvPr/>
        </p:nvSpPr>
        <p:spPr>
          <a:xfrm>
            <a:off x="6155266" y="1144692"/>
            <a:ext cx="6223355" cy="189534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sz="380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Skate Park - </a:t>
            </a:r>
          </a:p>
          <a:p>
            <a:pPr algn="l" defTabSz="1300480">
              <a:defRPr sz="380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17 rue Marcel LAROULETTE</a:t>
            </a:r>
          </a:p>
          <a:p>
            <a:pPr algn="l" defTabSz="1300480">
              <a:defRPr sz="380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KOUMAC    Tel:  26.62.00</a:t>
            </a:r>
          </a:p>
        </p:txBody>
      </p:sp>
      <p:sp>
        <p:nvSpPr>
          <p:cNvPr id="477" name="Comment passeriez-vous une alerte et que diriez-vous?"/>
          <p:cNvSpPr txBox="1"/>
          <p:nvPr/>
        </p:nvSpPr>
        <p:spPr>
          <a:xfrm>
            <a:off x="211920" y="8685459"/>
            <a:ext cx="12293093" cy="65983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Comment passeriez-vous une alerte et que diriez-vous?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1" animBg="1" advAuto="0"/>
      <p:bldP spid="475" grpId="2" animBg="1" advAuto="0"/>
      <p:bldP spid="476" grpId="3" animBg="1" advAuto="0"/>
      <p:bldP spid="477" grpId="4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L’ALERTE"/>
          <p:cNvSpPr/>
          <p:nvPr/>
        </p:nvSpPr>
        <p:spPr>
          <a:xfrm>
            <a:off x="285961" y="121408"/>
            <a:ext cx="2610980" cy="939338"/>
          </a:xfrm>
          <a:prstGeom prst="roundRect">
            <a:avLst>
              <a:gd name="adj" fmla="val 2028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L’ALERTE</a:t>
            </a:r>
          </a:p>
        </p:txBody>
      </p:sp>
      <p:grpSp>
        <p:nvGrpSpPr>
          <p:cNvPr id="482" name="Groupe"/>
          <p:cNvGrpSpPr/>
          <p:nvPr/>
        </p:nvGrpSpPr>
        <p:grpSpPr>
          <a:xfrm>
            <a:off x="4597400" y="335844"/>
            <a:ext cx="8070850" cy="4495801"/>
            <a:chOff x="0" y="0"/>
            <a:chExt cx="8070850" cy="4495800"/>
          </a:xfrm>
        </p:grpSpPr>
        <p:sp>
          <p:nvSpPr>
            <p:cNvPr id="480" name="Rectangle aux angles arrondis"/>
            <p:cNvSpPr/>
            <p:nvPr/>
          </p:nvSpPr>
          <p:spPr>
            <a:xfrm>
              <a:off x="0" y="0"/>
              <a:ext cx="8070850" cy="4495800"/>
            </a:xfrm>
            <a:prstGeom prst="roundRect">
              <a:avLst>
                <a:gd name="adj" fmla="val 16667"/>
              </a:avLst>
            </a:prstGeom>
            <a:solidFill>
              <a:srgbClr val="5DB42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32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1" name="C’est l’action qui consiste…"/>
            <p:cNvSpPr txBox="1"/>
            <p:nvPr/>
          </p:nvSpPr>
          <p:spPr>
            <a:xfrm>
              <a:off x="53995" y="468630"/>
              <a:ext cx="7962861" cy="3558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defTabSz="914400">
                <a:defRPr sz="32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C’est l’action qui consiste</a:t>
              </a:r>
            </a:p>
            <a:p>
              <a:pPr defTabSz="914400">
                <a:defRPr sz="32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 à </a:t>
              </a:r>
              <a:r>
                <a:rPr u="sng"/>
                <a:t>informer</a:t>
              </a:r>
              <a:r>
                <a:t> un </a:t>
              </a:r>
              <a:r>
                <a:rPr u="sng"/>
                <a:t>service d’urgence</a:t>
              </a:r>
            </a:p>
            <a:p>
              <a:pPr defTabSz="914400">
                <a:defRPr sz="32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 de la présence </a:t>
              </a:r>
              <a:r>
                <a:rPr u="sng"/>
                <a:t>d’une ou</a:t>
              </a:r>
            </a:p>
            <a:p>
              <a:pPr defTabSz="914400">
                <a:defRPr sz="32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u="sng"/>
                <a:t> plusieurs victimes</a:t>
              </a:r>
              <a:r>
                <a:t> affectées par</a:t>
              </a:r>
            </a:p>
            <a:p>
              <a:pPr defTabSz="914400">
                <a:defRPr sz="32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 une ou plusieurs </a:t>
              </a:r>
            </a:p>
            <a:p>
              <a:pPr defTabSz="914400">
                <a:defRPr sz="32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u="sng"/>
                <a:t>détresses</a:t>
              </a:r>
              <a:r>
                <a:t> ainsi que la </a:t>
              </a:r>
              <a:r>
                <a:rPr u="sng"/>
                <a:t>nature</a:t>
              </a:r>
              <a:r>
                <a:t> de</a:t>
              </a:r>
            </a:p>
            <a:p>
              <a:pPr defTabSz="914400">
                <a:defRPr sz="32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 l’assistance qui leur est apportée.</a:t>
              </a:r>
            </a:p>
          </p:txBody>
        </p:sp>
      </p:grpSp>
      <p:sp>
        <p:nvSpPr>
          <p:cNvPr id="483" name="Avant de passer l’alerte"/>
          <p:cNvSpPr/>
          <p:nvPr/>
        </p:nvSpPr>
        <p:spPr>
          <a:xfrm>
            <a:off x="1117600" y="1249225"/>
            <a:ext cx="2610979" cy="939338"/>
          </a:xfrm>
          <a:prstGeom prst="roundRect">
            <a:avLst>
              <a:gd name="adj" fmla="val 20280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/>
            </a:lvl1pPr>
          </a:lstStyle>
          <a:p>
            <a:r>
              <a:t>Avant de passer l’alerte</a:t>
            </a:r>
          </a:p>
        </p:txBody>
      </p:sp>
      <p:grpSp>
        <p:nvGrpSpPr>
          <p:cNvPr id="486" name="Groupe"/>
          <p:cNvGrpSpPr/>
          <p:nvPr/>
        </p:nvGrpSpPr>
        <p:grpSpPr>
          <a:xfrm>
            <a:off x="6084922" y="797912"/>
            <a:ext cx="4572001" cy="762001"/>
            <a:chOff x="0" y="0"/>
            <a:chExt cx="4572000" cy="762000"/>
          </a:xfrm>
        </p:grpSpPr>
        <p:sp>
          <p:nvSpPr>
            <p:cNvPr id="484" name="Rectangle aux angles arrondis"/>
            <p:cNvSpPr/>
            <p:nvPr/>
          </p:nvSpPr>
          <p:spPr>
            <a:xfrm>
              <a:off x="0" y="0"/>
              <a:ext cx="4572000" cy="7620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85" name="Analyser la situation"/>
            <p:cNvSpPr txBox="1"/>
            <p:nvPr/>
          </p:nvSpPr>
          <p:spPr>
            <a:xfrm>
              <a:off x="30901" y="106680"/>
              <a:ext cx="4510198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defTabSz="914400">
                <a:defRPr sz="30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Analyser la situation</a:t>
              </a:r>
            </a:p>
          </p:txBody>
        </p:sp>
      </p:grpSp>
      <p:grpSp>
        <p:nvGrpSpPr>
          <p:cNvPr id="489" name="Groupe"/>
          <p:cNvGrpSpPr/>
          <p:nvPr/>
        </p:nvGrpSpPr>
        <p:grpSpPr>
          <a:xfrm>
            <a:off x="6465922" y="1845521"/>
            <a:ext cx="3810001" cy="762001"/>
            <a:chOff x="0" y="0"/>
            <a:chExt cx="3810000" cy="762000"/>
          </a:xfrm>
        </p:grpSpPr>
        <p:sp>
          <p:nvSpPr>
            <p:cNvPr id="487" name="Rectangle aux angles arrondis"/>
            <p:cNvSpPr/>
            <p:nvPr/>
          </p:nvSpPr>
          <p:spPr>
            <a:xfrm>
              <a:off x="0" y="0"/>
              <a:ext cx="3810000" cy="762000"/>
            </a:xfrm>
            <a:prstGeom prst="roundRect">
              <a:avLst>
                <a:gd name="adj" fmla="val 16667"/>
              </a:avLst>
            </a:prstGeom>
            <a:solidFill>
              <a:srgbClr val="DFF7A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88" name="Se localiser"/>
            <p:cNvSpPr txBox="1"/>
            <p:nvPr/>
          </p:nvSpPr>
          <p:spPr>
            <a:xfrm>
              <a:off x="626307" y="106680"/>
              <a:ext cx="2557386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defTabSz="914400">
                <a:defRPr sz="30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Se localiser</a:t>
              </a:r>
            </a:p>
          </p:txBody>
        </p:sp>
      </p:grpSp>
      <p:grpSp>
        <p:nvGrpSpPr>
          <p:cNvPr id="492" name="Groupe"/>
          <p:cNvGrpSpPr/>
          <p:nvPr/>
        </p:nvGrpSpPr>
        <p:grpSpPr>
          <a:xfrm>
            <a:off x="5437222" y="2908300"/>
            <a:ext cx="5867401" cy="762000"/>
            <a:chOff x="0" y="0"/>
            <a:chExt cx="5867400" cy="762000"/>
          </a:xfrm>
        </p:grpSpPr>
        <p:sp>
          <p:nvSpPr>
            <p:cNvPr id="490" name="Rectangle aux angles arrondis"/>
            <p:cNvSpPr/>
            <p:nvPr/>
          </p:nvSpPr>
          <p:spPr>
            <a:xfrm>
              <a:off x="0" y="0"/>
              <a:ext cx="5867400" cy="762000"/>
            </a:xfrm>
            <a:prstGeom prst="roundRect">
              <a:avLst>
                <a:gd name="adj" fmla="val 16667"/>
              </a:avLst>
            </a:prstGeom>
            <a:solidFill>
              <a:srgbClr val="94C6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91" name="Trouver le moyen d’alerter"/>
            <p:cNvSpPr txBox="1"/>
            <p:nvPr/>
          </p:nvSpPr>
          <p:spPr>
            <a:xfrm>
              <a:off x="22083" y="106680"/>
              <a:ext cx="5823234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defTabSz="914400">
                <a:defRPr sz="3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Trouver le moyen d’alerter</a:t>
              </a:r>
            </a:p>
          </p:txBody>
        </p:sp>
      </p:grpSp>
      <p:pic>
        <p:nvPicPr>
          <p:cNvPr id="49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88" y="6480016"/>
            <a:ext cx="2117726" cy="2410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92" y="6311970"/>
            <a:ext cx="2623680" cy="2623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548" y="5408995"/>
            <a:ext cx="2787562" cy="3716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00" y="5408995"/>
            <a:ext cx="2117725" cy="3716749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Appeler (qui?)"/>
          <p:cNvSpPr/>
          <p:nvPr/>
        </p:nvSpPr>
        <p:spPr>
          <a:xfrm>
            <a:off x="32984" y="3458545"/>
            <a:ext cx="2610980" cy="939338"/>
          </a:xfrm>
          <a:prstGeom prst="roundRect">
            <a:avLst>
              <a:gd name="adj" fmla="val 20280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/>
            </a:lvl1pPr>
          </a:lstStyle>
          <a:p>
            <a:r>
              <a:t>Appeler (qui?)</a:t>
            </a:r>
          </a:p>
        </p:txBody>
      </p:sp>
      <p:sp>
        <p:nvSpPr>
          <p:cNvPr id="498" name="Ligne"/>
          <p:cNvSpPr/>
          <p:nvPr/>
        </p:nvSpPr>
        <p:spPr>
          <a:xfrm flipH="1">
            <a:off x="968016" y="2366498"/>
            <a:ext cx="1119266" cy="93904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99" name="image.png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3505" y="6165507"/>
            <a:ext cx="2418960" cy="325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image.png" descr="image.png"/>
          <p:cNvPicPr>
            <a:picLocks noChangeAspect="1"/>
          </p:cNvPicPr>
          <p:nvPr/>
        </p:nvPicPr>
        <p:blipFill>
          <a:blip r:embed="rId7"/>
          <a:srcRect t="2694"/>
          <a:stretch>
            <a:fillRect/>
          </a:stretch>
        </p:blipFill>
        <p:spPr>
          <a:xfrm>
            <a:off x="521891" y="6494965"/>
            <a:ext cx="2550978" cy="26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image.png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0386" y="6619478"/>
            <a:ext cx="3080415" cy="2501741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Ligne"/>
          <p:cNvSpPr/>
          <p:nvPr/>
        </p:nvSpPr>
        <p:spPr>
          <a:xfrm>
            <a:off x="2595792" y="2369186"/>
            <a:ext cx="1529932" cy="90947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3" name="Témoin"/>
          <p:cNvSpPr/>
          <p:nvPr/>
        </p:nvSpPr>
        <p:spPr>
          <a:xfrm>
            <a:off x="2892142" y="3432108"/>
            <a:ext cx="2610980" cy="939338"/>
          </a:xfrm>
          <a:prstGeom prst="roundRect">
            <a:avLst>
              <a:gd name="adj" fmla="val 20280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/>
            </a:lvl1pPr>
          </a:lstStyle>
          <a:p>
            <a:r>
              <a:t>Témoin</a:t>
            </a:r>
          </a:p>
        </p:txBody>
      </p:sp>
      <p:sp>
        <p:nvSpPr>
          <p:cNvPr id="504" name="Que dit-on?"/>
          <p:cNvSpPr/>
          <p:nvPr/>
        </p:nvSpPr>
        <p:spPr>
          <a:xfrm>
            <a:off x="1745572" y="5373497"/>
            <a:ext cx="2610980" cy="939339"/>
          </a:xfrm>
          <a:prstGeom prst="roundRect">
            <a:avLst>
              <a:gd name="adj" fmla="val 20280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/>
            </a:lvl1pPr>
          </a:lstStyle>
          <a:p>
            <a:r>
              <a:t>Que dit-on?</a:t>
            </a:r>
          </a:p>
        </p:txBody>
      </p:sp>
      <p:sp>
        <p:nvSpPr>
          <p:cNvPr id="505" name="Ligne"/>
          <p:cNvSpPr/>
          <p:nvPr/>
        </p:nvSpPr>
        <p:spPr>
          <a:xfrm>
            <a:off x="2212484" y="4580625"/>
            <a:ext cx="1" cy="61478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06" name="Ligne"/>
          <p:cNvSpPr/>
          <p:nvPr/>
        </p:nvSpPr>
        <p:spPr>
          <a:xfrm>
            <a:off x="3827139" y="4644658"/>
            <a:ext cx="1" cy="58694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07" name="image.png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8517" y="6454727"/>
            <a:ext cx="2448519" cy="363422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N° de téléphone…"/>
          <p:cNvSpPr/>
          <p:nvPr/>
        </p:nvSpPr>
        <p:spPr>
          <a:xfrm>
            <a:off x="5611872" y="1325169"/>
            <a:ext cx="7256860" cy="5793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48" y="0"/>
                </a:moveTo>
                <a:cubicBezTo>
                  <a:pt x="3613" y="0"/>
                  <a:pt x="3342" y="339"/>
                  <a:pt x="3342" y="759"/>
                </a:cubicBezTo>
                <a:lnTo>
                  <a:pt x="3342" y="15212"/>
                </a:lnTo>
                <a:lnTo>
                  <a:pt x="0" y="21600"/>
                </a:lnTo>
                <a:lnTo>
                  <a:pt x="4926" y="17234"/>
                </a:lnTo>
                <a:lnTo>
                  <a:pt x="20994" y="17234"/>
                </a:lnTo>
                <a:cubicBezTo>
                  <a:pt x="21329" y="17234"/>
                  <a:pt x="21600" y="16894"/>
                  <a:pt x="21600" y="16474"/>
                </a:cubicBezTo>
                <a:lnTo>
                  <a:pt x="21600" y="759"/>
                </a:lnTo>
                <a:cubicBezTo>
                  <a:pt x="21600" y="339"/>
                  <a:pt x="21329" y="0"/>
                  <a:pt x="20994" y="0"/>
                </a:cubicBezTo>
                <a:lnTo>
                  <a:pt x="3948" y="0"/>
                </a:lnTo>
                <a:close/>
              </a:path>
            </a:pathLst>
          </a:custGeom>
          <a:solidFill>
            <a:schemeClr val="accent1">
              <a:lumOff val="-13575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3000" u="sng">
                <a:solidFill>
                  <a:srgbClr val="FFFFFF"/>
                </a:solidFill>
              </a:defRPr>
            </a:pPr>
            <a:r>
              <a:t>N° de téléphone</a:t>
            </a:r>
          </a:p>
          <a:p>
            <a:pPr>
              <a:defRPr sz="3000" u="sng">
                <a:solidFill>
                  <a:srgbClr val="FFFFFF"/>
                </a:solidFill>
              </a:defRPr>
            </a:pPr>
            <a:r>
              <a:t>La nature du problème</a:t>
            </a:r>
          </a:p>
          <a:p>
            <a:pPr>
              <a:defRPr sz="3000" u="sng">
                <a:solidFill>
                  <a:srgbClr val="FFFFFF"/>
                </a:solidFill>
              </a:defRPr>
            </a:pPr>
            <a:r>
              <a:t>Le lieu précis de l’événement </a:t>
            </a:r>
          </a:p>
          <a:p>
            <a:pPr>
              <a:defRPr sz="3000" u="sng">
                <a:solidFill>
                  <a:srgbClr val="FFFFFF"/>
                </a:solidFill>
              </a:defRPr>
            </a:pPr>
            <a:r>
              <a:t>Les mesures et gestes réalisés</a:t>
            </a:r>
          </a:p>
          <a:p>
            <a:pPr>
              <a:defRPr sz="3000" u="sng">
                <a:solidFill>
                  <a:srgbClr val="FFFFFF"/>
                </a:solidFill>
              </a:defRPr>
            </a:pPr>
            <a:r>
              <a:t>Le nombre de victimes</a:t>
            </a:r>
          </a:p>
          <a:p>
            <a:pPr>
              <a:defRPr sz="3000" u="sng">
                <a:solidFill>
                  <a:srgbClr val="FFFFFF"/>
                </a:solidFill>
              </a:defRPr>
            </a:pPr>
            <a:r>
              <a:t>Répondre aux questions</a:t>
            </a:r>
          </a:p>
          <a:p>
            <a:pPr>
              <a:defRPr sz="3000" u="sng">
                <a:solidFill>
                  <a:srgbClr val="FFFFFF"/>
                </a:solidFill>
              </a:defRPr>
            </a:pPr>
            <a:r>
              <a:t>Ne pas raccrocher</a:t>
            </a:r>
          </a:p>
        </p:txBody>
      </p:sp>
      <p:sp>
        <p:nvSpPr>
          <p:cNvPr id="509" name="Ligne"/>
          <p:cNvSpPr/>
          <p:nvPr/>
        </p:nvSpPr>
        <p:spPr>
          <a:xfrm>
            <a:off x="3051061" y="6454727"/>
            <a:ext cx="1" cy="586947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0" name="Appliquer les consignes…"/>
          <p:cNvSpPr/>
          <p:nvPr/>
        </p:nvSpPr>
        <p:spPr>
          <a:xfrm>
            <a:off x="1016197" y="7183566"/>
            <a:ext cx="4069730" cy="1855810"/>
          </a:xfrm>
          <a:prstGeom prst="roundRect">
            <a:avLst>
              <a:gd name="adj" fmla="val 10265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300"/>
            </a:pPr>
            <a:r>
              <a:t>Appliquer les consignes</a:t>
            </a:r>
          </a:p>
          <a:p>
            <a:pPr>
              <a:defRPr sz="2300"/>
            </a:pPr>
            <a:r>
              <a:t>Ou continuer l’action de secours </a:t>
            </a:r>
          </a:p>
        </p:txBody>
      </p:sp>
      <p:sp>
        <p:nvSpPr>
          <p:cNvPr id="511" name="S’assurer qu’il a tous les éléments avant de partir (le faire répéter)…"/>
          <p:cNvSpPr txBox="1"/>
          <p:nvPr/>
        </p:nvSpPr>
        <p:spPr>
          <a:xfrm>
            <a:off x="5606012" y="2775258"/>
            <a:ext cx="7270658" cy="2628875"/>
          </a:xfrm>
          <a:prstGeom prst="rect">
            <a:avLst/>
          </a:prstGeom>
          <a:solidFill>
            <a:srgbClr val="FFECD3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803274" indent="-457199" algn="l" defTabSz="914400">
              <a:buSzPct val="100000"/>
              <a:buChar char="-"/>
              <a:defRPr sz="3400" b="0"/>
            </a:pPr>
            <a:r>
              <a:t>S’assurer qu’il a tous les éléments avant de partir (le faire répéter)</a:t>
            </a:r>
          </a:p>
          <a:p>
            <a:pPr marL="1123314" indent="-777239" algn="l" defTabSz="914400">
              <a:buSzPct val="100000"/>
              <a:buChar char="-"/>
              <a:defRPr sz="2000" b="0">
                <a:latin typeface="Verdana"/>
                <a:ea typeface="Verdana"/>
                <a:cs typeface="Verdana"/>
                <a:sym typeface="Verdana"/>
              </a:defRPr>
            </a:pPr>
            <a:r>
              <a:rPr sz="3400">
                <a:latin typeface="Helvetica Neue"/>
                <a:ea typeface="Helvetica Neue"/>
                <a:cs typeface="Helvetica Neue"/>
                <a:sym typeface="Helvetica Neue"/>
              </a:rPr>
              <a:t>Vérifier qu’il a correctement effectué l’action à son retour </a:t>
            </a:r>
            <a:r>
              <a:t>  </a:t>
            </a:r>
          </a:p>
        </p:txBody>
      </p:sp>
      <p:pic>
        <p:nvPicPr>
          <p:cNvPr id="512" name="téléchargé.png" descr="téléchargé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0840" y="6466288"/>
            <a:ext cx="2590801" cy="265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3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3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4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1" animBg="1" advAuto="0"/>
      <p:bldP spid="482" grpId="2" animBg="1" advAuto="0"/>
      <p:bldP spid="482" grpId="4" animBg="1" advAuto="0"/>
      <p:bldP spid="483" grpId="3" animBg="1" advAuto="0"/>
      <p:bldP spid="486" grpId="5" animBg="1" advAuto="0"/>
      <p:bldP spid="486" grpId="18" animBg="1" advAuto="0"/>
      <p:bldP spid="489" grpId="6" animBg="1" advAuto="0"/>
      <p:bldP spid="489" grpId="19" animBg="1" advAuto="0"/>
      <p:bldP spid="492" grpId="7" animBg="1" advAuto="0"/>
      <p:bldP spid="492" grpId="20" animBg="1" advAuto="0"/>
      <p:bldP spid="493" grpId="8" animBg="1" advAuto="0"/>
      <p:bldP spid="493" grpId="14" animBg="1" advAuto="0"/>
      <p:bldP spid="494" grpId="9" animBg="1" advAuto="0"/>
      <p:bldP spid="494" grpId="15" animBg="1" advAuto="0"/>
      <p:bldP spid="495" grpId="10" animBg="1" advAuto="0"/>
      <p:bldP spid="495" grpId="16" animBg="1" advAuto="0"/>
      <p:bldP spid="496" grpId="11" animBg="1" advAuto="0"/>
      <p:bldP spid="496" grpId="17" animBg="1" advAuto="0"/>
      <p:bldP spid="497" grpId="12" animBg="1" advAuto="0"/>
      <p:bldP spid="498" grpId="13" animBg="1" advAuto="0"/>
      <p:bldP spid="499" grpId="22" animBg="1" advAuto="0"/>
      <p:bldP spid="499" grpId="29" animBg="1" advAuto="0"/>
      <p:bldP spid="500" grpId="21" animBg="1" advAuto="0"/>
      <p:bldP spid="500" grpId="28" animBg="1" advAuto="0"/>
      <p:bldP spid="501" grpId="23" animBg="1" advAuto="0"/>
      <p:bldP spid="501" grpId="30" animBg="1" advAuto="0"/>
      <p:bldP spid="502" grpId="26" animBg="1" advAuto="0"/>
      <p:bldP spid="503" grpId="25" animBg="1" advAuto="0"/>
      <p:bldP spid="504" grpId="32" animBg="1" advAuto="0"/>
      <p:bldP spid="505" grpId="34" animBg="1" advAuto="0"/>
      <p:bldP spid="506" grpId="35" animBg="1" advAuto="0"/>
      <p:bldP spid="507" grpId="36" animBg="1" advAuto="0"/>
      <p:bldP spid="507" grpId="41" animBg="1" advAuto="0"/>
      <p:bldP spid="508" grpId="37" animBg="1" advAuto="0"/>
      <p:bldP spid="508" grpId="40" animBg="1" advAuto="0"/>
      <p:bldP spid="509" grpId="38" animBg="1" advAuto="0"/>
      <p:bldP spid="510" grpId="39" animBg="1" advAuto="0"/>
      <p:bldP spid="511" grpId="27" animBg="1" advAuto="0"/>
      <p:bldP spid="511" grpId="33" animBg="1" advAuto="0"/>
      <p:bldP spid="512" grpId="24" animBg="1" advAuto="0"/>
      <p:bldP spid="512" grpId="3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hoto 02" descr="Photo 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56" y="2235728"/>
            <a:ext cx="8198626" cy="70816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" name="Groupe"/>
          <p:cNvGrpSpPr/>
          <p:nvPr/>
        </p:nvGrpSpPr>
        <p:grpSpPr>
          <a:xfrm>
            <a:off x="4461368" y="2895116"/>
            <a:ext cx="3829192" cy="1367569"/>
            <a:chOff x="0" y="0"/>
            <a:chExt cx="3829191" cy="1367568"/>
          </a:xfrm>
        </p:grpSpPr>
        <p:sp>
          <p:nvSpPr>
            <p:cNvPr id="228" name="Bulle de texte"/>
            <p:cNvSpPr/>
            <p:nvPr/>
          </p:nvSpPr>
          <p:spPr>
            <a:xfrm>
              <a:off x="0" y="0"/>
              <a:ext cx="3829192" cy="1367569"/>
            </a:xfrm>
            <a:prstGeom prst="wedgeEllipseCallout">
              <a:avLst>
                <a:gd name="adj1" fmla="val -49556"/>
                <a:gd name="adj2" fmla="val 73648"/>
              </a:avLst>
            </a:prstGeom>
            <a:solidFill>
              <a:srgbClr val="94C6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9" name="…"/>
            <p:cNvSpPr txBox="1"/>
            <p:nvPr/>
          </p:nvSpPr>
          <p:spPr>
            <a:xfrm>
              <a:off x="744363" y="335413"/>
              <a:ext cx="2340465" cy="81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r>
                <a:t>…</a:t>
              </a:r>
            </a:p>
          </p:txBody>
        </p:sp>
      </p:grpSp>
      <p:sp>
        <p:nvSpPr>
          <p:cNvPr id="231" name="QU’EST CE QU’UNE OBSTRUCTION DES VOIES AÉRIENNES?"/>
          <p:cNvSpPr txBox="1"/>
          <p:nvPr/>
        </p:nvSpPr>
        <p:spPr>
          <a:xfrm>
            <a:off x="767858" y="239088"/>
            <a:ext cx="9084870" cy="461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QU’EST CE QU’UNE OBSTRUCTION DES VOIES AÉRIENNES?</a:t>
            </a:r>
          </a:p>
        </p:txBody>
      </p:sp>
      <p:sp>
        <p:nvSpPr>
          <p:cNvPr id="232" name="QUELLES SONT LES CAUSES?"/>
          <p:cNvSpPr txBox="1"/>
          <p:nvPr/>
        </p:nvSpPr>
        <p:spPr>
          <a:xfrm>
            <a:off x="8160066" y="1318688"/>
            <a:ext cx="463204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t>QUELLES SONT LES CAUSES?</a:t>
            </a:r>
          </a:p>
        </p:txBody>
      </p:sp>
      <p:sp>
        <p:nvSpPr>
          <p:cNvPr id="233" name="Y’A-T-IL UN RISQUE?"/>
          <p:cNvSpPr txBox="1"/>
          <p:nvPr/>
        </p:nvSpPr>
        <p:spPr>
          <a:xfrm>
            <a:off x="9129143" y="5378053"/>
            <a:ext cx="323575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t>Y’A-T-IL UN RISQUE?</a:t>
            </a:r>
          </a:p>
        </p:txBody>
      </p:sp>
      <p:sp>
        <p:nvSpPr>
          <p:cNvPr id="234" name="COMMENT LA…"/>
          <p:cNvSpPr txBox="1"/>
          <p:nvPr/>
        </p:nvSpPr>
        <p:spPr>
          <a:xfrm>
            <a:off x="8925537" y="3164220"/>
            <a:ext cx="364297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COMMENT LA </a:t>
            </a:r>
          </a:p>
          <a:p>
            <a: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RECONNAISSEZ VOUS?</a:t>
            </a:r>
          </a:p>
        </p:txBody>
      </p:sp>
      <p:sp>
        <p:nvSpPr>
          <p:cNvPr id="235" name="QUE FERIEZ-VOUS?"/>
          <p:cNvSpPr txBox="1"/>
          <p:nvPr/>
        </p:nvSpPr>
        <p:spPr>
          <a:xfrm>
            <a:off x="9455319" y="7445915"/>
            <a:ext cx="308914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B46623"/>
                </a:solidFill>
              </a:defRPr>
            </a:lvl1pPr>
          </a:lstStyle>
          <a:p>
            <a:r>
              <a:t>QUE FERIEZ-VOUS?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1" animBg="1" advAuto="0"/>
      <p:bldP spid="230" grpId="2" animBg="1" advAuto="0"/>
      <p:bldP spid="231" grpId="3" animBg="1" advAuto="0"/>
      <p:bldP spid="232" grpId="4" animBg="1" advAuto="0"/>
      <p:bldP spid="233" grpId="6" animBg="1" advAuto="0"/>
      <p:bldP spid="234" grpId="5" animBg="1" advAuto="0"/>
      <p:bldP spid="235" grpId="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e"/>
          <p:cNvGrpSpPr/>
          <p:nvPr/>
        </p:nvGrpSpPr>
        <p:grpSpPr>
          <a:xfrm>
            <a:off x="548571" y="2677885"/>
            <a:ext cx="12099846" cy="6025745"/>
            <a:chOff x="0" y="-875092"/>
            <a:chExt cx="12099845" cy="6025744"/>
          </a:xfrm>
        </p:grpSpPr>
        <p:sp>
          <p:nvSpPr>
            <p:cNvPr id="237" name="Rectangle aux angles arrondis"/>
            <p:cNvSpPr/>
            <p:nvPr/>
          </p:nvSpPr>
          <p:spPr>
            <a:xfrm>
              <a:off x="0" y="-875092"/>
              <a:ext cx="12099845" cy="6025744"/>
            </a:xfrm>
            <a:prstGeom prst="roundRect">
              <a:avLst>
                <a:gd name="adj" fmla="val 19187"/>
              </a:avLst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88900" dist="50800" dir="2700000" rotWithShape="0">
                <a:srgbClr val="CAF278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238" name="OBJECTIF"/>
            <p:cNvSpPr txBox="1"/>
            <p:nvPr/>
          </p:nvSpPr>
          <p:spPr>
            <a:xfrm>
              <a:off x="4632409" y="404297"/>
              <a:ext cx="2835026" cy="1531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dirty="0"/>
                <a:t>OBJECTI</a:t>
              </a:r>
              <a:r>
                <a:rPr lang="fr-FR" dirty="0"/>
                <a:t>F</a:t>
              </a:r>
              <a:endParaRPr dirty="0"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>
                <a:defRPr sz="56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 dirty="0"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>
                <a:defRPr sz="56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 dirty="0"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>
                <a:defRPr sz="560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 dirty="0"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</p:grpSp>
      <p:sp>
        <p:nvSpPr>
          <p:cNvPr id="240" name="Groupe"/>
          <p:cNvSpPr/>
          <p:nvPr/>
        </p:nvSpPr>
        <p:spPr>
          <a:xfrm>
            <a:off x="829307" y="4490358"/>
            <a:ext cx="11538371" cy="4005986"/>
          </a:xfrm>
          <a:prstGeom prst="roundRect">
            <a:avLst>
              <a:gd name="adj" fmla="val 39274"/>
            </a:avLst>
          </a:prstGeom>
          <a:solidFill>
            <a:srgbClr val="464646"/>
          </a:solidFill>
          <a:ln w="12700">
            <a:solidFill>
              <a:srgbClr val="000000"/>
            </a:solidFill>
          </a:ln>
          <a:effectLst>
            <a:outerShdw blurRad="88900" dist="50800" dir="2700000" rotWithShape="0">
              <a:srgbClr val="CAF278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spcBef>
                <a:spcPts val="1000"/>
              </a:spcBef>
              <a:defRPr sz="3700">
                <a:solidFill>
                  <a:srgbClr val="FFFFFF"/>
                </a:solidFill>
              </a:defRPr>
            </a:pPr>
            <a:r>
              <a:rPr dirty="0" err="1"/>
              <a:t>À</a:t>
            </a:r>
            <a:r>
              <a:rPr dirty="0"/>
              <a:t> la fin de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séquence</a:t>
            </a:r>
            <a:r>
              <a:rPr dirty="0"/>
              <a:t>,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serez</a:t>
            </a:r>
            <a:r>
              <a:rPr dirty="0"/>
              <a:t> capable de </a:t>
            </a:r>
            <a:r>
              <a:rPr dirty="0" err="1"/>
              <a:t>réaliser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de faire </a:t>
            </a:r>
            <a:r>
              <a:rPr dirty="0" err="1"/>
              <a:t>réaliser</a:t>
            </a:r>
            <a:endParaRPr dirty="0"/>
          </a:p>
          <a:p>
            <a:pPr>
              <a:spcBef>
                <a:spcPts val="1000"/>
              </a:spcBef>
              <a:defRPr sz="3700">
                <a:solidFill>
                  <a:srgbClr val="FFFFFF"/>
                </a:solidFill>
              </a:defRPr>
            </a:pPr>
            <a:r>
              <a:rPr dirty="0"/>
              <a:t>la </a:t>
            </a:r>
            <a:r>
              <a:rPr dirty="0" err="1"/>
              <a:t>conduite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tenir</a:t>
            </a:r>
            <a:r>
              <a:rPr dirty="0"/>
              <a:t> face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personne</a:t>
            </a:r>
            <a:r>
              <a:rPr dirty="0"/>
              <a:t> qui </a:t>
            </a:r>
            <a:r>
              <a:rPr u="sng" dirty="0" err="1"/>
              <a:t>s’étouffe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attente</a:t>
            </a:r>
            <a:r>
              <a:rPr dirty="0"/>
              <a:t> de </a:t>
            </a:r>
            <a:r>
              <a:rPr dirty="0" err="1"/>
              <a:t>l’arrivée</a:t>
            </a:r>
            <a:r>
              <a:rPr dirty="0"/>
              <a:t> des secours (les </a:t>
            </a:r>
            <a:r>
              <a:rPr dirty="0" err="1"/>
              <a:t>gestes</a:t>
            </a:r>
            <a:r>
              <a:rPr dirty="0"/>
              <a:t> </a:t>
            </a:r>
            <a:r>
              <a:rPr dirty="0" err="1"/>
              <a:t>seront</a:t>
            </a:r>
            <a:r>
              <a:rPr dirty="0"/>
              <a:t> </a:t>
            </a:r>
            <a:r>
              <a:rPr dirty="0" err="1"/>
              <a:t>simulés</a:t>
            </a:r>
            <a:r>
              <a:rPr dirty="0"/>
              <a:t>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  <p:bldP spid="240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Modifier : 2 clics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43" name="Photo 02" descr="Photo 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59" y="101599"/>
            <a:ext cx="11054082" cy="954814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Groupe"/>
          <p:cNvSpPr/>
          <p:nvPr/>
        </p:nvSpPr>
        <p:spPr>
          <a:xfrm>
            <a:off x="6719146" y="433493"/>
            <a:ext cx="6068908" cy="2167467"/>
          </a:xfrm>
          <a:prstGeom prst="wedgeEllipseCallout">
            <a:avLst>
              <a:gd name="adj1" fmla="val -49556"/>
              <a:gd name="adj2" fmla="val 73648"/>
            </a:avLst>
          </a:prstGeom>
          <a:solidFill>
            <a:srgbClr val="94C600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………</a:t>
            </a:r>
          </a:p>
        </p:txBody>
      </p:sp>
      <p:grpSp>
        <p:nvGrpSpPr>
          <p:cNvPr id="247" name="Groupe"/>
          <p:cNvGrpSpPr/>
          <p:nvPr/>
        </p:nvGrpSpPr>
        <p:grpSpPr>
          <a:xfrm>
            <a:off x="965199" y="8109373"/>
            <a:ext cx="4226562" cy="1517227"/>
            <a:chOff x="0" y="0"/>
            <a:chExt cx="4226560" cy="1517226"/>
          </a:xfrm>
        </p:grpSpPr>
        <p:sp>
          <p:nvSpPr>
            <p:cNvPr id="245" name="Rectangle"/>
            <p:cNvSpPr/>
            <p:nvPr/>
          </p:nvSpPr>
          <p:spPr>
            <a:xfrm>
              <a:off x="0" y="0"/>
              <a:ext cx="4226561" cy="1517227"/>
            </a:xfrm>
            <a:prstGeom prst="rect">
              <a:avLst/>
            </a:prstGeom>
            <a:solidFill>
              <a:srgbClr val="3E3D2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6" name="24, rue sans-souci…"/>
            <p:cNvSpPr txBox="1"/>
            <p:nvPr/>
          </p:nvSpPr>
          <p:spPr>
            <a:xfrm>
              <a:off x="726744" y="159783"/>
              <a:ext cx="2773072" cy="1197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24, rue sans-souci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31320 CASTANET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Tel: 24.06.79  </a:t>
              </a:r>
            </a:p>
          </p:txBody>
        </p:sp>
      </p:grpSp>
      <p:sp>
        <p:nvSpPr>
          <p:cNvPr id="248" name="DÉMONSTRATION"/>
          <p:cNvSpPr txBox="1"/>
          <p:nvPr/>
        </p:nvSpPr>
        <p:spPr>
          <a:xfrm>
            <a:off x="1374930" y="3704853"/>
            <a:ext cx="9965945" cy="1440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DÉMONSTRATION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2" animBg="1" advAuto="0"/>
      <p:bldP spid="244" grpId="3" animBg="1" advAuto="0"/>
      <p:bldP spid="247" grpId="4" animBg="1" advAuto="0"/>
      <p:bldP spid="248" grpId="1" animBg="1" advAuto="0"/>
      <p:bldP spid="248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BSTRUCTION DES VOIES AERIENNES chez l’adulte"/>
          <p:cNvSpPr/>
          <p:nvPr/>
        </p:nvSpPr>
        <p:spPr>
          <a:xfrm>
            <a:off x="69426" y="36904"/>
            <a:ext cx="6021494" cy="939339"/>
          </a:xfrm>
          <a:prstGeom prst="roundRect">
            <a:avLst>
              <a:gd name="adj" fmla="val 2028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OBSTRUCTION DES VOIES AERIENNES chez l’adulte</a:t>
            </a:r>
          </a:p>
        </p:txBody>
      </p:sp>
      <p:sp>
        <p:nvSpPr>
          <p:cNvPr id="251" name="LES CAUSES"/>
          <p:cNvSpPr/>
          <p:nvPr/>
        </p:nvSpPr>
        <p:spPr>
          <a:xfrm>
            <a:off x="7672423" y="527050"/>
            <a:ext cx="5057635" cy="1270001"/>
          </a:xfrm>
          <a:prstGeom prst="rect">
            <a:avLst/>
          </a:prstGeom>
          <a:solidFill>
            <a:schemeClr val="accent3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LES CAUSES</a:t>
            </a:r>
          </a:p>
        </p:txBody>
      </p:sp>
      <p:grpSp>
        <p:nvGrpSpPr>
          <p:cNvPr id="254" name="Groupe"/>
          <p:cNvGrpSpPr/>
          <p:nvPr/>
        </p:nvGrpSpPr>
        <p:grpSpPr>
          <a:xfrm>
            <a:off x="5437298" y="2137646"/>
            <a:ext cx="7170366" cy="3689500"/>
            <a:chOff x="0" y="0"/>
            <a:chExt cx="7170365" cy="2799856"/>
          </a:xfrm>
        </p:grpSpPr>
        <p:sp>
          <p:nvSpPr>
            <p:cNvPr id="252" name="Rectangle aux angles arrondis"/>
            <p:cNvSpPr/>
            <p:nvPr/>
          </p:nvSpPr>
          <p:spPr>
            <a:xfrm>
              <a:off x="0" y="0"/>
              <a:ext cx="7170366" cy="2799857"/>
            </a:xfrm>
            <a:prstGeom prst="roundRect">
              <a:avLst>
                <a:gd name="adj" fmla="val 16667"/>
              </a:avLst>
            </a:prstGeom>
            <a:solidFill>
              <a:srgbClr val="0FFF2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88900" dist="50800" dir="2700000" rotWithShape="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600"/>
                </a:spcBef>
                <a:defRPr sz="3800">
                  <a:solidFill>
                    <a:srgbClr val="3E3D2D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253" name="Elle se produit le plus souvent:"/>
            <p:cNvSpPr txBox="1"/>
            <p:nvPr/>
          </p:nvSpPr>
          <p:spPr>
            <a:xfrm>
              <a:off x="865871" y="160639"/>
              <a:ext cx="5438623" cy="2478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Elle se </a:t>
              </a:r>
              <a:r>
                <a:rPr dirty="0" err="1"/>
                <a:t>produit</a:t>
              </a:r>
              <a:r>
                <a:rPr dirty="0"/>
                <a:t> le plus </a:t>
              </a:r>
              <a:r>
                <a:rPr dirty="0" err="1"/>
                <a:t>souvent</a:t>
              </a:r>
              <a:r>
                <a:rPr dirty="0"/>
                <a:t>:</a:t>
              </a:r>
              <a:endParaRPr dirty="0">
                <a:solidFill>
                  <a:srgbClr val="3E3D2D"/>
                </a:solid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>
                <a:spcBef>
                  <a:spcPts val="600"/>
                </a:spcBef>
                <a:defRPr sz="3800">
                  <a:solidFill>
                    <a:srgbClr val="3E3D2D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 dirty="0">
                <a:solidFill>
                  <a:srgbClr val="3E3D2D"/>
                </a:solid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>
                <a:spcBef>
                  <a:spcPts val="600"/>
                </a:spcBef>
                <a:defRPr sz="3800">
                  <a:solidFill>
                    <a:srgbClr val="3E3D2D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 dirty="0">
                <a:solidFill>
                  <a:srgbClr val="3E3D2D"/>
                </a:solid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>
                <a:spcBef>
                  <a:spcPts val="600"/>
                </a:spcBef>
                <a:defRPr sz="3800">
                  <a:solidFill>
                    <a:srgbClr val="3E3D2D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 dirty="0">
                <a:solidFill>
                  <a:srgbClr val="3E3D2D"/>
                </a:solid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>
                <a:spcBef>
                  <a:spcPts val="600"/>
                </a:spcBef>
                <a:defRPr sz="3800">
                  <a:solidFill>
                    <a:srgbClr val="3E3D2D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 dirty="0">
                <a:solidFill>
                  <a:srgbClr val="3E3D2D"/>
                </a:solid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</p:grpSp>
      <p:grpSp>
        <p:nvGrpSpPr>
          <p:cNvPr id="257" name="Groupe"/>
          <p:cNvGrpSpPr/>
          <p:nvPr/>
        </p:nvGrpSpPr>
        <p:grpSpPr>
          <a:xfrm>
            <a:off x="5435718" y="3462970"/>
            <a:ext cx="7626678" cy="952038"/>
            <a:chOff x="0" y="0"/>
            <a:chExt cx="7626676" cy="952037"/>
          </a:xfrm>
        </p:grpSpPr>
        <p:sp>
          <p:nvSpPr>
            <p:cNvPr id="255" name="Rectangle aux angles arrondis"/>
            <p:cNvSpPr/>
            <p:nvPr/>
          </p:nvSpPr>
          <p:spPr>
            <a:xfrm>
              <a:off x="95455" y="0"/>
              <a:ext cx="7435766" cy="952038"/>
            </a:xfrm>
            <a:prstGeom prst="roundRect">
              <a:avLst>
                <a:gd name="adj" fmla="val 20399"/>
              </a:avLst>
            </a:prstGeom>
            <a:solidFill>
              <a:srgbClr val="83FF8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88900" dist="50800" dir="2700000" rotWithShape="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600"/>
                </a:spcBef>
                <a:defRPr sz="3800">
                  <a:solidFill>
                    <a:srgbClr val="00818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6" name="quand on est en train de manger"/>
            <p:cNvSpPr txBox="1"/>
            <p:nvPr/>
          </p:nvSpPr>
          <p:spPr>
            <a:xfrm>
              <a:off x="0" y="117766"/>
              <a:ext cx="7626677" cy="716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900"/>
                </a:spcBef>
                <a:defRPr sz="30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quand on est en train de manger</a:t>
              </a:r>
            </a:p>
          </p:txBody>
        </p:sp>
      </p:grpSp>
      <p:grpSp>
        <p:nvGrpSpPr>
          <p:cNvPr id="260" name="Groupe"/>
          <p:cNvGrpSpPr/>
          <p:nvPr/>
        </p:nvGrpSpPr>
        <p:grpSpPr>
          <a:xfrm>
            <a:off x="5448466" y="4648963"/>
            <a:ext cx="7507536" cy="1974427"/>
            <a:chOff x="0" y="0"/>
            <a:chExt cx="7507534" cy="1974426"/>
          </a:xfrm>
        </p:grpSpPr>
        <p:sp>
          <p:nvSpPr>
            <p:cNvPr id="258" name="Rectangle aux angles arrondis"/>
            <p:cNvSpPr/>
            <p:nvPr/>
          </p:nvSpPr>
          <p:spPr>
            <a:xfrm>
              <a:off x="0" y="0"/>
              <a:ext cx="7507535" cy="1408854"/>
            </a:xfrm>
            <a:prstGeom prst="roundRect">
              <a:avLst>
                <a:gd name="adj" fmla="val 16667"/>
              </a:avLst>
            </a:prstGeom>
            <a:solidFill>
              <a:srgbClr val="83FF8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88900" dist="50800" dir="2700000" rotWithShape="0">
                <a:srgbClr val="808080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800">
                  <a:solidFill>
                    <a:srgbClr val="00818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59" name="lorsqu’il y a un objet mis dans la…"/>
            <p:cNvSpPr/>
            <p:nvPr/>
          </p:nvSpPr>
          <p:spPr>
            <a:xfrm>
              <a:off x="3771970" y="70442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lorsqu’il y a un objet mis dans la </a:t>
              </a:r>
            </a:p>
            <a:p>
              <a:pPr>
                <a:defRPr sz="3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bouche pour un enfant</a:t>
              </a:r>
            </a:p>
          </p:txBody>
        </p:sp>
      </p:grpSp>
      <p:sp>
        <p:nvSpPr>
          <p:cNvPr id="261" name="PROTECTION ADAPTÉE"/>
          <p:cNvSpPr/>
          <p:nvPr/>
        </p:nvSpPr>
        <p:spPr>
          <a:xfrm>
            <a:off x="286173" y="1478844"/>
            <a:ext cx="4595541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rPr dirty="0"/>
              <a:t>PROTECTION ADAPTÉE</a:t>
            </a:r>
          </a:p>
        </p:txBody>
      </p:sp>
      <p:sp>
        <p:nvSpPr>
          <p:cNvPr id="262" name="Ligne"/>
          <p:cNvSpPr/>
          <p:nvPr/>
        </p:nvSpPr>
        <p:spPr>
          <a:xfrm>
            <a:off x="2670448" y="1049983"/>
            <a:ext cx="1" cy="4064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Ligne"/>
          <p:cNvSpPr/>
          <p:nvPr/>
        </p:nvSpPr>
        <p:spPr>
          <a:xfrm>
            <a:off x="2814990" y="2271994"/>
            <a:ext cx="1177785" cy="731741"/>
          </a:xfrm>
          <a:prstGeom prst="line">
            <a:avLst/>
          </a:prstGeom>
          <a:ln w="63500">
            <a:solidFill>
              <a:srgbClr val="000000">
                <a:alpha val="23362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Ligne"/>
          <p:cNvSpPr/>
          <p:nvPr/>
        </p:nvSpPr>
        <p:spPr>
          <a:xfrm flipH="1">
            <a:off x="1542309" y="2271994"/>
            <a:ext cx="1020940" cy="8121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PARTIELLE"/>
          <p:cNvSpPr/>
          <p:nvPr/>
        </p:nvSpPr>
        <p:spPr>
          <a:xfrm>
            <a:off x="2800330" y="3106137"/>
            <a:ext cx="2151945" cy="745844"/>
          </a:xfrm>
          <a:prstGeom prst="roundRect">
            <a:avLst>
              <a:gd name="adj" fmla="val 25542"/>
            </a:avLst>
          </a:prstGeom>
          <a:solidFill>
            <a:schemeClr val="accent1">
              <a:alpha val="19709"/>
            </a:schemeClr>
          </a:solidFill>
          <a:ln w="12700">
            <a:solidFill>
              <a:srgbClr val="000000">
                <a:alpha val="19709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t>PARTIELLE</a:t>
            </a:r>
          </a:p>
        </p:txBody>
      </p:sp>
      <p:sp>
        <p:nvSpPr>
          <p:cNvPr id="266" name="TOTALE"/>
          <p:cNvSpPr/>
          <p:nvPr/>
        </p:nvSpPr>
        <p:spPr>
          <a:xfrm>
            <a:off x="810221" y="3106137"/>
            <a:ext cx="1746533" cy="745844"/>
          </a:xfrm>
          <a:prstGeom prst="roundRect">
            <a:avLst>
              <a:gd name="adj" fmla="val 25542"/>
            </a:avLst>
          </a:prstGeom>
          <a:solidFill>
            <a:schemeClr val="accent1">
              <a:lumOff val="-135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GRAVE</a:t>
            </a:r>
            <a:endParaRPr dirty="0"/>
          </a:p>
        </p:txBody>
      </p:sp>
      <p:sp>
        <p:nvSpPr>
          <p:cNvPr id="267" name="LES SIGNES"/>
          <p:cNvSpPr/>
          <p:nvPr/>
        </p:nvSpPr>
        <p:spPr>
          <a:xfrm>
            <a:off x="7672423" y="529448"/>
            <a:ext cx="5057635" cy="1397777"/>
          </a:xfrm>
          <a:prstGeom prst="rect">
            <a:avLst/>
          </a:prstGeom>
          <a:solidFill>
            <a:schemeClr val="accent1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LES SIGNES</a:t>
            </a:r>
          </a:p>
        </p:txBody>
      </p:sp>
      <p:sp>
        <p:nvSpPr>
          <p:cNvPr id="268" name="La victime ne peut plus:…"/>
          <p:cNvSpPr/>
          <p:nvPr/>
        </p:nvSpPr>
        <p:spPr>
          <a:xfrm>
            <a:off x="5203521" y="2139463"/>
            <a:ext cx="7750814" cy="4603184"/>
          </a:xfrm>
          <a:prstGeom prst="roundRect">
            <a:avLst>
              <a:gd name="adj" fmla="val 16990"/>
            </a:avLst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defRPr sz="3700" b="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La </a:t>
            </a:r>
            <a:r>
              <a:rPr dirty="0" err="1"/>
              <a:t>victime</a:t>
            </a:r>
            <a:r>
              <a:rPr dirty="0"/>
              <a:t> :</a:t>
            </a:r>
          </a:p>
          <a:p>
            <a:pPr>
              <a:defRPr sz="37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-</a:t>
            </a:r>
            <a:r>
              <a:rPr sz="3100" b="1" dirty="0" err="1">
                <a:latin typeface="Verdana"/>
                <a:ea typeface="Verdana"/>
                <a:cs typeface="Verdana"/>
                <a:sym typeface="Verdana"/>
              </a:rPr>
              <a:t>porte</a:t>
            </a:r>
            <a:r>
              <a:rPr sz="3100" b="1" dirty="0">
                <a:latin typeface="Verdana"/>
                <a:ea typeface="Verdana"/>
                <a:cs typeface="Verdana"/>
                <a:sym typeface="Verdana"/>
              </a:rPr>
              <a:t> les mains </a:t>
            </a:r>
            <a:r>
              <a:rPr sz="3100" b="1" dirty="0" err="1">
                <a:latin typeface="Verdana"/>
                <a:ea typeface="Verdana"/>
                <a:cs typeface="Verdana"/>
                <a:sym typeface="Verdana"/>
              </a:rPr>
              <a:t>à</a:t>
            </a:r>
            <a:r>
              <a:rPr sz="31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3100" b="1" dirty="0" err="1">
                <a:latin typeface="Verdana"/>
                <a:ea typeface="Verdana"/>
                <a:cs typeface="Verdana"/>
                <a:sym typeface="Verdana"/>
              </a:rPr>
              <a:t>sa</a:t>
            </a:r>
            <a:r>
              <a:rPr sz="3100" b="1" dirty="0">
                <a:latin typeface="Verdana"/>
                <a:ea typeface="Verdana"/>
                <a:cs typeface="Verdana"/>
                <a:sym typeface="Verdana"/>
              </a:rPr>
              <a:t> gorge</a:t>
            </a:r>
          </a:p>
          <a:p>
            <a:pPr>
              <a:defRPr sz="3700" b="0">
                <a:latin typeface="+mn-lt"/>
                <a:ea typeface="+mn-ea"/>
                <a:cs typeface="+mn-cs"/>
                <a:sym typeface="Helvetica Neue Medium"/>
              </a:defRPr>
            </a:pPr>
            <a:endParaRPr sz="3100" b="1" dirty="0">
              <a:latin typeface="Verdana"/>
              <a:ea typeface="Verdana"/>
              <a:cs typeface="Verdana"/>
              <a:sym typeface="Verdana"/>
            </a:endParaRPr>
          </a:p>
          <a:p>
            <a:pPr>
              <a:defRPr sz="3700" b="0">
                <a:latin typeface="+mn-lt"/>
                <a:ea typeface="+mn-ea"/>
                <a:cs typeface="+mn-cs"/>
                <a:sym typeface="Helvetica Neue Medium"/>
              </a:defRPr>
            </a:pPr>
            <a:endParaRPr sz="31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- parler, crier, émettre un son"/>
          <p:cNvSpPr txBox="1"/>
          <p:nvPr/>
        </p:nvSpPr>
        <p:spPr>
          <a:xfrm>
            <a:off x="6199239" y="3733065"/>
            <a:ext cx="6171561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- </a:t>
            </a:r>
            <a:r>
              <a:rPr lang="fr-FR" dirty="0"/>
              <a:t>Ne peut plus</a:t>
            </a:r>
            <a:r>
              <a:rPr dirty="0" err="1"/>
              <a:t>parler</a:t>
            </a:r>
            <a:r>
              <a:rPr dirty="0"/>
              <a:t>, crier, </a:t>
            </a:r>
            <a:endParaRPr lang="fr-FR" dirty="0"/>
          </a:p>
          <a:p>
            <a:r>
              <a:rPr dirty="0" err="1"/>
              <a:t>émettre</a:t>
            </a:r>
            <a:r>
              <a:rPr dirty="0"/>
              <a:t> un son</a:t>
            </a:r>
          </a:p>
        </p:txBody>
      </p:sp>
      <p:sp>
        <p:nvSpPr>
          <p:cNvPr id="270" name="- garde la bouche ouverte"/>
          <p:cNvSpPr txBox="1"/>
          <p:nvPr/>
        </p:nvSpPr>
        <p:spPr>
          <a:xfrm>
            <a:off x="5982717" y="4618941"/>
            <a:ext cx="594848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>
                <a:solidFill>
                  <a:srgbClr val="4D3AD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- garde la bouche ouverte</a:t>
            </a:r>
          </a:p>
        </p:txBody>
      </p:sp>
      <p:sp>
        <p:nvSpPr>
          <p:cNvPr id="271" name="- s’agite, devient vite bleue puis…"/>
          <p:cNvSpPr txBox="1"/>
          <p:nvPr/>
        </p:nvSpPr>
        <p:spPr>
          <a:xfrm>
            <a:off x="5575529" y="5268566"/>
            <a:ext cx="700679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>
                <a:solidFill>
                  <a:srgbClr val="4D3AD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- s’agite, devient vite bleue puis </a:t>
            </a:r>
          </a:p>
          <a:p>
            <a:pPr>
              <a:defRPr sz="2900">
                <a:solidFill>
                  <a:srgbClr val="4D3AD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00000"/>
                </a:solidFill>
              </a:rPr>
              <a:t>perd connaissance</a:t>
            </a:r>
          </a:p>
        </p:txBody>
      </p:sp>
      <p:sp>
        <p:nvSpPr>
          <p:cNvPr id="272" name="LES RISQUES"/>
          <p:cNvSpPr/>
          <p:nvPr/>
        </p:nvSpPr>
        <p:spPr>
          <a:xfrm>
            <a:off x="7672423" y="529448"/>
            <a:ext cx="5057635" cy="1397777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LES RISQUES</a:t>
            </a:r>
          </a:p>
        </p:txBody>
      </p:sp>
      <p:sp>
        <p:nvSpPr>
          <p:cNvPr id="273" name="Mise en jeu immédiate de la vie de la victime en l’absence de gestes de secours efficaces"/>
          <p:cNvSpPr/>
          <p:nvPr/>
        </p:nvSpPr>
        <p:spPr>
          <a:xfrm>
            <a:off x="5238321" y="2041996"/>
            <a:ext cx="7750814" cy="4603184"/>
          </a:xfrm>
          <a:prstGeom prst="roundRect">
            <a:avLst>
              <a:gd name="adj" fmla="val 16990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defRPr sz="3700" b="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>
              <a:defRPr sz="37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spcBef>
                <a:spcPts val="1000"/>
              </a:spcBef>
              <a:defRPr sz="3900">
                <a:solidFill>
                  <a:srgbClr val="FFFFFF"/>
                </a:solidFill>
              </a:defRPr>
            </a:pPr>
            <a:r>
              <a:t>Mise en jeu </a:t>
            </a:r>
            <a:r>
              <a:rPr u="sng"/>
              <a:t>immédiate</a:t>
            </a:r>
            <a:r>
              <a:t> de la vie de la victime en </a:t>
            </a:r>
            <a:r>
              <a:rPr u="sng"/>
              <a:t>l’absence</a:t>
            </a:r>
            <a:r>
              <a:t> de gestes de secours efficaces</a:t>
            </a:r>
          </a:p>
        </p:txBody>
      </p:sp>
      <p:sp>
        <p:nvSpPr>
          <p:cNvPr id="274" name="CLAQUES DANS LE DOS EFFICACES??"/>
          <p:cNvSpPr/>
          <p:nvPr/>
        </p:nvSpPr>
        <p:spPr>
          <a:xfrm>
            <a:off x="626368" y="4459357"/>
            <a:ext cx="2236189" cy="1152032"/>
          </a:xfrm>
          <a:prstGeom prst="roundRect">
            <a:avLst>
              <a:gd name="adj" fmla="val 1987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t>CLAQUES DANS LE DOS EFFICACES??</a:t>
            </a:r>
          </a:p>
        </p:txBody>
      </p:sp>
      <p:sp>
        <p:nvSpPr>
          <p:cNvPr id="275" name="COMPRESSIONS ABDOMINALES EFFICACES??"/>
          <p:cNvSpPr/>
          <p:nvPr/>
        </p:nvSpPr>
        <p:spPr>
          <a:xfrm>
            <a:off x="448624" y="6312275"/>
            <a:ext cx="2613276" cy="2222501"/>
          </a:xfrm>
          <a:prstGeom prst="roundRect">
            <a:avLst>
              <a:gd name="adj" fmla="val 12696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rPr dirty="0"/>
              <a:t>COMPRESSIONS ABDOMINALES EFFICACES??</a:t>
            </a:r>
          </a:p>
        </p:txBody>
      </p:sp>
      <p:sp>
        <p:nvSpPr>
          <p:cNvPr id="276" name="MISE AU REPOS / AVIS MEDICALE / SURVEILLER"/>
          <p:cNvSpPr/>
          <p:nvPr/>
        </p:nvSpPr>
        <p:spPr>
          <a:xfrm>
            <a:off x="485422" y="8845840"/>
            <a:ext cx="8341643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r>
              <a:t>MISE AU REPOS / AVIS MEDICALE / SURVEILLER</a:t>
            </a:r>
          </a:p>
        </p:txBody>
      </p:sp>
      <p:sp>
        <p:nvSpPr>
          <p:cNvPr id="277" name="Ligne"/>
          <p:cNvSpPr/>
          <p:nvPr/>
        </p:nvSpPr>
        <p:spPr>
          <a:xfrm flipH="1">
            <a:off x="3807061" y="4995404"/>
            <a:ext cx="1" cy="356298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8" name="Ligne"/>
          <p:cNvSpPr/>
          <p:nvPr/>
        </p:nvSpPr>
        <p:spPr>
          <a:xfrm>
            <a:off x="1683487" y="5669732"/>
            <a:ext cx="1" cy="5842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9" name="Ligne"/>
          <p:cNvSpPr/>
          <p:nvPr/>
        </p:nvSpPr>
        <p:spPr>
          <a:xfrm>
            <a:off x="1683487" y="3872319"/>
            <a:ext cx="1" cy="5842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0" name="Ligne"/>
          <p:cNvSpPr/>
          <p:nvPr/>
        </p:nvSpPr>
        <p:spPr>
          <a:xfrm>
            <a:off x="2935045" y="5035373"/>
            <a:ext cx="906814" cy="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1" name="Ligne"/>
          <p:cNvSpPr/>
          <p:nvPr/>
        </p:nvSpPr>
        <p:spPr>
          <a:xfrm>
            <a:off x="69426" y="7552184"/>
            <a:ext cx="382111" cy="16406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2" name="OUI"/>
          <p:cNvSpPr txBox="1"/>
          <p:nvPr/>
        </p:nvSpPr>
        <p:spPr>
          <a:xfrm>
            <a:off x="3061900" y="4580877"/>
            <a:ext cx="6672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283" name="OUI"/>
          <p:cNvSpPr txBox="1"/>
          <p:nvPr/>
        </p:nvSpPr>
        <p:spPr>
          <a:xfrm>
            <a:off x="3061899" y="7017039"/>
            <a:ext cx="66720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OUI</a:t>
            </a:r>
          </a:p>
        </p:txBody>
      </p:sp>
      <p:sp>
        <p:nvSpPr>
          <p:cNvPr id="284" name="Ligne"/>
          <p:cNvSpPr/>
          <p:nvPr/>
        </p:nvSpPr>
        <p:spPr>
          <a:xfrm flipH="1">
            <a:off x="86807" y="5035871"/>
            <a:ext cx="1" cy="251631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5" name="Ligne"/>
          <p:cNvSpPr/>
          <p:nvPr/>
        </p:nvSpPr>
        <p:spPr>
          <a:xfrm>
            <a:off x="75329" y="5035372"/>
            <a:ext cx="478552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6" name="NON"/>
          <p:cNvSpPr txBox="1"/>
          <p:nvPr/>
        </p:nvSpPr>
        <p:spPr>
          <a:xfrm>
            <a:off x="127123" y="5792873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287" name="COMMENT ?"/>
          <p:cNvSpPr/>
          <p:nvPr/>
        </p:nvSpPr>
        <p:spPr>
          <a:xfrm>
            <a:off x="7672423" y="529448"/>
            <a:ext cx="5057635" cy="139777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5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COMMENT ?</a:t>
            </a:r>
          </a:p>
        </p:txBody>
      </p:sp>
      <p:sp>
        <p:nvSpPr>
          <p:cNvPr id="288" name="même position…"/>
          <p:cNvSpPr txBox="1">
            <a:spLocks noGrp="1"/>
          </p:cNvSpPr>
          <p:nvPr>
            <p:ph type="body" sz="half" idx="4294967295"/>
          </p:nvPr>
        </p:nvSpPr>
        <p:spPr>
          <a:xfrm>
            <a:off x="5068129" y="2071882"/>
            <a:ext cx="7894450" cy="5116507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50800">
            <a:solidFill>
              <a:srgbClr val="000000"/>
            </a:solidFill>
          </a:ln>
        </p:spPr>
        <p:txBody>
          <a:bodyPr lIns="45719" tIns="45719" rIns="45719" bIns="45719" anchor="t"/>
          <a:lstStyle/>
          <a:p>
            <a:pPr marL="0" indent="0" algn="ctr" defTabSz="914400">
              <a:lnSpc>
                <a:spcPct val="9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1700"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marL="0" indent="0" algn="ctr" defTabSz="914400">
              <a:lnSpc>
                <a:spcPct val="9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3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même</a:t>
            </a:r>
            <a:r>
              <a:rPr dirty="0"/>
              <a:t> position</a:t>
            </a:r>
          </a:p>
          <a:p>
            <a:pPr marL="0" indent="0" algn="ctr" defTabSz="914400">
              <a:lnSpc>
                <a:spcPct val="9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3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 </a:t>
            </a:r>
            <a:r>
              <a:rPr dirty="0" err="1"/>
              <a:t>placé</a:t>
            </a:r>
            <a:r>
              <a:rPr dirty="0"/>
              <a:t> sur le </a:t>
            </a:r>
            <a:r>
              <a:rPr dirty="0" err="1"/>
              <a:t>côté</a:t>
            </a:r>
            <a:endParaRPr dirty="0"/>
          </a:p>
          <a:p>
            <a:pPr marL="0" indent="0" algn="ctr" defTabSz="914400">
              <a:lnSpc>
                <a:spcPct val="9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3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 main au thorax</a:t>
            </a:r>
          </a:p>
          <a:p>
            <a:pPr marL="0" indent="0" algn="ctr" defTabSz="914400">
              <a:lnSpc>
                <a:spcPct val="9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3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 </a:t>
            </a:r>
            <a:r>
              <a:rPr dirty="0" err="1"/>
              <a:t>penché</a:t>
            </a:r>
            <a:r>
              <a:rPr dirty="0"/>
              <a:t> </a:t>
            </a:r>
            <a:r>
              <a:rPr dirty="0" err="1"/>
              <a:t>vers</a:t>
            </a:r>
            <a:r>
              <a:rPr dirty="0"/>
              <a:t> </a:t>
            </a:r>
            <a:r>
              <a:rPr dirty="0" err="1"/>
              <a:t>l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dirty="0" err="1"/>
              <a:t>avant</a:t>
            </a:r>
            <a:endParaRPr dirty="0"/>
          </a:p>
          <a:p>
            <a:pPr marL="0" indent="0" algn="ctr" defTabSz="914400">
              <a:lnSpc>
                <a:spcPct val="9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3800" b="1" u="sng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1 </a:t>
            </a:r>
            <a:r>
              <a:rPr dirty="0" err="1"/>
              <a:t>à</a:t>
            </a:r>
            <a:r>
              <a:rPr dirty="0"/>
              <a:t> 5 claques </a:t>
            </a:r>
            <a:r>
              <a:rPr dirty="0" err="1"/>
              <a:t>vigoureuses</a:t>
            </a:r>
            <a:endParaRPr dirty="0"/>
          </a:p>
          <a:p>
            <a:pPr marL="0" indent="0" algn="ctr" defTabSz="914400">
              <a:lnSpc>
                <a:spcPct val="90000"/>
              </a:lnSpc>
              <a:spcBef>
                <a:spcPts val="700"/>
              </a:spcBef>
              <a:buClr>
                <a:srgbClr val="94C600"/>
              </a:buClr>
              <a:buSzTx/>
              <a:buFont typeface="Wingdings 2"/>
              <a:buNone/>
              <a:defRPr sz="3800" b="1" u="sng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- Entre les 2 </a:t>
            </a:r>
            <a:r>
              <a:rPr dirty="0" err="1"/>
              <a:t>omoplates</a:t>
            </a:r>
            <a:r>
              <a:rPr dirty="0"/>
              <a:t> </a:t>
            </a:r>
          </a:p>
          <a:p>
            <a:pPr marL="0" indent="0" algn="ctr" defTabSz="914400">
              <a:lnSpc>
                <a:spcPct val="90000"/>
              </a:lnSpc>
              <a:spcBef>
                <a:spcPts val="700"/>
              </a:spcBef>
              <a:buClr>
                <a:srgbClr val="94C600"/>
              </a:buClr>
              <a:buSzTx/>
              <a:buFont typeface="Wingdings 2"/>
              <a:buNone/>
              <a:defRPr sz="3800" b="1" u="sng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- Avec talon de la main</a:t>
            </a:r>
            <a:r>
              <a:rPr b="0" u="none" dirty="0"/>
              <a:t> </a:t>
            </a:r>
          </a:p>
        </p:txBody>
      </p:sp>
      <p:grpSp>
        <p:nvGrpSpPr>
          <p:cNvPr id="291" name="Groupe"/>
          <p:cNvGrpSpPr/>
          <p:nvPr/>
        </p:nvGrpSpPr>
        <p:grpSpPr>
          <a:xfrm>
            <a:off x="5756004" y="2055306"/>
            <a:ext cx="6927191" cy="3883889"/>
            <a:chOff x="0" y="0"/>
            <a:chExt cx="6927190" cy="3883888"/>
          </a:xfrm>
        </p:grpSpPr>
        <p:sp>
          <p:nvSpPr>
            <p:cNvPr id="289" name="Rectangle"/>
            <p:cNvSpPr/>
            <p:nvPr/>
          </p:nvSpPr>
          <p:spPr>
            <a:xfrm>
              <a:off x="0" y="0"/>
              <a:ext cx="6927191" cy="3883889"/>
            </a:xfrm>
            <a:prstGeom prst="rect">
              <a:avLst/>
            </a:prstGeom>
            <a:solidFill>
              <a:srgbClr val="FFFF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800"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290" name="POURQUOI?…"/>
            <p:cNvSpPr txBox="1"/>
            <p:nvPr/>
          </p:nvSpPr>
          <p:spPr>
            <a:xfrm>
              <a:off x="208580" y="115939"/>
              <a:ext cx="6510030" cy="3271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3400"/>
              </a:pPr>
              <a:r>
                <a:t>POURQUOI?</a:t>
              </a:r>
            </a:p>
            <a:p>
              <a:pPr defTabSz="914400">
                <a:defRPr sz="3400"/>
              </a:pPr>
              <a:endParaRPr/>
            </a:p>
            <a:p>
              <a:pPr defTabSz="914400">
                <a:defRPr sz="3400"/>
              </a:pPr>
              <a:r>
                <a:t>Pour provoquer un mouvement de toux afin de débloquer et expulser le corps étranger qui </a:t>
              </a:r>
            </a:p>
            <a:p>
              <a:pPr defTabSz="914400">
                <a:defRPr sz="3400"/>
              </a:pPr>
              <a:r>
                <a:t>obstrue les voies aériennes.</a:t>
              </a:r>
            </a:p>
          </p:txBody>
        </p:sp>
      </p:grpSp>
      <p:sp>
        <p:nvSpPr>
          <p:cNvPr id="292" name="NON"/>
          <p:cNvSpPr txBox="1"/>
          <p:nvPr/>
        </p:nvSpPr>
        <p:spPr>
          <a:xfrm>
            <a:off x="1902322" y="5731302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293" name="COMMENT ?"/>
          <p:cNvSpPr/>
          <p:nvPr/>
        </p:nvSpPr>
        <p:spPr>
          <a:xfrm>
            <a:off x="7672423" y="535598"/>
            <a:ext cx="5057635" cy="139777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5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COMMENT ?</a:t>
            </a:r>
          </a:p>
        </p:txBody>
      </p:sp>
      <p:sp>
        <p:nvSpPr>
          <p:cNvPr id="294" name="- derrière contre le dos…"/>
          <p:cNvSpPr txBox="1"/>
          <p:nvPr/>
        </p:nvSpPr>
        <p:spPr>
          <a:xfrm>
            <a:off x="5068059" y="2082516"/>
            <a:ext cx="7724642" cy="5273105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73050" indent="-203200" defTabSz="914400">
              <a:lnSpc>
                <a:spcPct val="70000"/>
              </a:lnSpc>
              <a:spcBef>
                <a:spcPts val="700"/>
              </a:spcBef>
              <a:buClr>
                <a:srgbClr val="94C600"/>
              </a:buClr>
              <a:buFont typeface="Wingdings 2"/>
              <a:defRPr sz="4000">
                <a:solidFill>
                  <a:srgbClr val="3E3D2D"/>
                </a:solidFill>
              </a:defRPr>
            </a:pPr>
            <a:r>
              <a:rPr dirty="0"/>
              <a:t>- derrière </a:t>
            </a:r>
            <a:r>
              <a:rPr dirty="0" err="1"/>
              <a:t>contre</a:t>
            </a:r>
            <a:r>
              <a:rPr dirty="0"/>
              <a:t> le dos</a:t>
            </a:r>
          </a:p>
          <a:p>
            <a:pPr marL="342899" indent="-273049" defTabSz="914400">
              <a:lnSpc>
                <a:spcPct val="7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4000">
                <a:solidFill>
                  <a:srgbClr val="3E3D2D"/>
                </a:solidFill>
              </a:defRPr>
            </a:pPr>
            <a:r>
              <a:rPr dirty="0"/>
              <a:t>- </a:t>
            </a:r>
            <a:r>
              <a:rPr dirty="0" err="1"/>
              <a:t>Mes</a:t>
            </a:r>
            <a:r>
              <a:rPr dirty="0"/>
              <a:t> bras sous </a:t>
            </a:r>
            <a:r>
              <a:rPr dirty="0" err="1"/>
              <a:t>ses</a:t>
            </a:r>
            <a:r>
              <a:rPr dirty="0"/>
              <a:t> bras</a:t>
            </a:r>
          </a:p>
          <a:p>
            <a:pPr marL="342899" indent="-273049" defTabSz="914400">
              <a:lnSpc>
                <a:spcPct val="7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4000">
                <a:solidFill>
                  <a:srgbClr val="3E3D2D"/>
                </a:solidFill>
              </a:defRPr>
            </a:pPr>
            <a:r>
              <a:rPr dirty="0"/>
              <a:t>- </a:t>
            </a:r>
            <a:r>
              <a:rPr dirty="0" err="1"/>
              <a:t>Penché</a:t>
            </a:r>
            <a:r>
              <a:rPr dirty="0"/>
              <a:t> </a:t>
            </a:r>
            <a:r>
              <a:rPr dirty="0" err="1"/>
              <a:t>vers</a:t>
            </a:r>
            <a:r>
              <a:rPr dirty="0"/>
              <a:t> </a:t>
            </a:r>
            <a:r>
              <a:rPr dirty="0" err="1"/>
              <a:t>l’avant</a:t>
            </a:r>
            <a:endParaRPr dirty="0"/>
          </a:p>
          <a:p>
            <a:pPr marL="342899" indent="-273049" defTabSz="914400">
              <a:lnSpc>
                <a:spcPct val="7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4000">
                <a:solidFill>
                  <a:srgbClr val="3E3D2D"/>
                </a:solidFill>
              </a:defRPr>
            </a:pPr>
            <a:r>
              <a:rPr dirty="0"/>
              <a:t>- </a:t>
            </a:r>
            <a:r>
              <a:rPr dirty="0" err="1"/>
              <a:t>Poing</a:t>
            </a:r>
            <a:r>
              <a:rPr dirty="0"/>
              <a:t> au creux de </a:t>
            </a:r>
            <a:r>
              <a:rPr dirty="0" err="1"/>
              <a:t>l’estomac</a:t>
            </a:r>
            <a:endParaRPr dirty="0"/>
          </a:p>
          <a:p>
            <a:pPr marL="342899" indent="-273049" defTabSz="914400">
              <a:lnSpc>
                <a:spcPct val="7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4000">
                <a:solidFill>
                  <a:srgbClr val="3E3D2D"/>
                </a:solidFill>
              </a:defRPr>
            </a:pPr>
            <a:r>
              <a:rPr dirty="0"/>
              <a:t>-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n’appuyant</a:t>
            </a:r>
            <a:r>
              <a:rPr dirty="0"/>
              <a:t> pas sur les </a:t>
            </a:r>
            <a:r>
              <a:rPr dirty="0" err="1"/>
              <a:t>côtes</a:t>
            </a:r>
            <a:endParaRPr dirty="0"/>
          </a:p>
          <a:p>
            <a:pPr marL="342899" indent="-273049" defTabSz="914400">
              <a:lnSpc>
                <a:spcPct val="7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4000">
                <a:solidFill>
                  <a:srgbClr val="3E3D2D"/>
                </a:solidFill>
              </a:defRPr>
            </a:pPr>
            <a:r>
              <a:rPr dirty="0"/>
              <a:t>- </a:t>
            </a:r>
            <a:r>
              <a:rPr u="sng" dirty="0" err="1"/>
              <a:t>Vers</a:t>
            </a:r>
            <a:r>
              <a:rPr u="sng" dirty="0"/>
              <a:t> </a:t>
            </a:r>
            <a:r>
              <a:rPr u="sng" dirty="0" err="1"/>
              <a:t>l’arrière</a:t>
            </a:r>
            <a:r>
              <a:rPr u="sng" dirty="0"/>
              <a:t> et </a:t>
            </a:r>
            <a:r>
              <a:rPr u="sng" dirty="0" err="1"/>
              <a:t>vers</a:t>
            </a:r>
            <a:r>
              <a:rPr u="sng" dirty="0"/>
              <a:t> le haut</a:t>
            </a:r>
          </a:p>
          <a:p>
            <a:pPr marL="342899" indent="-273049" defTabSz="914400">
              <a:lnSpc>
                <a:spcPct val="70000"/>
              </a:lnSpc>
              <a:spcBef>
                <a:spcPts val="700"/>
              </a:spcBef>
              <a:buClr>
                <a:srgbClr val="94C600"/>
              </a:buClr>
              <a:buSzPct val="76000"/>
              <a:buChar char="-"/>
              <a:defRPr sz="4000" u="sng">
                <a:solidFill>
                  <a:srgbClr val="3E3D2D"/>
                </a:solidFill>
              </a:defRPr>
            </a:pPr>
            <a:r>
              <a:rPr dirty="0"/>
              <a:t>- 1 </a:t>
            </a:r>
            <a:r>
              <a:rPr dirty="0" err="1"/>
              <a:t>à</a:t>
            </a:r>
            <a:r>
              <a:rPr dirty="0"/>
              <a:t> 5 compressions,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relâchant</a:t>
            </a:r>
            <a:r>
              <a:rPr dirty="0"/>
              <a:t> entre</a:t>
            </a:r>
          </a:p>
        </p:txBody>
      </p:sp>
      <p:grpSp>
        <p:nvGrpSpPr>
          <p:cNvPr id="297" name="Groupe"/>
          <p:cNvGrpSpPr/>
          <p:nvPr/>
        </p:nvGrpSpPr>
        <p:grpSpPr>
          <a:xfrm>
            <a:off x="3980573" y="6417594"/>
            <a:ext cx="8951622" cy="2868487"/>
            <a:chOff x="0" y="0"/>
            <a:chExt cx="8951621" cy="2868486"/>
          </a:xfrm>
        </p:grpSpPr>
        <p:sp>
          <p:nvSpPr>
            <p:cNvPr id="295" name="Rectangle"/>
            <p:cNvSpPr/>
            <p:nvPr/>
          </p:nvSpPr>
          <p:spPr>
            <a:xfrm>
              <a:off x="0" y="440540"/>
              <a:ext cx="8951622" cy="1987407"/>
            </a:xfrm>
            <a:prstGeom prst="rect">
              <a:avLst/>
            </a:prstGeom>
            <a:solidFill>
              <a:srgbClr val="FFFF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28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" name="POURQUOI?…"/>
            <p:cNvSpPr txBox="1"/>
            <p:nvPr/>
          </p:nvSpPr>
          <p:spPr>
            <a:xfrm>
              <a:off x="22258" y="0"/>
              <a:ext cx="8907106" cy="286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3000"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t>POURQUOI?</a:t>
              </a:r>
            </a:p>
            <a:p>
              <a:pPr defTabSz="914400">
                <a:defRPr sz="30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Pour comprimer l’air contenu dans les poumons de la victime afin d’expulser le corps étranger</a:t>
              </a:r>
            </a:p>
            <a:p>
              <a:pPr defTabSz="914400">
                <a:defRPr sz="30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par un effet de « piston ».</a:t>
              </a:r>
            </a:p>
          </p:txBody>
        </p:sp>
      </p:grpSp>
      <p:sp>
        <p:nvSpPr>
          <p:cNvPr id="298" name="Ligne"/>
          <p:cNvSpPr/>
          <p:nvPr/>
        </p:nvSpPr>
        <p:spPr>
          <a:xfrm>
            <a:off x="3807060" y="7391775"/>
            <a:ext cx="1" cy="116473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9" name="MISE AU REPOS / AVIS MÉDICAL / SURVEILLER"/>
          <p:cNvSpPr/>
          <p:nvPr/>
        </p:nvSpPr>
        <p:spPr>
          <a:xfrm>
            <a:off x="485422" y="8845840"/>
            <a:ext cx="8341643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r>
              <a:t>MISE AU REPOS / AVIS MÉDICAL / SURVEILLER</a:t>
            </a:r>
          </a:p>
        </p:txBody>
      </p:sp>
      <p:sp>
        <p:nvSpPr>
          <p:cNvPr id="300" name="Ligne"/>
          <p:cNvSpPr/>
          <p:nvPr/>
        </p:nvSpPr>
        <p:spPr>
          <a:xfrm flipV="1">
            <a:off x="3061900" y="7478096"/>
            <a:ext cx="745160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1" name="OBSTRUCTION DES VOIES AERIENNES chez l’adulte"/>
          <p:cNvSpPr/>
          <p:nvPr/>
        </p:nvSpPr>
        <p:spPr>
          <a:xfrm>
            <a:off x="69426" y="36904"/>
            <a:ext cx="6021494" cy="939339"/>
          </a:xfrm>
          <a:prstGeom prst="roundRect">
            <a:avLst>
              <a:gd name="adj" fmla="val 20280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OBSTRUCTION DES VOIES AERIENNES chez l’adulte</a:t>
            </a:r>
          </a:p>
        </p:txBody>
      </p:sp>
      <p:sp>
        <p:nvSpPr>
          <p:cNvPr id="302" name="OBSTRUCTION DES VOIES AÉRIENNES chez l’adulte"/>
          <p:cNvSpPr/>
          <p:nvPr/>
        </p:nvSpPr>
        <p:spPr>
          <a:xfrm>
            <a:off x="69426" y="40044"/>
            <a:ext cx="6021494" cy="939339"/>
          </a:xfrm>
          <a:prstGeom prst="roundRect">
            <a:avLst>
              <a:gd name="adj" fmla="val 2028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OBSTRUCTION DES VOIES AÉRIENNES chez l’adulte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7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" presetClass="entr" presetSubtype="4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2" presetClass="entr" presetSubtype="4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2" presetClass="entr" presetSubtype="4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3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3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3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4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4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4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4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4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4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4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4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4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5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8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5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5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5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5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5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5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5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5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5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6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6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6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6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6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6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6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1" animBg="1" advAuto="0"/>
      <p:bldP spid="251" grpId="2" animBg="1" advAuto="0"/>
      <p:bldP spid="251" grpId="6" animBg="1" advAuto="0"/>
      <p:bldP spid="254" grpId="3" animBg="1" advAuto="0"/>
      <p:bldP spid="254" grpId="7" animBg="1" advAuto="0"/>
      <p:bldP spid="257" grpId="4" animBg="1" advAuto="0"/>
      <p:bldP spid="257" grpId="8" animBg="1" advAuto="0"/>
      <p:bldP spid="260" grpId="5" animBg="1" advAuto="0"/>
      <p:bldP spid="260" grpId="9" animBg="1" advAuto="0"/>
      <p:bldP spid="261" grpId="15" animBg="1" advAuto="0"/>
      <p:bldP spid="262" grpId="12" animBg="1" advAuto="0"/>
      <p:bldP spid="263" grpId="30" animBg="1" advAuto="0"/>
      <p:bldP spid="264" grpId="17" animBg="1" advAuto="0"/>
      <p:bldP spid="265" grpId="31" animBg="1" advAuto="0"/>
      <p:bldP spid="266" grpId="18" animBg="1" advAuto="0"/>
      <p:bldP spid="267" grpId="19" animBg="1" advAuto="0"/>
      <p:bldP spid="267" grpId="24" animBg="1" advAuto="0"/>
      <p:bldP spid="268" grpId="20" animBg="1" advAuto="0"/>
      <p:bldP spid="268" grpId="25" animBg="1" advAuto="0"/>
      <p:bldP spid="269" grpId="21" animBg="1" advAuto="0"/>
      <p:bldP spid="269" grpId="26" animBg="1" advAuto="0"/>
      <p:bldP spid="270" grpId="22" animBg="1" advAuto="0"/>
      <p:bldP spid="270" grpId="27" animBg="1" advAuto="0"/>
      <p:bldP spid="271" grpId="23" animBg="1" advAuto="0"/>
      <p:bldP spid="271" grpId="28" animBg="1" advAuto="0"/>
      <p:bldP spid="272" grpId="10" animBg="1" advAuto="0"/>
      <p:bldP spid="272" grpId="14" animBg="1" advAuto="0"/>
      <p:bldP spid="273" grpId="11" animBg="1" advAuto="0"/>
      <p:bldP spid="273" grpId="13" animBg="1" advAuto="0"/>
      <p:bldP spid="274" grpId="32" animBg="1" advAuto="0"/>
      <p:bldP spid="275" grpId="45" animBg="1" advAuto="0"/>
      <p:bldP spid="276" grpId="42" animBg="1" advAuto="0"/>
      <p:bldP spid="276" grpId="49" animBg="1" advAuto="0"/>
      <p:bldP spid="277" grpId="40" animBg="1" advAuto="0"/>
      <p:bldP spid="277" grpId="48" animBg="1" advAuto="0"/>
      <p:bldP spid="278" grpId="44" animBg="1" advAuto="0"/>
      <p:bldP spid="279" grpId="33" animBg="1" advAuto="0"/>
      <p:bldP spid="280" grpId="39" animBg="1" advAuto="0"/>
      <p:bldP spid="280" grpId="47" animBg="1" advAuto="0"/>
      <p:bldP spid="281" grpId="59" animBg="1" advAuto="0"/>
      <p:bldP spid="282" grpId="41" animBg="1" advAuto="0"/>
      <p:bldP spid="282" grpId="46" animBg="1" advAuto="0"/>
      <p:bldP spid="283" grpId="53" animBg="1" advAuto="0"/>
      <p:bldP spid="283" grpId="63" animBg="1" advAuto="0"/>
      <p:bldP spid="284" grpId="61" animBg="1" advAuto="0"/>
      <p:bldP spid="285" grpId="62" animBg="1" advAuto="0"/>
      <p:bldP spid="286" grpId="60" animBg="1" advAuto="0"/>
      <p:bldP spid="287" grpId="34" animBg="1" advAuto="0"/>
      <p:bldP spid="288" grpId="35" animBg="1" advAuto="0"/>
      <p:bldP spid="288" grpId="38" animBg="1" advAuto="0"/>
      <p:bldP spid="291" grpId="36" animBg="1" advAuto="0"/>
      <p:bldP spid="291" grpId="37" animBg="1" advAuto="0"/>
      <p:bldP spid="292" grpId="43" animBg="1" advAuto="0"/>
      <p:bldP spid="293" grpId="50" animBg="1" advAuto="0"/>
      <p:bldP spid="293" grpId="58" animBg="1" advAuto="0"/>
      <p:bldP spid="294" grpId="51" animBg="1" advAuto="0"/>
      <p:bldP spid="297" grpId="52" animBg="1" advAuto="0"/>
      <p:bldP spid="297" grpId="57" animBg="1" advAuto="0"/>
      <p:bldP spid="298" grpId="55" animBg="1" advAuto="0"/>
      <p:bldP spid="298" grpId="64" animBg="1" advAuto="0"/>
      <p:bldP spid="299" grpId="56" animBg="1" advAuto="0"/>
      <p:bldP spid="299" grpId="66" animBg="1" advAuto="0"/>
      <p:bldP spid="300" grpId="54" animBg="1" advAuto="0"/>
      <p:bldP spid="300" grpId="65" animBg="1" advAuto="0"/>
      <p:bldP spid="301" grpId="16" animBg="1" advAuto="0"/>
      <p:bldP spid="302" grpId="29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APPRENTISSAG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APPRENTISSAGE</a:t>
            </a:r>
          </a:p>
          <a:p>
            <a:pPr>
              <a:defRPr b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DU GESTE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e"/>
          <p:cNvGrpSpPr/>
          <p:nvPr/>
        </p:nvGrpSpPr>
        <p:grpSpPr>
          <a:xfrm>
            <a:off x="866986" y="2059093"/>
            <a:ext cx="11487574" cy="6177281"/>
            <a:chOff x="0" y="0"/>
            <a:chExt cx="11487573" cy="6177280"/>
          </a:xfrm>
        </p:grpSpPr>
        <p:sp>
          <p:nvSpPr>
            <p:cNvPr id="306" name="Rectangle aux angles arrondis"/>
            <p:cNvSpPr/>
            <p:nvPr/>
          </p:nvSpPr>
          <p:spPr>
            <a:xfrm>
              <a:off x="0" y="0"/>
              <a:ext cx="11487574" cy="6177281"/>
            </a:xfrm>
            <a:prstGeom prst="roundRect">
              <a:avLst>
                <a:gd name="adj" fmla="val 16667"/>
              </a:avLst>
            </a:prstGeom>
            <a:solidFill>
              <a:srgbClr val="00009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07" name="THEME DE LA SEQUENCE  L’obstruction totale…"/>
            <p:cNvSpPr txBox="1"/>
            <p:nvPr/>
          </p:nvSpPr>
          <p:spPr>
            <a:xfrm>
              <a:off x="41809" y="656590"/>
              <a:ext cx="11403956" cy="486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THEME DE LA SEQUENCE</a:t>
              </a:r>
              <a:br>
                <a:rPr dirty="0"/>
              </a:br>
              <a:br>
                <a:rPr dirty="0"/>
              </a:br>
              <a:r>
                <a:rPr dirty="0" err="1"/>
                <a:t>L’obstruction</a:t>
              </a:r>
              <a:r>
                <a:rPr dirty="0"/>
                <a:t> </a:t>
              </a:r>
              <a:r>
                <a:rPr lang="fr-FR" dirty="0"/>
                <a:t>grave</a:t>
              </a:r>
              <a:r>
                <a:rPr dirty="0"/>
                <a:t> </a:t>
              </a:r>
            </a:p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des </a:t>
              </a:r>
              <a:r>
                <a:rPr dirty="0" err="1"/>
                <a:t>voies</a:t>
              </a:r>
              <a:r>
                <a:rPr dirty="0"/>
                <a:t> </a:t>
              </a:r>
              <a:r>
                <a:rPr dirty="0" err="1"/>
                <a:t>aériennes</a:t>
              </a:r>
              <a:r>
                <a:rPr dirty="0"/>
                <a:t> chez </a:t>
              </a:r>
            </a:p>
            <a:p>
              <a:pPr>
                <a:defRPr sz="62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l’enfant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OBSTRUCTION DES VOIES AERIENNES chez l’enfant"/>
          <p:cNvSpPr/>
          <p:nvPr/>
        </p:nvSpPr>
        <p:spPr>
          <a:xfrm>
            <a:off x="69426" y="38492"/>
            <a:ext cx="6021494" cy="939338"/>
          </a:xfrm>
          <a:prstGeom prst="roundRect">
            <a:avLst>
              <a:gd name="adj" fmla="val 2028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OBSTRUCTION DES VOIES AERIENNES chez l’enfant</a:t>
            </a:r>
          </a:p>
        </p:txBody>
      </p:sp>
      <p:sp>
        <p:nvSpPr>
          <p:cNvPr id="311" name="PROTECTION ADAPTEE"/>
          <p:cNvSpPr/>
          <p:nvPr/>
        </p:nvSpPr>
        <p:spPr>
          <a:xfrm>
            <a:off x="286173" y="1478844"/>
            <a:ext cx="5057635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r>
              <a:t>PROTECTION ADAPTEE</a:t>
            </a:r>
          </a:p>
        </p:txBody>
      </p:sp>
      <p:sp>
        <p:nvSpPr>
          <p:cNvPr id="312" name="Ligne"/>
          <p:cNvSpPr/>
          <p:nvPr/>
        </p:nvSpPr>
        <p:spPr>
          <a:xfrm>
            <a:off x="2814990" y="1025136"/>
            <a:ext cx="1" cy="406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3" name="Ligne"/>
          <p:cNvSpPr/>
          <p:nvPr/>
        </p:nvSpPr>
        <p:spPr>
          <a:xfrm>
            <a:off x="2814990" y="2271994"/>
            <a:ext cx="1177785" cy="731741"/>
          </a:xfrm>
          <a:prstGeom prst="line">
            <a:avLst/>
          </a:prstGeom>
          <a:ln w="63500">
            <a:solidFill>
              <a:srgbClr val="000000">
                <a:alpha val="23362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4" name="Ligne"/>
          <p:cNvSpPr/>
          <p:nvPr/>
        </p:nvSpPr>
        <p:spPr>
          <a:xfrm flipH="1">
            <a:off x="1542309" y="2271994"/>
            <a:ext cx="1020940" cy="81218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5" name="PARTIELLE"/>
          <p:cNvSpPr/>
          <p:nvPr/>
        </p:nvSpPr>
        <p:spPr>
          <a:xfrm>
            <a:off x="2800330" y="3106137"/>
            <a:ext cx="2151945" cy="745844"/>
          </a:xfrm>
          <a:prstGeom prst="roundRect">
            <a:avLst>
              <a:gd name="adj" fmla="val 25542"/>
            </a:avLst>
          </a:prstGeom>
          <a:solidFill>
            <a:schemeClr val="accent1">
              <a:alpha val="19709"/>
            </a:schemeClr>
          </a:solidFill>
          <a:ln w="12700">
            <a:solidFill>
              <a:srgbClr val="000000">
                <a:alpha val="19709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t>PARTIELLE</a:t>
            </a:r>
          </a:p>
        </p:txBody>
      </p:sp>
      <p:sp>
        <p:nvSpPr>
          <p:cNvPr id="316" name="TOTALE"/>
          <p:cNvSpPr/>
          <p:nvPr/>
        </p:nvSpPr>
        <p:spPr>
          <a:xfrm>
            <a:off x="810221" y="3106137"/>
            <a:ext cx="1746533" cy="745844"/>
          </a:xfrm>
          <a:prstGeom prst="roundRect">
            <a:avLst>
              <a:gd name="adj" fmla="val 25542"/>
            </a:avLst>
          </a:prstGeom>
          <a:solidFill>
            <a:schemeClr val="accent1">
              <a:lumOff val="-135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GRAVE</a:t>
            </a:r>
            <a:endParaRPr dirty="0"/>
          </a:p>
        </p:txBody>
      </p:sp>
      <p:sp>
        <p:nvSpPr>
          <p:cNvPr id="317" name="CLAQUES DANS LE DOS EFFICACES??"/>
          <p:cNvSpPr/>
          <p:nvPr/>
        </p:nvSpPr>
        <p:spPr>
          <a:xfrm>
            <a:off x="626368" y="4459357"/>
            <a:ext cx="2236189" cy="1152032"/>
          </a:xfrm>
          <a:prstGeom prst="roundRect">
            <a:avLst>
              <a:gd name="adj" fmla="val 1987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t>CLAQUES DANS LE DOS EFFICACES??</a:t>
            </a:r>
          </a:p>
        </p:txBody>
      </p:sp>
      <p:sp>
        <p:nvSpPr>
          <p:cNvPr id="318" name="COMPRESSIONS ABDOMINALES EFFICACES??"/>
          <p:cNvSpPr/>
          <p:nvPr/>
        </p:nvSpPr>
        <p:spPr>
          <a:xfrm>
            <a:off x="448624" y="6312275"/>
            <a:ext cx="2469728" cy="2222501"/>
          </a:xfrm>
          <a:prstGeom prst="roundRect">
            <a:avLst>
              <a:gd name="adj" fmla="val 12696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r>
              <a:t>COMPRESSIONS ABDOMINALES EFFICACES??</a:t>
            </a:r>
          </a:p>
        </p:txBody>
      </p:sp>
      <p:sp>
        <p:nvSpPr>
          <p:cNvPr id="319" name="MISE AU REPOS / AVIS MEDICALE / SURVEILLER"/>
          <p:cNvSpPr/>
          <p:nvPr/>
        </p:nvSpPr>
        <p:spPr>
          <a:xfrm>
            <a:off x="485422" y="8845840"/>
            <a:ext cx="8341643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r>
              <a:t>MISE AU REPOS / AVIS MEDICALE / SURVEILLER</a:t>
            </a:r>
          </a:p>
        </p:txBody>
      </p:sp>
      <p:sp>
        <p:nvSpPr>
          <p:cNvPr id="320" name="Ligne"/>
          <p:cNvSpPr/>
          <p:nvPr/>
        </p:nvSpPr>
        <p:spPr>
          <a:xfrm flipH="1">
            <a:off x="3807061" y="4995404"/>
            <a:ext cx="1" cy="356298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1" name="Ligne"/>
          <p:cNvSpPr/>
          <p:nvPr/>
        </p:nvSpPr>
        <p:spPr>
          <a:xfrm>
            <a:off x="1683487" y="5669732"/>
            <a:ext cx="1" cy="5842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2" name="Ligne"/>
          <p:cNvSpPr/>
          <p:nvPr/>
        </p:nvSpPr>
        <p:spPr>
          <a:xfrm>
            <a:off x="1683487" y="3872319"/>
            <a:ext cx="1" cy="5842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3" name="Ligne"/>
          <p:cNvSpPr/>
          <p:nvPr/>
        </p:nvSpPr>
        <p:spPr>
          <a:xfrm>
            <a:off x="2935045" y="5035372"/>
            <a:ext cx="82158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4" name="Ligne"/>
          <p:cNvSpPr/>
          <p:nvPr/>
        </p:nvSpPr>
        <p:spPr>
          <a:xfrm>
            <a:off x="99841" y="7568588"/>
            <a:ext cx="351696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5" name="OUI"/>
          <p:cNvSpPr txBox="1"/>
          <p:nvPr/>
        </p:nvSpPr>
        <p:spPr>
          <a:xfrm>
            <a:off x="3061900" y="4580877"/>
            <a:ext cx="6672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326" name="OUI"/>
          <p:cNvSpPr txBox="1"/>
          <p:nvPr/>
        </p:nvSpPr>
        <p:spPr>
          <a:xfrm>
            <a:off x="3012235" y="6994217"/>
            <a:ext cx="66720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OUI</a:t>
            </a:r>
          </a:p>
        </p:txBody>
      </p:sp>
      <p:sp>
        <p:nvSpPr>
          <p:cNvPr id="327" name="Ligne"/>
          <p:cNvSpPr/>
          <p:nvPr/>
        </p:nvSpPr>
        <p:spPr>
          <a:xfrm flipH="1">
            <a:off x="86807" y="5035871"/>
            <a:ext cx="1" cy="2516312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8" name="Ligne"/>
          <p:cNvSpPr/>
          <p:nvPr/>
        </p:nvSpPr>
        <p:spPr>
          <a:xfrm>
            <a:off x="75329" y="5035372"/>
            <a:ext cx="478552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9" name="NON"/>
          <p:cNvSpPr txBox="1"/>
          <p:nvPr/>
        </p:nvSpPr>
        <p:spPr>
          <a:xfrm>
            <a:off x="127123" y="5792873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330" name="COMMENT ?"/>
          <p:cNvSpPr/>
          <p:nvPr/>
        </p:nvSpPr>
        <p:spPr>
          <a:xfrm>
            <a:off x="7127169" y="673946"/>
            <a:ext cx="5057635" cy="139777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5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COMMENT ?</a:t>
            </a:r>
          </a:p>
        </p:txBody>
      </p:sp>
      <p:sp>
        <p:nvSpPr>
          <p:cNvPr id="331" name="NON"/>
          <p:cNvSpPr txBox="1"/>
          <p:nvPr/>
        </p:nvSpPr>
        <p:spPr>
          <a:xfrm>
            <a:off x="1902322" y="5731302"/>
            <a:ext cx="8031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NON</a:t>
            </a:r>
          </a:p>
        </p:txBody>
      </p:sp>
      <p:sp>
        <p:nvSpPr>
          <p:cNvPr id="332" name="COMMENT ?"/>
          <p:cNvSpPr/>
          <p:nvPr/>
        </p:nvSpPr>
        <p:spPr>
          <a:xfrm>
            <a:off x="7127169" y="673946"/>
            <a:ext cx="5057635" cy="139777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5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COMMENT ?</a:t>
            </a:r>
          </a:p>
        </p:txBody>
      </p:sp>
      <p:sp>
        <p:nvSpPr>
          <p:cNvPr id="333" name="Ligne"/>
          <p:cNvSpPr/>
          <p:nvPr/>
        </p:nvSpPr>
        <p:spPr>
          <a:xfrm>
            <a:off x="3807060" y="7391775"/>
            <a:ext cx="1" cy="116473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4" name="MISE AU REPOS / AVIS MÉDICAL / SURVEILLER"/>
          <p:cNvSpPr/>
          <p:nvPr/>
        </p:nvSpPr>
        <p:spPr>
          <a:xfrm>
            <a:off x="485422" y="8845840"/>
            <a:ext cx="8341643" cy="745844"/>
          </a:xfrm>
          <a:prstGeom prst="roundRect">
            <a:avLst>
              <a:gd name="adj" fmla="val 2554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r>
              <a:t>MISE AU REPOS / AVIS MÉDICAL / SURVEILLER</a:t>
            </a:r>
          </a:p>
        </p:txBody>
      </p:sp>
      <p:sp>
        <p:nvSpPr>
          <p:cNvPr id="335" name="Ligne"/>
          <p:cNvSpPr/>
          <p:nvPr/>
        </p:nvSpPr>
        <p:spPr>
          <a:xfrm>
            <a:off x="3012235" y="7423525"/>
            <a:ext cx="82158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338" name="Groupe"/>
          <p:cNvGrpSpPr/>
          <p:nvPr/>
        </p:nvGrpSpPr>
        <p:grpSpPr>
          <a:xfrm>
            <a:off x="5503455" y="2467981"/>
            <a:ext cx="7279712" cy="5541999"/>
            <a:chOff x="0" y="0"/>
            <a:chExt cx="7279710" cy="5541997"/>
          </a:xfrm>
        </p:grpSpPr>
        <p:sp>
          <p:nvSpPr>
            <p:cNvPr id="336" name="Rectangle aux angles arrondis"/>
            <p:cNvSpPr/>
            <p:nvPr/>
          </p:nvSpPr>
          <p:spPr>
            <a:xfrm>
              <a:off x="0" y="0"/>
              <a:ext cx="7279711" cy="5541998"/>
            </a:xfrm>
            <a:prstGeom prst="roundRect">
              <a:avLst>
                <a:gd name="adj" fmla="val 10312"/>
              </a:avLst>
            </a:prstGeom>
            <a:solidFill>
              <a:srgbClr val="FAD031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63500" dist="35921" dir="2700000" rotWithShape="0">
                <a:srgbClr val="808080">
                  <a:alpha val="74996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37" name="- S’ASSOIR…"/>
            <p:cNvSpPr/>
            <p:nvPr/>
          </p:nvSpPr>
          <p:spPr>
            <a:xfrm>
              <a:off x="3513419" y="27709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defTabSz="914400">
                <a:defRPr sz="3000"/>
              </a:pPr>
              <a:r>
                <a:t> - S’ASSOIR </a:t>
              </a:r>
            </a:p>
            <a:p>
              <a:pPr defTabSz="914400">
                <a:defRPr sz="3000"/>
              </a:pPr>
              <a:endParaRPr/>
            </a:p>
            <a:p>
              <a:pPr defTabSz="914400">
                <a:defRPr sz="3000"/>
              </a:pPr>
              <a:r>
                <a:t>- BASCULER L’ENFANT SUR LA </a:t>
              </a:r>
            </a:p>
            <a:p>
              <a:pPr defTabSz="914400">
                <a:defRPr sz="3000"/>
              </a:pPr>
              <a:r>
                <a:t>CUISSE TÊTE EN BAS</a:t>
              </a:r>
            </a:p>
            <a:p>
              <a:pPr defTabSz="914400">
                <a:defRPr sz="3000"/>
              </a:pPr>
              <a:endParaRPr/>
            </a:p>
            <a:p>
              <a:pPr defTabSz="914400">
                <a:defRPr sz="3000"/>
              </a:pPr>
              <a:r>
                <a:t>- DONNER </a:t>
              </a:r>
              <a:r>
                <a:rPr u="sng"/>
                <a:t>1 À 5 CLAQUES</a:t>
              </a:r>
              <a:r>
                <a:t> </a:t>
              </a:r>
            </a:p>
            <a:p>
              <a:pPr defTabSz="914400">
                <a:defRPr sz="3000"/>
              </a:pPr>
              <a:r>
                <a:t>VIGOUREUSES </a:t>
              </a:r>
              <a:r>
                <a:rPr u="sng"/>
                <a:t>ENTRE </a:t>
              </a:r>
            </a:p>
            <a:p>
              <a:pPr defTabSz="914400">
                <a:defRPr sz="3000"/>
              </a:pPr>
              <a:r>
                <a:rPr u="sng"/>
                <a:t>LES 2 OMOPLATES</a:t>
              </a:r>
              <a:r>
                <a:t> </a:t>
              </a:r>
            </a:p>
            <a:p>
              <a:pPr defTabSz="914400">
                <a:defRPr sz="3000"/>
              </a:pPr>
              <a:r>
                <a:t>AVEC </a:t>
              </a:r>
              <a:r>
                <a:rPr u="sng"/>
                <a:t>LE TALON </a:t>
              </a:r>
            </a:p>
            <a:p>
              <a:pPr defTabSz="914400">
                <a:defRPr sz="3000"/>
              </a:pPr>
              <a:r>
                <a:rPr u="sng"/>
                <a:t>DE LA MAIN OUVERTE</a:t>
              </a:r>
              <a:r>
                <a:t>.</a:t>
              </a:r>
              <a:endParaRPr sz="1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41" name="Groupe"/>
          <p:cNvGrpSpPr/>
          <p:nvPr/>
        </p:nvGrpSpPr>
        <p:grpSpPr>
          <a:xfrm>
            <a:off x="5308528" y="2493451"/>
            <a:ext cx="7669567" cy="5737226"/>
            <a:chOff x="0" y="0"/>
            <a:chExt cx="7669565" cy="5737225"/>
          </a:xfrm>
        </p:grpSpPr>
        <p:sp>
          <p:nvSpPr>
            <p:cNvPr id="339" name="Rectangle aux angles arrondis"/>
            <p:cNvSpPr/>
            <p:nvPr/>
          </p:nvSpPr>
          <p:spPr>
            <a:xfrm>
              <a:off x="0" y="0"/>
              <a:ext cx="7669566" cy="5737225"/>
            </a:xfrm>
            <a:prstGeom prst="roundRect">
              <a:avLst>
                <a:gd name="adj" fmla="val 16100"/>
              </a:avLst>
            </a:prstGeom>
            <a:solidFill>
              <a:srgbClr val="FAD031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63500" dist="35921" dir="2700000" rotWithShape="0">
                <a:srgbClr val="808080">
                  <a:alpha val="74996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400"/>
                </a:spcBef>
                <a:defRPr sz="18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40" name="- derrière contre le dos…"/>
            <p:cNvSpPr txBox="1"/>
            <p:nvPr/>
          </p:nvSpPr>
          <p:spPr>
            <a:xfrm>
              <a:off x="506565" y="271102"/>
              <a:ext cx="6656436" cy="5195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0"/>
                </a:spcBef>
                <a:defRPr sz="3300"/>
              </a:pPr>
              <a:r>
                <a:t>- derrière contre le dos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3300"/>
              </a:pPr>
              <a:r>
                <a:t>Mes bras sous ses bras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3300"/>
              </a:pPr>
              <a:r>
                <a:t>Penché vers l’avant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3300"/>
              </a:pPr>
              <a:r>
                <a:t>Poing </a:t>
              </a:r>
              <a:r>
                <a:rPr u="sng"/>
                <a:t>au creux de l’estomac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3300"/>
              </a:pPr>
              <a:r>
                <a:t>En </a:t>
              </a:r>
              <a:r>
                <a:rPr u="sng"/>
                <a:t>n’appuyant pas sur les côtes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3300" u="sng"/>
              </a:pPr>
              <a:r>
                <a:t>Vers l’arrière et vers le haut</a:t>
              </a:r>
            </a:p>
            <a:p>
              <a:pPr defTabSz="914400">
                <a:lnSpc>
                  <a:spcPct val="90000"/>
                </a:lnSpc>
                <a:spcBef>
                  <a:spcPts val="600"/>
                </a:spcBef>
                <a:buSzPct val="100000"/>
                <a:buChar char="-"/>
                <a:defRPr sz="3300" u="sng"/>
              </a:pPr>
              <a:r>
                <a:t>1 à 5 compressions, en relâchant entre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1" animBg="1" advAuto="0"/>
      <p:bldP spid="311" grpId="3" animBg="1" advAuto="0"/>
      <p:bldP spid="312" grpId="2" animBg="1" advAuto="0"/>
      <p:bldP spid="313" grpId="6" animBg="1" advAuto="0"/>
      <p:bldP spid="314" grpId="4" animBg="1" advAuto="0"/>
      <p:bldP spid="315" grpId="7" animBg="1" advAuto="0"/>
      <p:bldP spid="316" grpId="5" animBg="1" advAuto="0"/>
      <p:bldP spid="317" grpId="8" animBg="1" advAuto="0"/>
      <p:bldP spid="318" grpId="18" animBg="1" advAuto="0"/>
      <p:bldP spid="319" grpId="15" animBg="1" advAuto="0"/>
      <p:bldP spid="319" grpId="22" animBg="1" advAuto="0"/>
      <p:bldP spid="320" grpId="13" animBg="1" advAuto="0"/>
      <p:bldP spid="320" grpId="21" animBg="1" advAuto="0"/>
      <p:bldP spid="321" grpId="17" animBg="1" advAuto="0"/>
      <p:bldP spid="322" grpId="9" animBg="1" advAuto="0"/>
      <p:bldP spid="323" grpId="12" animBg="1" advAuto="0"/>
      <p:bldP spid="323" grpId="20" animBg="1" advAuto="0"/>
      <p:bldP spid="324" grpId="30" animBg="1" advAuto="0"/>
      <p:bldP spid="325" grpId="14" animBg="1" advAuto="0"/>
      <p:bldP spid="325" grpId="19" animBg="1" advAuto="0"/>
      <p:bldP spid="326" grpId="25" animBg="1" advAuto="0"/>
      <p:bldP spid="326" grpId="34" animBg="1" advAuto="0"/>
      <p:bldP spid="327" grpId="32" animBg="1" advAuto="0"/>
      <p:bldP spid="328" grpId="33" animBg="1" advAuto="0"/>
      <p:bldP spid="329" grpId="31" animBg="1" advAuto="0"/>
      <p:bldP spid="330" grpId="10" animBg="1" advAuto="0"/>
      <p:bldP spid="331" grpId="16" animBg="1" advAuto="0"/>
      <p:bldP spid="332" grpId="23" animBg="1" advAuto="0"/>
      <p:bldP spid="332" grpId="29" animBg="1" advAuto="0"/>
      <p:bldP spid="333" grpId="27" animBg="1" advAuto="0"/>
      <p:bldP spid="333" grpId="35" animBg="1" advAuto="0"/>
      <p:bldP spid="334" grpId="28" animBg="1" advAuto="0"/>
      <p:bldP spid="334" grpId="37" animBg="1" advAuto="0"/>
      <p:bldP spid="335" grpId="26" animBg="1" advAuto="0"/>
      <p:bldP spid="335" grpId="36" animBg="1" advAuto="0"/>
      <p:bldP spid="338" grpId="11" animBg="1" advAuto="0"/>
      <p:bldP spid="341" grpId="24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1092</Words>
  <Application>Microsoft Macintosh PowerPoint</Application>
  <PresentationFormat>Personnalisé</PresentationFormat>
  <Paragraphs>245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5" baseType="lpstr">
      <vt:lpstr>Arial</vt:lpstr>
      <vt:lpstr>Century Gothic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Lucida Grande</vt:lpstr>
      <vt:lpstr>Times Roman</vt:lpstr>
      <vt:lpstr>Verdana</vt:lpstr>
      <vt:lpstr>Wingdings 2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APPRENTISSAGE DU GESTE</vt:lpstr>
      <vt:lpstr>Présentation PowerPoint</vt:lpstr>
      <vt:lpstr>Présentation PowerPoint</vt:lpstr>
      <vt:lpstr>APPRENTISSAGE DU GESTE</vt:lpstr>
      <vt:lpstr>Présentation PowerPoint</vt:lpstr>
      <vt:lpstr>Présentation PowerPoint</vt:lpstr>
      <vt:lpstr>APPRENTISSAGE DU GESTE</vt:lpstr>
      <vt:lpstr>Présentation PowerPoint</vt:lpstr>
      <vt:lpstr>METHODE DES COMPRESSIONS THORACIQUES (chez une femme enceinte ou une personne obèse)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michel platini</cp:lastModifiedBy>
  <cp:revision>8</cp:revision>
  <dcterms:modified xsi:type="dcterms:W3CDTF">2021-07-01T10:04:13Z</dcterms:modified>
</cp:coreProperties>
</file>