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NDOU Julien - Formateur PSC1 - mai 2022"/>
          <p:cNvSpPr txBox="1"/>
          <p:nvPr/>
        </p:nvSpPr>
        <p:spPr>
          <a:xfrm>
            <a:off x="7088442" y="9274706"/>
            <a:ext cx="606890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MANDOU Julien - Formateur PSC1 - mai 2022</a:t>
            </a:r>
          </a:p>
        </p:txBody>
      </p:sp>
      <p:grpSp>
        <p:nvGrpSpPr>
          <p:cNvPr id="122" name="Grouper"/>
          <p:cNvGrpSpPr/>
          <p:nvPr/>
        </p:nvGrpSpPr>
        <p:grpSpPr>
          <a:xfrm>
            <a:off x="3056192" y="2149404"/>
            <a:ext cx="8320310" cy="3194962"/>
            <a:chOff x="0" y="0"/>
            <a:chExt cx="8320309" cy="3194961"/>
          </a:xfrm>
        </p:grpSpPr>
        <p:sp>
          <p:nvSpPr>
            <p:cNvPr id="120" name="Rectangle aux angles arrondis"/>
            <p:cNvSpPr/>
            <p:nvPr/>
          </p:nvSpPr>
          <p:spPr>
            <a:xfrm>
              <a:off x="0" y="0"/>
              <a:ext cx="8320310" cy="3194962"/>
            </a:xfrm>
            <a:prstGeom prst="roundRect">
              <a:avLst>
                <a:gd name="adj" fmla="val 16667"/>
              </a:avLst>
            </a:prstGeom>
            <a:solidFill>
              <a:srgbClr val="530B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CAF278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21" name="SÉQUENCE 5 :…"/>
            <p:cNvSpPr txBox="1"/>
            <p:nvPr/>
          </p:nvSpPr>
          <p:spPr>
            <a:xfrm>
              <a:off x="154306" y="218077"/>
              <a:ext cx="8011698" cy="2758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SÉQUENCE 5 : </a:t>
              </a:r>
            </a:p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L’ARR</a:t>
              </a:r>
              <a:r>
                <a:t>ÊT </a:t>
              </a:r>
              <a:r>
                <a:t>CARDIAQUE</a:t>
              </a:r>
            </a:p>
          </p:txBody>
        </p:sp>
      </p:grpSp>
      <p:pic>
        <p:nvPicPr>
          <p:cNvPr id="123" name="images-1" descr="images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325119"/>
            <a:ext cx="1894277" cy="216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er"/>
          <p:cNvGrpSpPr/>
          <p:nvPr/>
        </p:nvGrpSpPr>
        <p:grpSpPr>
          <a:xfrm>
            <a:off x="2512732" y="173497"/>
            <a:ext cx="8285914" cy="1726233"/>
            <a:chOff x="0" y="0"/>
            <a:chExt cx="8285913" cy="1726232"/>
          </a:xfrm>
        </p:grpSpPr>
        <p:sp>
          <p:nvSpPr>
            <p:cNvPr id="253" name="Rectangle aux angles arrondis"/>
            <p:cNvSpPr/>
            <p:nvPr/>
          </p:nvSpPr>
          <p:spPr>
            <a:xfrm>
              <a:off x="0" y="0"/>
              <a:ext cx="8285914" cy="1726233"/>
            </a:xfrm>
            <a:prstGeom prst="roundRect">
              <a:avLst>
                <a:gd name="adj" fmla="val 16667"/>
              </a:avLst>
            </a:prstGeom>
            <a:solidFill>
              <a:srgbClr val="36363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424242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54" name="COMPRESSIONS THORACIQUES…"/>
            <p:cNvSpPr txBox="1"/>
            <p:nvPr/>
          </p:nvSpPr>
          <p:spPr>
            <a:xfrm>
              <a:off x="707884" y="256237"/>
              <a:ext cx="6870146" cy="1213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THORACIQUES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LE NOURRISSON</a:t>
              </a:r>
            </a:p>
          </p:txBody>
        </p:sp>
      </p:grpSp>
      <p:grpSp>
        <p:nvGrpSpPr>
          <p:cNvPr id="258" name="Grouper"/>
          <p:cNvGrpSpPr/>
          <p:nvPr/>
        </p:nvGrpSpPr>
        <p:grpSpPr>
          <a:xfrm>
            <a:off x="2059093" y="2376780"/>
            <a:ext cx="8886614" cy="1842348"/>
            <a:chOff x="0" y="0"/>
            <a:chExt cx="8886613" cy="1842346"/>
          </a:xfrm>
        </p:grpSpPr>
        <p:sp>
          <p:nvSpPr>
            <p:cNvPr id="256" name="Rectangle aux angles arrondis"/>
            <p:cNvSpPr/>
            <p:nvPr/>
          </p:nvSpPr>
          <p:spPr>
            <a:xfrm>
              <a:off x="0" y="0"/>
              <a:ext cx="8886614" cy="1842347"/>
            </a:xfrm>
            <a:prstGeom prst="roundRect">
              <a:avLst>
                <a:gd name="adj" fmla="val 16667"/>
              </a:avLst>
            </a:prstGeom>
            <a:solidFill>
              <a:srgbClr val="013B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57" name="Compressions sternales = Chez l’enfant…"/>
            <p:cNvSpPr txBox="1"/>
            <p:nvPr/>
          </p:nvSpPr>
          <p:spPr>
            <a:xfrm>
              <a:off x="176317" y="89323"/>
              <a:ext cx="8533979" cy="166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sternales = Chez l</a:t>
              </a:r>
              <a:r>
                <a:t>’</a:t>
              </a:r>
              <a:r>
                <a:t>enfant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Enfoncement </a:t>
              </a:r>
              <a:r>
                <a:rPr u="sng"/>
                <a:t>1/3 épaisseur du thorax</a:t>
              </a:r>
              <a:endParaRPr u="sng"/>
            </a:p>
            <a:p>
              <a:pPr>
                <a:defRPr sz="34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30 compressions - rythme 100 à 120/min</a:t>
              </a:r>
            </a:p>
          </p:txBody>
        </p:sp>
      </p:grpSp>
      <p:grpSp>
        <p:nvGrpSpPr>
          <p:cNvPr id="261" name="Grouper"/>
          <p:cNvGrpSpPr/>
          <p:nvPr/>
        </p:nvGrpSpPr>
        <p:grpSpPr>
          <a:xfrm>
            <a:off x="866986" y="4727081"/>
            <a:ext cx="11270828" cy="3684694"/>
            <a:chOff x="0" y="30903"/>
            <a:chExt cx="11270826" cy="3684693"/>
          </a:xfrm>
        </p:grpSpPr>
        <p:sp>
          <p:nvSpPr>
            <p:cNvPr id="259" name="Rectangle aux angles arrondis"/>
            <p:cNvSpPr/>
            <p:nvPr/>
          </p:nvSpPr>
          <p:spPr>
            <a:xfrm>
              <a:off x="0" y="30903"/>
              <a:ext cx="11270827" cy="3684694"/>
            </a:xfrm>
            <a:prstGeom prst="roundRect">
              <a:avLst>
                <a:gd name="adj" fmla="val 16667"/>
              </a:avLst>
            </a:prstGeom>
            <a:solidFill>
              <a:srgbClr val="003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60" name="Pulpe de 2 doigts d’une main dans l’axe du sternum…"/>
            <p:cNvSpPr/>
            <p:nvPr/>
          </p:nvSpPr>
          <p:spPr>
            <a:xfrm>
              <a:off x="5635413" y="18732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Pulpe de 2 doigts</a:t>
              </a:r>
              <a:r>
                <a:rPr u="none"/>
                <a:t> d</a:t>
              </a:r>
              <a:r>
                <a:rPr u="none"/>
                <a:t>’</a:t>
              </a:r>
              <a:r>
                <a:rPr u="none"/>
                <a:t>une main dans l</a:t>
              </a:r>
              <a:r>
                <a:rPr u="none"/>
                <a:t>’</a:t>
              </a:r>
              <a:r>
                <a:rPr u="none"/>
                <a:t>axe du sternum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un doigt au-dessus du bas du sternum 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et de la jonction des dernières c</a:t>
              </a:r>
              <a:r>
                <a:t>ô</a:t>
              </a:r>
              <a:r>
                <a:t>tes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sternum plus petit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 coeur est en dessous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Ne pas casser les c</a:t>
              </a:r>
              <a:r>
                <a:t>ôte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2"/>
      <p:bldP build="whole" bldLvl="1" animBg="1" rev="0" advAuto="0" spid="261" grpId="3"/>
      <p:bldP build="whole" bldLvl="1" animBg="1" rev="0" advAuto="0" spid="2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PPRENTISSAGE DES GESTES…"/>
          <p:cNvSpPr txBox="1"/>
          <p:nvPr/>
        </p:nvSpPr>
        <p:spPr>
          <a:xfrm>
            <a:off x="142099" y="2487735"/>
            <a:ext cx="12720602" cy="47781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>
                <a:solidFill>
                  <a:srgbClr val="FFFFFF"/>
                </a:solidFill>
              </a:defRPr>
            </a:pPr>
            <a:r>
              <a:t>APPRENTISSAGE DES GESTES</a:t>
            </a:r>
          </a:p>
          <a:p>
            <a:pPr>
              <a:defRPr sz="6100">
                <a:solidFill>
                  <a:srgbClr val="FFFFFF"/>
                </a:solidFill>
              </a:defRPr>
            </a:pPr>
            <a:r>
              <a:t>TEMPS 1: </a:t>
            </a:r>
          </a:p>
          <a:p>
            <a:pPr>
              <a:defRPr sz="6100">
                <a:solidFill>
                  <a:srgbClr val="FFFFFF"/>
                </a:solidFill>
              </a:defRPr>
            </a:pPr>
          </a:p>
          <a:p>
            <a:pPr marL="699012" indent="-699012">
              <a:buSzPct val="145000"/>
              <a:buChar char="-"/>
              <a:defRPr sz="6100">
                <a:solidFill>
                  <a:srgbClr val="FFFFFF"/>
                </a:solidFill>
              </a:defRPr>
            </a:pPr>
            <a:r>
              <a:t>Compressions thoraciques chez l’adulte, l’enfant et le nourrisson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DEMONSTRATION:…"/>
          <p:cNvSpPr txBox="1"/>
          <p:nvPr/>
        </p:nvSpPr>
        <p:spPr>
          <a:xfrm>
            <a:off x="142099" y="2487735"/>
            <a:ext cx="12720602" cy="47781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>
                <a:solidFill>
                  <a:srgbClr val="FFFFFF"/>
                </a:solidFill>
              </a:defRPr>
            </a:pPr>
            <a:r>
              <a:t>DEMONSTRATION:</a:t>
            </a:r>
          </a:p>
          <a:p>
            <a:pPr>
              <a:defRPr sz="6100">
                <a:solidFill>
                  <a:srgbClr val="FFFFFF"/>
                </a:solidFill>
              </a:defRPr>
            </a:pPr>
          </a:p>
          <a:p>
            <a:pPr marL="699012" indent="-699012">
              <a:buSzPct val="145000"/>
              <a:buChar char="-"/>
              <a:defRPr sz="6100">
                <a:solidFill>
                  <a:srgbClr val="FFFFFF"/>
                </a:solidFill>
              </a:defRPr>
            </a:pPr>
            <a:r>
              <a:t>Compressions des insufflations chez l’adulte, l’enfant et le nourrisson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er"/>
          <p:cNvGrpSpPr/>
          <p:nvPr/>
        </p:nvGrpSpPr>
        <p:grpSpPr>
          <a:xfrm>
            <a:off x="2600959" y="116310"/>
            <a:ext cx="7802882" cy="1811868"/>
            <a:chOff x="0" y="29633"/>
            <a:chExt cx="7802880" cy="1811866"/>
          </a:xfrm>
        </p:grpSpPr>
        <p:sp>
          <p:nvSpPr>
            <p:cNvPr id="267" name="Rectangle aux angles arrondis"/>
            <p:cNvSpPr/>
            <p:nvPr/>
          </p:nvSpPr>
          <p:spPr>
            <a:xfrm>
              <a:off x="0" y="29633"/>
              <a:ext cx="7802881" cy="1083734"/>
            </a:xfrm>
            <a:prstGeom prst="roundRect">
              <a:avLst>
                <a:gd name="adj" fmla="val 16667"/>
              </a:avLst>
            </a:prstGeom>
            <a:solidFill>
              <a:srgbClr val="3A3A3A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68" name="INSUFFLATIONS…"/>
            <p:cNvSpPr/>
            <p:nvPr/>
          </p:nvSpPr>
          <p:spPr>
            <a:xfrm>
              <a:off x="3901440" y="5715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INSUFFLATIONS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</a:t>
              </a:r>
              <a:r>
                <a:t>’</a:t>
              </a:r>
              <a:r>
                <a:t>ADULTE </a:t>
              </a:r>
            </a:p>
          </p:txBody>
        </p:sp>
      </p:grpSp>
      <p:grpSp>
        <p:nvGrpSpPr>
          <p:cNvPr id="272" name="Grouper"/>
          <p:cNvGrpSpPr/>
          <p:nvPr/>
        </p:nvGrpSpPr>
        <p:grpSpPr>
          <a:xfrm>
            <a:off x="541866" y="1300479"/>
            <a:ext cx="11487574" cy="758615"/>
            <a:chOff x="0" y="0"/>
            <a:chExt cx="11487573" cy="758613"/>
          </a:xfrm>
        </p:grpSpPr>
        <p:sp>
          <p:nvSpPr>
            <p:cNvPr id="270" name="Rectangle aux angles arrondis"/>
            <p:cNvSpPr/>
            <p:nvPr/>
          </p:nvSpPr>
          <p:spPr>
            <a:xfrm>
              <a:off x="0" y="0"/>
              <a:ext cx="11487574" cy="758614"/>
            </a:xfrm>
            <a:prstGeom prst="roundRect">
              <a:avLst>
                <a:gd name="adj" fmla="val 16667"/>
              </a:avLst>
            </a:prstGeom>
            <a:solidFill>
              <a:srgbClr val="620F3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71" name="La victime est allongée sur le dos, position horizontale"/>
            <p:cNvSpPr txBox="1"/>
            <p:nvPr/>
          </p:nvSpPr>
          <p:spPr>
            <a:xfrm>
              <a:off x="741729" y="93556"/>
              <a:ext cx="10004116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La victime est allongée sur le dos, position horizontale</a:t>
              </a:r>
            </a:p>
          </p:txBody>
        </p:sp>
      </p:grpSp>
      <p:grpSp>
        <p:nvGrpSpPr>
          <p:cNvPr id="275" name="Grouper"/>
          <p:cNvGrpSpPr/>
          <p:nvPr/>
        </p:nvGrpSpPr>
        <p:grpSpPr>
          <a:xfrm>
            <a:off x="158978" y="2048517"/>
            <a:ext cx="12755761" cy="4716350"/>
            <a:chOff x="0" y="0"/>
            <a:chExt cx="12755760" cy="4716348"/>
          </a:xfrm>
        </p:grpSpPr>
        <p:sp>
          <p:nvSpPr>
            <p:cNvPr id="273" name="Rectangle aux angles arrondis"/>
            <p:cNvSpPr/>
            <p:nvPr/>
          </p:nvSpPr>
          <p:spPr>
            <a:xfrm>
              <a:off x="0" y="145534"/>
              <a:ext cx="12755761" cy="4570815"/>
            </a:xfrm>
            <a:prstGeom prst="roundRect">
              <a:avLst>
                <a:gd name="adj" fmla="val 16667"/>
              </a:avLst>
            </a:prstGeom>
            <a:solidFill>
              <a:srgbClr val="65103E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74" name="UNE INSUFFLATION :"/>
            <p:cNvSpPr txBox="1"/>
            <p:nvPr/>
          </p:nvSpPr>
          <p:spPr>
            <a:xfrm>
              <a:off x="4524743" y="0"/>
              <a:ext cx="3706275" cy="4247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UNE INSUFFLATION :</a:t>
              </a: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276" name="Bascule de la tête en arrière"/>
          <p:cNvSpPr txBox="1"/>
          <p:nvPr/>
        </p:nvSpPr>
        <p:spPr>
          <a:xfrm>
            <a:off x="3843176" y="2747503"/>
            <a:ext cx="531844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Bascule de la t</a:t>
            </a:r>
            <a:r>
              <a:t>ête en arrière</a:t>
            </a:r>
          </a:p>
        </p:txBody>
      </p:sp>
      <p:sp>
        <p:nvSpPr>
          <p:cNvPr id="277" name="Pince du nez avec pouce et index = empêche les fuites d’air"/>
          <p:cNvSpPr txBox="1"/>
          <p:nvPr/>
        </p:nvSpPr>
        <p:spPr>
          <a:xfrm>
            <a:off x="848475" y="3260142"/>
            <a:ext cx="1130785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Pince du nez avec pouce et index =</a:t>
            </a:r>
            <a:r>
              <a:rPr i="1"/>
              <a:t> emp</a:t>
            </a:r>
            <a:r>
              <a:rPr i="1"/>
              <a:t>êche les fuites d’air</a:t>
            </a:r>
          </a:p>
        </p:txBody>
      </p:sp>
      <p:sp>
        <p:nvSpPr>
          <p:cNvPr id="278" name="Maintenir la bascule de la tête en arrière = LVA"/>
          <p:cNvSpPr txBox="1"/>
          <p:nvPr/>
        </p:nvSpPr>
        <p:spPr>
          <a:xfrm>
            <a:off x="2113700" y="3803808"/>
            <a:ext cx="87774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Maintenir la bascule de la t</a:t>
            </a:r>
            <a:r>
              <a:t>ête en arrière = </a:t>
            </a:r>
            <a:r>
              <a:rPr i="1"/>
              <a:t>LVA</a:t>
            </a:r>
          </a:p>
        </p:txBody>
      </p:sp>
      <p:sp>
        <p:nvSpPr>
          <p:cNvPr id="279" name="Ouvrir la bouche et maintenir le menton élevée"/>
          <p:cNvSpPr txBox="1"/>
          <p:nvPr/>
        </p:nvSpPr>
        <p:spPr>
          <a:xfrm>
            <a:off x="3968189" y="4293164"/>
            <a:ext cx="886148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Ouvrir la bouche et maintenir le menton élevée</a:t>
            </a:r>
          </a:p>
        </p:txBody>
      </p:sp>
      <p:sp>
        <p:nvSpPr>
          <p:cNvPr id="280" name="Inspirer sans excès"/>
          <p:cNvSpPr txBox="1"/>
          <p:nvPr/>
        </p:nvSpPr>
        <p:spPr>
          <a:xfrm>
            <a:off x="354965" y="4293164"/>
            <a:ext cx="358887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Inspirer sans excès</a:t>
            </a:r>
          </a:p>
        </p:txBody>
      </p:sp>
      <p:sp>
        <p:nvSpPr>
          <p:cNvPr id="281" name="Bouche contre bouche largement ouverte = empêche les fuites d’air"/>
          <p:cNvSpPr txBox="1"/>
          <p:nvPr/>
        </p:nvSpPr>
        <p:spPr>
          <a:xfrm>
            <a:off x="158977" y="4836830"/>
            <a:ext cx="1275576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Bouche contre bouche largement ouverte =</a:t>
            </a:r>
            <a:r>
              <a:rPr i="1"/>
              <a:t> emp</a:t>
            </a:r>
            <a:r>
              <a:rPr i="1"/>
              <a:t>êche les fuites d’air</a:t>
            </a:r>
          </a:p>
        </p:txBody>
      </p:sp>
      <p:sp>
        <p:nvSpPr>
          <p:cNvPr id="282" name="Insuffler progressivement jusqu’au‘au soulèvement de la poitrine"/>
          <p:cNvSpPr txBox="1"/>
          <p:nvPr/>
        </p:nvSpPr>
        <p:spPr>
          <a:xfrm>
            <a:off x="679799" y="5326203"/>
            <a:ext cx="1197032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Insuffler </a:t>
            </a:r>
            <a:r>
              <a:rPr u="sng"/>
              <a:t>progressivement</a:t>
            </a:r>
            <a:r>
              <a:t> jusqu</a:t>
            </a:r>
            <a:r>
              <a:t>’</a:t>
            </a:r>
            <a:r>
              <a:t>au</a:t>
            </a:r>
            <a:r>
              <a:t>‘</a:t>
            </a:r>
            <a:r>
              <a:t>au soulèvement de la poitrine</a:t>
            </a:r>
          </a:p>
        </p:txBody>
      </p:sp>
      <p:sp>
        <p:nvSpPr>
          <p:cNvPr id="283" name="Se redresser,"/>
          <p:cNvSpPr txBox="1"/>
          <p:nvPr/>
        </p:nvSpPr>
        <p:spPr>
          <a:xfrm>
            <a:off x="675504" y="5801889"/>
            <a:ext cx="22975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Se redresser,</a:t>
            </a:r>
          </a:p>
        </p:txBody>
      </p:sp>
      <p:sp>
        <p:nvSpPr>
          <p:cNvPr id="284" name="reprendre son souffle,"/>
          <p:cNvSpPr txBox="1"/>
          <p:nvPr/>
        </p:nvSpPr>
        <p:spPr>
          <a:xfrm>
            <a:off x="2981577" y="5815541"/>
            <a:ext cx="382657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reprendre son souffle,</a:t>
            </a:r>
          </a:p>
        </p:txBody>
      </p:sp>
      <p:sp>
        <p:nvSpPr>
          <p:cNvPr id="285" name="vérifier l’affaissement de la poitrine"/>
          <p:cNvSpPr txBox="1"/>
          <p:nvPr/>
        </p:nvSpPr>
        <p:spPr>
          <a:xfrm>
            <a:off x="6702759" y="5827183"/>
            <a:ext cx="610168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vérifier l</a:t>
            </a:r>
            <a:r>
              <a:t>’</a:t>
            </a:r>
            <a:r>
              <a:t>affaissement de la poitrine</a:t>
            </a:r>
          </a:p>
        </p:txBody>
      </p:sp>
      <p:sp>
        <p:nvSpPr>
          <p:cNvPr id="286" name="Insuffler une 2ème fois / de la même façon"/>
          <p:cNvSpPr txBox="1"/>
          <p:nvPr/>
        </p:nvSpPr>
        <p:spPr>
          <a:xfrm>
            <a:off x="2486980" y="6263199"/>
            <a:ext cx="803084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Insuffler une 2ème fois / de la m</a:t>
            </a:r>
            <a:r>
              <a:t>ême façon</a:t>
            </a:r>
          </a:p>
        </p:txBody>
      </p:sp>
      <p:grpSp>
        <p:nvGrpSpPr>
          <p:cNvPr id="289" name="Grouper"/>
          <p:cNvGrpSpPr/>
          <p:nvPr/>
        </p:nvGrpSpPr>
        <p:grpSpPr>
          <a:xfrm>
            <a:off x="79488" y="6821434"/>
            <a:ext cx="12845824" cy="1041401"/>
            <a:chOff x="0" y="0"/>
            <a:chExt cx="12845822" cy="1041400"/>
          </a:xfrm>
        </p:grpSpPr>
        <p:sp>
          <p:nvSpPr>
            <p:cNvPr id="287" name="Rectangle aux angles arrondis"/>
            <p:cNvSpPr/>
            <p:nvPr/>
          </p:nvSpPr>
          <p:spPr>
            <a:xfrm>
              <a:off x="0" y="33019"/>
              <a:ext cx="12778741" cy="975362"/>
            </a:xfrm>
            <a:prstGeom prst="roundRect">
              <a:avLst>
                <a:gd name="adj" fmla="val 16667"/>
              </a:avLst>
            </a:prstGeom>
            <a:solidFill>
              <a:srgbClr val="5D0F3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88" name="La durée de réalisation de 2 insufflations ne doit pas excéder 5 sec…"/>
            <p:cNvSpPr txBox="1"/>
            <p:nvPr/>
          </p:nvSpPr>
          <p:spPr>
            <a:xfrm>
              <a:off x="88774" y="0"/>
              <a:ext cx="12757049" cy="1041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 durée de réalisation de 2 insufflations ne doit pas excéder 5 sec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  <a:r>
                <a:rPr i="1"/>
                <a:t>rapidité permet de ne pas retarder la reprise des compressions </a:t>
              </a:r>
            </a:p>
          </p:txBody>
        </p:sp>
      </p:grpSp>
      <p:sp>
        <p:nvSpPr>
          <p:cNvPr id="290" name="Triangle"/>
          <p:cNvSpPr/>
          <p:nvPr/>
        </p:nvSpPr>
        <p:spPr>
          <a:xfrm>
            <a:off x="216746" y="8019626"/>
            <a:ext cx="1625601" cy="1192108"/>
          </a:xfrm>
          <a:prstGeom prst="triangle">
            <a:avLst/>
          </a:prstGeom>
          <a:ln w="101600">
            <a:solidFill>
              <a:srgbClr val="D22124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1" name="!"/>
          <p:cNvSpPr txBox="1"/>
          <p:nvPr/>
        </p:nvSpPr>
        <p:spPr>
          <a:xfrm>
            <a:off x="862245" y="8082280"/>
            <a:ext cx="334603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!</a:t>
            </a:r>
          </a:p>
        </p:txBody>
      </p:sp>
      <p:sp>
        <p:nvSpPr>
          <p:cNvPr id="292" name="Si le ventre ou la poitrine ne se soulève pas :"/>
          <p:cNvSpPr txBox="1"/>
          <p:nvPr/>
        </p:nvSpPr>
        <p:spPr>
          <a:xfrm>
            <a:off x="2008516" y="7881620"/>
            <a:ext cx="7723412" cy="533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Si le ventre ou la poitrine ne se soulève pas :</a:t>
            </a:r>
          </a:p>
        </p:txBody>
      </p:sp>
      <p:sp>
        <p:nvSpPr>
          <p:cNvPr id="293" name="- s’assurer du menton élevé et bonne position de la tête"/>
          <p:cNvSpPr txBox="1"/>
          <p:nvPr/>
        </p:nvSpPr>
        <p:spPr>
          <a:xfrm>
            <a:off x="1811029" y="8348980"/>
            <a:ext cx="97078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s</a:t>
            </a:r>
            <a:r>
              <a:t>’</a:t>
            </a:r>
            <a:r>
              <a:t>assurer du menton élevé et bonne position de la tête</a:t>
            </a:r>
          </a:p>
        </p:txBody>
      </p:sp>
      <p:sp>
        <p:nvSpPr>
          <p:cNvPr id="294" name="- s’assurer qu’il n’y ait pas de fuites d’air"/>
          <p:cNvSpPr txBox="1"/>
          <p:nvPr/>
        </p:nvSpPr>
        <p:spPr>
          <a:xfrm>
            <a:off x="1930267" y="8845479"/>
            <a:ext cx="6940675" cy="533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s</a:t>
            </a:r>
            <a:r>
              <a:t>’</a:t>
            </a:r>
            <a:r>
              <a:t>assurer qu</a:t>
            </a:r>
            <a:r>
              <a:t>’</a:t>
            </a:r>
            <a:r>
              <a:t>il n</a:t>
            </a:r>
            <a:r>
              <a:t>’</a:t>
            </a:r>
            <a:r>
              <a:t>y ait pas de fuites d</a:t>
            </a:r>
            <a:r>
              <a:t>’</a:t>
            </a:r>
            <a:r>
              <a:t>air</a:t>
            </a:r>
          </a:p>
        </p:txBody>
      </p:sp>
      <p:sp>
        <p:nvSpPr>
          <p:cNvPr id="295" name="- rechercher la présence d’un corps étranger dans la bouche, le retirer"/>
          <p:cNvSpPr txBox="1"/>
          <p:nvPr/>
        </p:nvSpPr>
        <p:spPr>
          <a:xfrm>
            <a:off x="509477" y="9275939"/>
            <a:ext cx="123109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rechercher la présence d</a:t>
            </a:r>
            <a:r>
              <a:t>’</a:t>
            </a:r>
            <a:r>
              <a:t>un corps étranger dans la bouche, le retirer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  <p:bldP build="whole" bldLvl="1" animBg="1" rev="0" advAuto="0" spid="272" grpId="2"/>
      <p:bldP build="whole" bldLvl="1" animBg="1" rev="0" advAuto="0" spid="279" grpId="7"/>
      <p:bldP build="whole" bldLvl="1" animBg="1" rev="0" advAuto="0" spid="289" grpId="15"/>
      <p:bldP build="whole" bldLvl="1" animBg="1" rev="0" advAuto="0" spid="291" grpId="17"/>
      <p:bldP build="whole" bldLvl="1" animBg="1" rev="0" advAuto="0" spid="295" grpId="21"/>
      <p:bldP build="whole" bldLvl="1" animBg="1" rev="0" advAuto="0" spid="275" grpId="3"/>
      <p:bldP build="whole" bldLvl="1" animBg="1" rev="0" advAuto="0" spid="276" grpId="4"/>
      <p:bldP build="whole" bldLvl="1" animBg="1" rev="0" advAuto="0" spid="290" grpId="16"/>
      <p:bldP build="whole" bldLvl="1" animBg="1" rev="0" advAuto="0" spid="285" grpId="13"/>
      <p:bldP build="whole" bldLvl="1" animBg="1" rev="0" advAuto="0" spid="281" grpId="9"/>
      <p:bldP build="whole" bldLvl="1" animBg="1" rev="0" advAuto="0" spid="284" grpId="12"/>
      <p:bldP build="whole" bldLvl="1" animBg="1" rev="0" advAuto="0" spid="292" grpId="18"/>
      <p:bldP build="whole" bldLvl="1" animBg="1" rev="0" advAuto="0" spid="293" grpId="19"/>
      <p:bldP build="whole" bldLvl="1" animBg="1" rev="0" advAuto="0" spid="283" grpId="11"/>
      <p:bldP build="whole" bldLvl="1" animBg="1" rev="0" advAuto="0" spid="277" grpId="5"/>
      <p:bldP build="whole" bldLvl="1" animBg="1" rev="0" advAuto="0" spid="280" grpId="8"/>
      <p:bldP build="whole" bldLvl="1" animBg="1" rev="0" advAuto="0" spid="286" grpId="14"/>
      <p:bldP build="whole" bldLvl="1" animBg="1" rev="0" advAuto="0" spid="282" grpId="10"/>
      <p:bldP build="whole" bldLvl="1" animBg="1" rev="0" advAuto="0" spid="278" grpId="6"/>
      <p:bldP build="whole" bldLvl="1" animBg="1" rev="0" advAuto="0" spid="294" grpId="2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er"/>
          <p:cNvGrpSpPr/>
          <p:nvPr/>
        </p:nvGrpSpPr>
        <p:grpSpPr>
          <a:xfrm>
            <a:off x="2600959" y="216746"/>
            <a:ext cx="7802882" cy="1517228"/>
            <a:chOff x="0" y="0"/>
            <a:chExt cx="7802880" cy="1517226"/>
          </a:xfrm>
        </p:grpSpPr>
        <p:sp>
          <p:nvSpPr>
            <p:cNvPr id="297" name="Rectangle aux angles arrondis"/>
            <p:cNvSpPr/>
            <p:nvPr/>
          </p:nvSpPr>
          <p:spPr>
            <a:xfrm>
              <a:off x="0" y="0"/>
              <a:ext cx="7802881" cy="1517227"/>
            </a:xfrm>
            <a:prstGeom prst="roundRect">
              <a:avLst>
                <a:gd name="adj" fmla="val 16667"/>
              </a:avLst>
            </a:prstGeom>
            <a:solidFill>
              <a:srgbClr val="34343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98" name="INSUFFLATIONS…"/>
            <p:cNvSpPr txBox="1"/>
            <p:nvPr/>
          </p:nvSpPr>
          <p:spPr>
            <a:xfrm>
              <a:off x="2307373" y="187113"/>
              <a:ext cx="318813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INSUFFLATIONS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</a:t>
              </a:r>
              <a:r>
                <a:t>’</a:t>
              </a:r>
              <a:r>
                <a:t>ENFANT</a:t>
              </a:r>
            </a:p>
          </p:txBody>
        </p:sp>
      </p:grpSp>
      <p:grpSp>
        <p:nvGrpSpPr>
          <p:cNvPr id="302" name="Grouper"/>
          <p:cNvGrpSpPr/>
          <p:nvPr/>
        </p:nvGrpSpPr>
        <p:grpSpPr>
          <a:xfrm>
            <a:off x="541866" y="7297138"/>
            <a:ext cx="11921068" cy="2167468"/>
            <a:chOff x="0" y="0"/>
            <a:chExt cx="11921066" cy="2167466"/>
          </a:xfrm>
        </p:grpSpPr>
        <p:sp>
          <p:nvSpPr>
            <p:cNvPr id="300" name="Rectangle aux angles arrondis"/>
            <p:cNvSpPr/>
            <p:nvPr/>
          </p:nvSpPr>
          <p:spPr>
            <a:xfrm>
              <a:off x="0" y="0"/>
              <a:ext cx="11921067" cy="2167467"/>
            </a:xfrm>
            <a:prstGeom prst="roundRect">
              <a:avLst>
                <a:gd name="adj" fmla="val 16667"/>
              </a:avLst>
            </a:prstGeom>
            <a:solidFill>
              <a:srgbClr val="5F0F3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01" name="on insuffle moins d’air…"/>
            <p:cNvSpPr txBox="1"/>
            <p:nvPr/>
          </p:nvSpPr>
          <p:spPr>
            <a:xfrm>
              <a:off x="1566594" y="258233"/>
              <a:ext cx="8787880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insuffle moins d</a:t>
              </a:r>
              <a:r>
                <a:t>’</a:t>
              </a:r>
              <a:r>
                <a:t>air</a:t>
              </a:r>
            </a:p>
            <a:p>
              <a:pPr>
                <a:defRPr i="1" sz="5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Les poumons sont plus petits</a:t>
              </a:r>
            </a:p>
          </p:txBody>
        </p:sp>
      </p:grpSp>
      <p:grpSp>
        <p:nvGrpSpPr>
          <p:cNvPr id="305" name="Grouper"/>
          <p:cNvGrpSpPr/>
          <p:nvPr/>
        </p:nvGrpSpPr>
        <p:grpSpPr>
          <a:xfrm>
            <a:off x="4876800" y="5936077"/>
            <a:ext cx="2926081" cy="1192108"/>
            <a:chOff x="0" y="0"/>
            <a:chExt cx="2926080" cy="1192106"/>
          </a:xfrm>
        </p:grpSpPr>
        <p:sp>
          <p:nvSpPr>
            <p:cNvPr id="303" name="Rectangle aux angles arrondis"/>
            <p:cNvSpPr/>
            <p:nvPr/>
          </p:nvSpPr>
          <p:spPr>
            <a:xfrm>
              <a:off x="0" y="0"/>
              <a:ext cx="2926081" cy="1192107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04" name="MAIS…"/>
            <p:cNvSpPr txBox="1"/>
            <p:nvPr/>
          </p:nvSpPr>
          <p:spPr>
            <a:xfrm>
              <a:off x="313863" y="157903"/>
              <a:ext cx="2298354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MAIS…</a:t>
              </a:r>
            </a:p>
          </p:txBody>
        </p:sp>
      </p:grpSp>
      <p:sp>
        <p:nvSpPr>
          <p:cNvPr id="306" name="- commencer par 5 insufflations…"/>
          <p:cNvSpPr/>
          <p:nvPr/>
        </p:nvSpPr>
        <p:spPr>
          <a:xfrm>
            <a:off x="1491753" y="1984022"/>
            <a:ext cx="10021294" cy="3783102"/>
          </a:xfrm>
          <a:prstGeom prst="roundRect">
            <a:avLst>
              <a:gd name="adj" fmla="val 12197"/>
            </a:avLst>
          </a:prstGeom>
          <a:solidFill>
            <a:srgbClr val="560D3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4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commencer par 5 insufflations </a:t>
            </a:r>
          </a:p>
          <a:p>
            <a:pPr>
              <a:buSzPct val="100000"/>
              <a:buChar char="-"/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</a:t>
            </a:r>
            <a:r>
              <a:rPr u="sng"/>
              <a:t>Voies aériennes libérées</a:t>
            </a:r>
            <a:endParaRPr u="sng"/>
          </a:p>
          <a:p>
            <a:pPr>
              <a:buSzPct val="100000"/>
              <a:buChar char="-"/>
              <a:defRPr sz="34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2 insufflations lentes et progressives en 5s maxi</a:t>
            </a:r>
          </a:p>
          <a:p>
            <a:pPr>
              <a:buSzPct val="100000"/>
              <a:buChar char="-"/>
              <a:defRPr sz="34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on arr</a:t>
            </a:r>
            <a:r>
              <a:t>ête dès le soulèvement de la poitrine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3"/>
      <p:bldP build="whole" bldLvl="1" animBg="1" rev="0" advAuto="0" spid="305" grpId="2"/>
      <p:bldP build="whole" bldLvl="1" animBg="1" rev="0" advAuto="0" spid="2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er"/>
          <p:cNvGrpSpPr/>
          <p:nvPr/>
        </p:nvGrpSpPr>
        <p:grpSpPr>
          <a:xfrm>
            <a:off x="3149918" y="106472"/>
            <a:ext cx="7812528" cy="1410596"/>
            <a:chOff x="0" y="0"/>
            <a:chExt cx="7812526" cy="1410595"/>
          </a:xfrm>
        </p:grpSpPr>
        <p:sp>
          <p:nvSpPr>
            <p:cNvPr id="308" name="Rectangle aux angles arrondis"/>
            <p:cNvSpPr/>
            <p:nvPr/>
          </p:nvSpPr>
          <p:spPr>
            <a:xfrm>
              <a:off x="0" y="0"/>
              <a:ext cx="7812527" cy="1410596"/>
            </a:xfrm>
            <a:prstGeom prst="roundRect">
              <a:avLst>
                <a:gd name="adj" fmla="val 16667"/>
              </a:avLst>
            </a:prstGeom>
            <a:solidFill>
              <a:srgbClr val="282828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09" name="INSUFFLATIONS…"/>
            <p:cNvSpPr txBox="1"/>
            <p:nvPr/>
          </p:nvSpPr>
          <p:spPr>
            <a:xfrm>
              <a:off x="1627104" y="133090"/>
              <a:ext cx="4558318" cy="1144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INSUFFLATIONS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LE NOURRISSON</a:t>
              </a:r>
            </a:p>
          </p:txBody>
        </p:sp>
      </p:grpSp>
      <p:sp>
        <p:nvSpPr>
          <p:cNvPr id="311" name="Grouper"/>
          <p:cNvSpPr/>
          <p:nvPr/>
        </p:nvSpPr>
        <p:spPr>
          <a:xfrm>
            <a:off x="-1806929" y="1604589"/>
            <a:ext cx="16981008" cy="2532257"/>
          </a:xfrm>
          <a:prstGeom prst="roundRect">
            <a:avLst>
              <a:gd name="adj" fmla="val 16667"/>
            </a:avLst>
          </a:prstGeom>
          <a:solidFill>
            <a:srgbClr val="610F3C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88900" dist="50800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Commencer par 5 insufflations</a:t>
            </a:r>
          </a:p>
          <a:p>
            <a:pPr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(voies aériennes libérées; </a:t>
            </a:r>
            <a:r>
              <a:rPr u="sng"/>
              <a:t>2 insufflations</a:t>
            </a:r>
            <a:endParaRPr u="sng"/>
          </a:p>
          <a:p>
            <a:pPr>
              <a:defRPr sz="34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lentes et progressives; en 5s maxi; </a:t>
            </a:r>
          </a:p>
          <a:p>
            <a:pPr>
              <a:defRPr sz="34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 arr</a:t>
            </a:r>
            <a:r>
              <a:t>ête dès le soulèvement de la poitrine</a:t>
            </a:r>
            <a:r>
              <a:rPr u="none"/>
              <a:t>)</a:t>
            </a:r>
          </a:p>
        </p:txBody>
      </p:sp>
      <p:grpSp>
        <p:nvGrpSpPr>
          <p:cNvPr id="314" name="Grouper"/>
          <p:cNvGrpSpPr/>
          <p:nvPr/>
        </p:nvGrpSpPr>
        <p:grpSpPr>
          <a:xfrm>
            <a:off x="4660053" y="5520266"/>
            <a:ext cx="3142828" cy="4118188"/>
            <a:chOff x="0" y="0"/>
            <a:chExt cx="3142826" cy="4118186"/>
          </a:xfrm>
        </p:grpSpPr>
        <p:sp>
          <p:nvSpPr>
            <p:cNvPr id="312" name="Rectangle aux angles arrondis"/>
            <p:cNvSpPr/>
            <p:nvPr/>
          </p:nvSpPr>
          <p:spPr>
            <a:xfrm>
              <a:off x="0" y="0"/>
              <a:ext cx="3142827" cy="4118187"/>
            </a:xfrm>
            <a:prstGeom prst="roundRect">
              <a:avLst>
                <a:gd name="adj" fmla="val 16667"/>
              </a:avLst>
            </a:prstGeom>
            <a:solidFill>
              <a:srgbClr val="5F0F3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13" name="ENGLOBER…"/>
            <p:cNvSpPr txBox="1"/>
            <p:nvPr/>
          </p:nvSpPr>
          <p:spPr>
            <a:xfrm>
              <a:off x="141168" y="185843"/>
              <a:ext cx="2860490" cy="374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ENGLOBER 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 BOUCHE 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+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 NEZ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Adapté à un</a:t>
              </a:r>
              <a:r>
                <a:rPr i="0"/>
                <a:t> 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petit visage</a:t>
              </a:r>
            </a:p>
          </p:txBody>
        </p:sp>
      </p:grpSp>
      <p:grpSp>
        <p:nvGrpSpPr>
          <p:cNvPr id="317" name="Grouper"/>
          <p:cNvGrpSpPr/>
          <p:nvPr/>
        </p:nvGrpSpPr>
        <p:grpSpPr>
          <a:xfrm>
            <a:off x="288995" y="4840675"/>
            <a:ext cx="4226561" cy="4876801"/>
            <a:chOff x="0" y="0"/>
            <a:chExt cx="4226560" cy="4876800"/>
          </a:xfrm>
        </p:grpSpPr>
        <p:sp>
          <p:nvSpPr>
            <p:cNvPr id="315" name="Rectangle aux angles arrondis"/>
            <p:cNvSpPr/>
            <p:nvPr/>
          </p:nvSpPr>
          <p:spPr>
            <a:xfrm>
              <a:off x="0" y="0"/>
              <a:ext cx="4226561" cy="4876800"/>
            </a:xfrm>
            <a:prstGeom prst="roundRect">
              <a:avLst>
                <a:gd name="adj" fmla="val 16667"/>
              </a:avLst>
            </a:prstGeom>
            <a:solidFill>
              <a:srgbClr val="550D3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16" name="TETE EN POSITION…"/>
            <p:cNvSpPr txBox="1"/>
            <p:nvPr/>
          </p:nvSpPr>
          <p:spPr>
            <a:xfrm>
              <a:off x="290451" y="565149"/>
              <a:ext cx="3645658" cy="374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TETE EN POSITION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NEUTRE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MENTON ÉLEVÉ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  <a:endParaRPr i="1"/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Éviter les lésions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de la colonne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vertébrale</a:t>
              </a:r>
            </a:p>
          </p:txBody>
        </p:sp>
      </p:grpSp>
      <p:grpSp>
        <p:nvGrpSpPr>
          <p:cNvPr id="320" name="Grouper"/>
          <p:cNvGrpSpPr/>
          <p:nvPr/>
        </p:nvGrpSpPr>
        <p:grpSpPr>
          <a:xfrm>
            <a:off x="4768426" y="4334933"/>
            <a:ext cx="2926081" cy="1083734"/>
            <a:chOff x="0" y="0"/>
            <a:chExt cx="2926080" cy="1083733"/>
          </a:xfrm>
        </p:grpSpPr>
        <p:sp>
          <p:nvSpPr>
            <p:cNvPr id="318" name="Rectangle aux angles arrondis"/>
            <p:cNvSpPr/>
            <p:nvPr/>
          </p:nvSpPr>
          <p:spPr>
            <a:xfrm>
              <a:off x="0" y="0"/>
              <a:ext cx="2926081" cy="108373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19" name="MAIS…"/>
            <p:cNvSpPr txBox="1"/>
            <p:nvPr/>
          </p:nvSpPr>
          <p:spPr>
            <a:xfrm>
              <a:off x="313863" y="103716"/>
              <a:ext cx="2298354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MAIS…</a:t>
              </a:r>
            </a:p>
          </p:txBody>
        </p:sp>
      </p:grpSp>
      <p:grpSp>
        <p:nvGrpSpPr>
          <p:cNvPr id="323" name="Grouper"/>
          <p:cNvGrpSpPr/>
          <p:nvPr/>
        </p:nvGrpSpPr>
        <p:grpSpPr>
          <a:xfrm>
            <a:off x="8077427" y="4180308"/>
            <a:ext cx="4714047" cy="5477673"/>
            <a:chOff x="0" y="0"/>
            <a:chExt cx="4714045" cy="5477672"/>
          </a:xfrm>
        </p:grpSpPr>
        <p:sp>
          <p:nvSpPr>
            <p:cNvPr id="321" name="Rectangle aux angles arrondis"/>
            <p:cNvSpPr/>
            <p:nvPr/>
          </p:nvSpPr>
          <p:spPr>
            <a:xfrm>
              <a:off x="0" y="0"/>
              <a:ext cx="4714046" cy="5477673"/>
            </a:xfrm>
            <a:prstGeom prst="roundRect">
              <a:avLst>
                <a:gd name="adj" fmla="val 14780"/>
              </a:avLst>
            </a:prstGeom>
            <a:solidFill>
              <a:srgbClr val="550D3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22" name="INSUFFLER DES…"/>
            <p:cNvSpPr/>
            <p:nvPr/>
          </p:nvSpPr>
          <p:spPr>
            <a:xfrm>
              <a:off x="2357022" y="273883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INSUFFLER DES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VOLUMES D’AIR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MOINDRE QUE 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POUR L’ENFANT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Poumons plus petits</a:t>
              </a:r>
            </a:p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Risque de lésions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2"/>
      <p:bldP build="whole" bldLvl="1" animBg="1" rev="0" advAuto="0" spid="317" grpId="4"/>
      <p:bldP build="whole" bldLvl="1" animBg="1" rev="0" advAuto="0" spid="310" grpId="1"/>
      <p:bldP build="whole" bldLvl="1" animBg="1" rev="0" advAuto="0" spid="320" grpId="3"/>
      <p:bldP build="whole" bldLvl="1" animBg="1" rev="0" advAuto="0" spid="314" grpId="5"/>
      <p:bldP build="whole" bldLvl="1" animBg="1" rev="0" advAuto="0" spid="323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PPRENTISSAGE DES GESTES…"/>
          <p:cNvSpPr txBox="1"/>
          <p:nvPr/>
        </p:nvSpPr>
        <p:spPr>
          <a:xfrm>
            <a:off x="142099" y="2017835"/>
            <a:ext cx="12720602" cy="57179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>
                <a:solidFill>
                  <a:srgbClr val="FFFFFF"/>
                </a:solidFill>
              </a:defRPr>
            </a:pPr>
            <a:r>
              <a:t>APPRENTISSAGE DES GESTES</a:t>
            </a:r>
          </a:p>
          <a:p>
            <a:pPr>
              <a:defRPr sz="6100">
                <a:solidFill>
                  <a:srgbClr val="FFFFFF"/>
                </a:solidFill>
              </a:defRPr>
            </a:pPr>
            <a:r>
              <a:t>TEMPS 2: </a:t>
            </a:r>
          </a:p>
          <a:p>
            <a:pPr>
              <a:defRPr sz="6100">
                <a:solidFill>
                  <a:srgbClr val="FFFFFF"/>
                </a:solidFill>
              </a:defRPr>
            </a:pPr>
          </a:p>
          <a:p>
            <a:pPr marL="699012" indent="-699012">
              <a:buSzPct val="145000"/>
              <a:buChar char="-"/>
              <a:defRPr sz="6100">
                <a:solidFill>
                  <a:srgbClr val="FFFFFF"/>
                </a:solidFill>
              </a:defRPr>
            </a:pPr>
            <a:r>
              <a:t>Compressions thoraciques et insufflations chez l’adulte, l’enfant et le nourrisson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APPRENTISSAGE DES GESTES…"/>
          <p:cNvSpPr txBox="1"/>
          <p:nvPr/>
        </p:nvSpPr>
        <p:spPr>
          <a:xfrm>
            <a:off x="142099" y="2957635"/>
            <a:ext cx="12720602" cy="38383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>
                <a:solidFill>
                  <a:srgbClr val="FFFFFF"/>
                </a:solidFill>
              </a:defRPr>
            </a:pPr>
            <a:r>
              <a:t>APPRENTISSAGE DES GESTES</a:t>
            </a:r>
          </a:p>
          <a:p>
            <a:pPr>
              <a:defRPr sz="6100">
                <a:solidFill>
                  <a:srgbClr val="FFFFFF"/>
                </a:solidFill>
              </a:defRPr>
            </a:pPr>
            <a:r>
              <a:t>TEMPS 3: </a:t>
            </a:r>
          </a:p>
          <a:p>
            <a:pPr marL="699012" indent="-699012">
              <a:buSzPct val="145000"/>
              <a:buChar char="-"/>
              <a:defRPr sz="6100">
                <a:solidFill>
                  <a:srgbClr val="FFFFFF"/>
                </a:solidFill>
              </a:defRPr>
            </a:pPr>
            <a:r>
              <a:t>Compressions thoraciques et le nourrisson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ARRÊT CARDIAQUE"/>
          <p:cNvSpPr/>
          <p:nvPr/>
        </p:nvSpPr>
        <p:spPr>
          <a:xfrm>
            <a:off x="801649" y="1105253"/>
            <a:ext cx="3624798" cy="480666"/>
          </a:xfrm>
          <a:prstGeom prst="roundRect">
            <a:avLst>
              <a:gd name="adj" fmla="val 50000"/>
            </a:avLst>
          </a:prstGeom>
          <a:solidFill>
            <a:srgbClr val="7A1000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pic>
        <p:nvPicPr>
          <p:cNvPr id="330" name="alerte" descr="aler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4962" y="-36836"/>
            <a:ext cx="776383" cy="118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rcp" descr="rc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9250" y="-38633"/>
            <a:ext cx="776383" cy="1188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dae" descr="da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23697" y="-30906"/>
            <a:ext cx="776383" cy="1173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ecours" descr="secour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64542" y="-30906"/>
            <a:ext cx="862259" cy="117305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(FAIRE) ALERTER ET DEMANDER UN DAE"/>
          <p:cNvSpPr/>
          <p:nvPr/>
        </p:nvSpPr>
        <p:spPr>
          <a:xfrm>
            <a:off x="87130" y="2085123"/>
            <a:ext cx="5491492" cy="448360"/>
          </a:xfrm>
          <a:prstGeom prst="roundRect">
            <a:avLst>
              <a:gd name="adj" fmla="val 42488"/>
            </a:avLst>
          </a:prstGeom>
          <a:solidFill>
            <a:srgbClr val="47474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(FAIRE) ALERTER ET DEMANDER UN DAE</a:t>
            </a:r>
          </a:p>
        </p:txBody>
      </p:sp>
      <p:sp>
        <p:nvSpPr>
          <p:cNvPr id="335" name="Ligne"/>
          <p:cNvSpPr/>
          <p:nvPr/>
        </p:nvSpPr>
        <p:spPr>
          <a:xfrm>
            <a:off x="2614048" y="1632771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Ligne"/>
          <p:cNvSpPr/>
          <p:nvPr/>
        </p:nvSpPr>
        <p:spPr>
          <a:xfrm>
            <a:off x="2614047" y="2624114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7" name="DAE DISPONIBLE ?"/>
          <p:cNvSpPr/>
          <p:nvPr/>
        </p:nvSpPr>
        <p:spPr>
          <a:xfrm>
            <a:off x="87130" y="3032686"/>
            <a:ext cx="5491492" cy="448360"/>
          </a:xfrm>
          <a:prstGeom prst="roundRect">
            <a:avLst>
              <a:gd name="adj" fmla="val 42488"/>
            </a:avLst>
          </a:prstGeom>
          <a:solidFill>
            <a:srgbClr val="3A3A3A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DAE DISPONIBLE ?</a:t>
            </a:r>
          </a:p>
        </p:txBody>
      </p:sp>
      <p:sp>
        <p:nvSpPr>
          <p:cNvPr id="338" name="Ligne"/>
          <p:cNvSpPr/>
          <p:nvPr/>
        </p:nvSpPr>
        <p:spPr>
          <a:xfrm>
            <a:off x="4782643" y="3573202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NON"/>
          <p:cNvSpPr txBox="1"/>
          <p:nvPr/>
        </p:nvSpPr>
        <p:spPr>
          <a:xfrm>
            <a:off x="4950231" y="3488692"/>
            <a:ext cx="659639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340" name="VERIFICATION DE LA CONSCIENCE ET DE LA RESPIRTAION"/>
          <p:cNvSpPr/>
          <p:nvPr/>
        </p:nvSpPr>
        <p:spPr>
          <a:xfrm>
            <a:off x="125872" y="157690"/>
            <a:ext cx="9635708" cy="480666"/>
          </a:xfrm>
          <a:prstGeom prst="roundRect">
            <a:avLst>
              <a:gd name="adj" fmla="val 50000"/>
            </a:avLst>
          </a:prstGeom>
          <a:solidFill>
            <a:srgbClr val="7A144B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VERIFICATION DE LA CONSCIENCE ET DE LA RESPIRTAION</a:t>
            </a:r>
          </a:p>
        </p:txBody>
      </p:sp>
      <p:sp>
        <p:nvSpPr>
          <p:cNvPr id="341" name="RCP:…"/>
          <p:cNvSpPr/>
          <p:nvPr/>
        </p:nvSpPr>
        <p:spPr>
          <a:xfrm>
            <a:off x="2970245" y="3980250"/>
            <a:ext cx="3624798" cy="2686069"/>
          </a:xfrm>
          <a:prstGeom prst="roundRect">
            <a:avLst>
              <a:gd name="adj" fmla="val 7092"/>
            </a:avLst>
          </a:prstGeom>
          <a:solidFill>
            <a:srgbClr val="512F00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RCP: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30 compressions thoraciques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2 insufflations,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EN PASSANT L’ALERTE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Téléphone sur haut-parleur</a:t>
            </a:r>
          </a:p>
        </p:txBody>
      </p:sp>
      <p:grpSp>
        <p:nvGrpSpPr>
          <p:cNvPr id="344" name="Grouper"/>
          <p:cNvGrpSpPr/>
          <p:nvPr/>
        </p:nvGrpSpPr>
        <p:grpSpPr>
          <a:xfrm>
            <a:off x="6993909" y="1249144"/>
            <a:ext cx="5962855" cy="2897337"/>
            <a:chOff x="0" y="0"/>
            <a:chExt cx="5962854" cy="2897335"/>
          </a:xfrm>
        </p:grpSpPr>
        <p:sp>
          <p:nvSpPr>
            <p:cNvPr id="342" name="Rectangle aux angles arrondis"/>
            <p:cNvSpPr/>
            <p:nvPr/>
          </p:nvSpPr>
          <p:spPr>
            <a:xfrm>
              <a:off x="0" y="0"/>
              <a:ext cx="5962855" cy="2897336"/>
            </a:xfrm>
            <a:prstGeom prst="roundRect">
              <a:avLst>
                <a:gd name="adj" fmla="val 24318"/>
              </a:avLst>
            </a:prstGeom>
            <a:solidFill>
              <a:srgbClr val="502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3" name="COMPRESSIONS…"/>
            <p:cNvSpPr txBox="1"/>
            <p:nvPr/>
          </p:nvSpPr>
          <p:spPr>
            <a:xfrm>
              <a:off x="65287" y="199116"/>
              <a:ext cx="5834116" cy="2420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THORACIQUES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APPORTER DE L</a:t>
              </a:r>
              <a:r>
                <a:t>’</a:t>
              </a:r>
              <a:r>
                <a:t>OXYGENE AUX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ORGANES</a:t>
              </a:r>
            </a:p>
          </p:txBody>
        </p:sp>
      </p:grpSp>
      <p:grpSp>
        <p:nvGrpSpPr>
          <p:cNvPr id="347" name="Grouper"/>
          <p:cNvGrpSpPr/>
          <p:nvPr/>
        </p:nvGrpSpPr>
        <p:grpSpPr>
          <a:xfrm>
            <a:off x="6847697" y="4134103"/>
            <a:ext cx="2772295" cy="1622342"/>
            <a:chOff x="0" y="0"/>
            <a:chExt cx="2772294" cy="1622341"/>
          </a:xfrm>
        </p:grpSpPr>
        <p:sp>
          <p:nvSpPr>
            <p:cNvPr id="345" name="Rectangle aux angles arrondis"/>
            <p:cNvSpPr/>
            <p:nvPr/>
          </p:nvSpPr>
          <p:spPr>
            <a:xfrm>
              <a:off x="38704" y="0"/>
              <a:ext cx="2694886" cy="1622342"/>
            </a:xfrm>
            <a:prstGeom prst="roundRect">
              <a:avLst>
                <a:gd name="adj" fmla="val 22186"/>
              </a:avLst>
            </a:prstGeom>
            <a:solidFill>
              <a:srgbClr val="68114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6" name="COMPRIMER…"/>
            <p:cNvSpPr txBox="1"/>
            <p:nvPr/>
          </p:nvSpPr>
          <p:spPr>
            <a:xfrm>
              <a:off x="0" y="155852"/>
              <a:ext cx="2772295" cy="1310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COMPRIMER </a:t>
              </a:r>
            </a:p>
            <a:p>
              <a:pPr>
                <a:defRPr sz="2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FORTEMENT </a:t>
              </a:r>
            </a:p>
            <a:p>
              <a:pPr>
                <a:defRPr sz="2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 STERNUM</a:t>
              </a:r>
            </a:p>
          </p:txBody>
        </p:sp>
      </p:grpSp>
      <p:grpSp>
        <p:nvGrpSpPr>
          <p:cNvPr id="350" name="Grouper"/>
          <p:cNvGrpSpPr/>
          <p:nvPr/>
        </p:nvGrpSpPr>
        <p:grpSpPr>
          <a:xfrm>
            <a:off x="9401448" y="3879573"/>
            <a:ext cx="3691986" cy="2533710"/>
            <a:chOff x="0" y="0"/>
            <a:chExt cx="3691984" cy="2533708"/>
          </a:xfrm>
        </p:grpSpPr>
        <p:sp>
          <p:nvSpPr>
            <p:cNvPr id="348" name="Rectangle aux angles arrondis"/>
            <p:cNvSpPr/>
            <p:nvPr/>
          </p:nvSpPr>
          <p:spPr>
            <a:xfrm>
              <a:off x="300704" y="0"/>
              <a:ext cx="3141095" cy="2533709"/>
            </a:xfrm>
            <a:prstGeom prst="roundRect">
              <a:avLst>
                <a:gd name="adj" fmla="val 15119"/>
              </a:avLst>
            </a:prstGeom>
            <a:solidFill>
              <a:srgbClr val="5F103A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9" name="AVOIR UNE FREQUENCE…"/>
            <p:cNvSpPr txBox="1"/>
            <p:nvPr/>
          </p:nvSpPr>
          <p:spPr>
            <a:xfrm>
              <a:off x="0" y="168084"/>
              <a:ext cx="3691985" cy="2240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AVOIR UNE FREQUENCE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COMPRISE ENTRE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100 ET 120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PAR MINUTE</a:t>
              </a:r>
            </a:p>
          </p:txBody>
        </p:sp>
      </p:grpSp>
      <p:grpSp>
        <p:nvGrpSpPr>
          <p:cNvPr id="353" name="Grouper"/>
          <p:cNvGrpSpPr/>
          <p:nvPr/>
        </p:nvGrpSpPr>
        <p:grpSpPr>
          <a:xfrm>
            <a:off x="1611214" y="6907199"/>
            <a:ext cx="10596673" cy="835995"/>
            <a:chOff x="0" y="0"/>
            <a:chExt cx="10596672" cy="835994"/>
          </a:xfrm>
        </p:grpSpPr>
        <p:sp>
          <p:nvSpPr>
            <p:cNvPr id="351" name="Rectangle aux angles arrondis"/>
            <p:cNvSpPr/>
            <p:nvPr/>
          </p:nvSpPr>
          <p:spPr>
            <a:xfrm>
              <a:off x="0" y="41411"/>
              <a:ext cx="10596673" cy="753172"/>
            </a:xfrm>
            <a:prstGeom prst="roundRect">
              <a:avLst>
                <a:gd name="adj" fmla="val 50000"/>
              </a:avLst>
            </a:prstGeom>
            <a:solidFill>
              <a:srgbClr val="5D3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52" name="INSUFFLATIONS = APPORTER DE L’AIR AUX POUMONS"/>
            <p:cNvSpPr txBox="1"/>
            <p:nvPr/>
          </p:nvSpPr>
          <p:spPr>
            <a:xfrm>
              <a:off x="160931" y="0"/>
              <a:ext cx="9965046" cy="835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INSUFFLATIONS = APPORTER DE L</a:t>
              </a:r>
              <a:r>
                <a:t>’</a:t>
              </a:r>
              <a:r>
                <a:t>AIR AUX </a:t>
              </a:r>
              <a:r>
                <a:t>POUMONS</a:t>
              </a:r>
            </a:p>
          </p:txBody>
        </p:sp>
      </p:grpSp>
      <p:grpSp>
        <p:nvGrpSpPr>
          <p:cNvPr id="356" name="Grouper"/>
          <p:cNvGrpSpPr/>
          <p:nvPr/>
        </p:nvGrpSpPr>
        <p:grpSpPr>
          <a:xfrm>
            <a:off x="1823417" y="7627214"/>
            <a:ext cx="2414306" cy="1833775"/>
            <a:chOff x="0" y="0"/>
            <a:chExt cx="2414305" cy="1833774"/>
          </a:xfrm>
        </p:grpSpPr>
        <p:sp>
          <p:nvSpPr>
            <p:cNvPr id="354" name="Rectangle aux angles arrondis"/>
            <p:cNvSpPr/>
            <p:nvPr/>
          </p:nvSpPr>
          <p:spPr>
            <a:xfrm>
              <a:off x="0" y="0"/>
              <a:ext cx="2288611" cy="1154148"/>
            </a:xfrm>
            <a:prstGeom prst="roundRect">
              <a:avLst>
                <a:gd name="adj" fmla="val 27831"/>
              </a:avLst>
            </a:prstGeom>
            <a:solidFill>
              <a:srgbClr val="530E3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55" name="LENTE ET…"/>
            <p:cNvSpPr/>
            <p:nvPr/>
          </p:nvSpPr>
          <p:spPr>
            <a:xfrm>
              <a:off x="1144305" y="5637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LENTE ET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PROGRESSIVE</a:t>
              </a:r>
            </a:p>
          </p:txBody>
        </p:sp>
      </p:grpSp>
      <p:grpSp>
        <p:nvGrpSpPr>
          <p:cNvPr id="359" name="Grouper"/>
          <p:cNvGrpSpPr/>
          <p:nvPr/>
        </p:nvGrpSpPr>
        <p:grpSpPr>
          <a:xfrm>
            <a:off x="5079090" y="7655853"/>
            <a:ext cx="2520245" cy="2203557"/>
            <a:chOff x="0" y="0"/>
            <a:chExt cx="2520244" cy="2203556"/>
          </a:xfrm>
        </p:grpSpPr>
        <p:sp>
          <p:nvSpPr>
            <p:cNvPr id="357" name="Rectangle aux angles arrondis"/>
            <p:cNvSpPr/>
            <p:nvPr/>
          </p:nvSpPr>
          <p:spPr>
            <a:xfrm>
              <a:off x="0" y="0"/>
              <a:ext cx="2500490" cy="1867112"/>
            </a:xfrm>
            <a:prstGeom prst="roundRect">
              <a:avLst>
                <a:gd name="adj" fmla="val 18870"/>
              </a:avLst>
            </a:prstGeom>
            <a:solidFill>
              <a:srgbClr val="530E3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58" name="SOULEVEMENT…"/>
            <p:cNvSpPr/>
            <p:nvPr/>
          </p:nvSpPr>
          <p:spPr>
            <a:xfrm>
              <a:off x="1250244" y="93355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SOULEVEMENT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DE LA POITRINE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ARRETE</a:t>
              </a:r>
            </a:p>
          </p:txBody>
        </p:sp>
      </p:grpSp>
      <p:grpSp>
        <p:nvGrpSpPr>
          <p:cNvPr id="362" name="Grouper"/>
          <p:cNvGrpSpPr/>
          <p:nvPr/>
        </p:nvGrpSpPr>
        <p:grpSpPr>
          <a:xfrm>
            <a:off x="8546641" y="7717524"/>
            <a:ext cx="2135044" cy="1418650"/>
            <a:chOff x="0" y="0"/>
            <a:chExt cx="2135042" cy="1418648"/>
          </a:xfrm>
        </p:grpSpPr>
        <p:sp>
          <p:nvSpPr>
            <p:cNvPr id="360" name="Rectangle aux angles arrondis"/>
            <p:cNvSpPr/>
            <p:nvPr/>
          </p:nvSpPr>
          <p:spPr>
            <a:xfrm>
              <a:off x="200318" y="0"/>
              <a:ext cx="1789863" cy="1418649"/>
            </a:xfrm>
            <a:prstGeom prst="roundRect">
              <a:avLst>
                <a:gd name="adj" fmla="val 18325"/>
              </a:avLst>
            </a:prstGeom>
            <a:solidFill>
              <a:srgbClr val="580F37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61" name="EN 5 SECONDES…"/>
            <p:cNvSpPr txBox="1"/>
            <p:nvPr/>
          </p:nvSpPr>
          <p:spPr>
            <a:xfrm>
              <a:off x="0" y="39977"/>
              <a:ext cx="2135043" cy="121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EN 5 SECONDES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MAXI</a:t>
              </a:r>
            </a:p>
          </p:txBody>
        </p:sp>
      </p:grpSp>
      <p:sp>
        <p:nvSpPr>
          <p:cNvPr id="363" name="Ligne"/>
          <p:cNvSpPr/>
          <p:nvPr/>
        </p:nvSpPr>
        <p:spPr>
          <a:xfrm>
            <a:off x="2614048" y="741985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4" name="Ligne"/>
          <p:cNvSpPr/>
          <p:nvPr/>
        </p:nvSpPr>
        <p:spPr>
          <a:xfrm>
            <a:off x="4782643" y="6758476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5" name="ARRIVÉE DU DAE"/>
          <p:cNvSpPr/>
          <p:nvPr/>
        </p:nvSpPr>
        <p:spPr>
          <a:xfrm>
            <a:off x="3342228" y="7101016"/>
            <a:ext cx="2880832" cy="448360"/>
          </a:xfrm>
          <a:prstGeom prst="roundRect">
            <a:avLst>
              <a:gd name="adj" fmla="val 42488"/>
            </a:avLst>
          </a:prstGeom>
          <a:solidFill>
            <a:srgbClr val="3A3A3A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ARRIVÉE DU DAE</a:t>
            </a:r>
          </a:p>
        </p:txBody>
      </p:sp>
      <p:sp>
        <p:nvSpPr>
          <p:cNvPr id="366" name="Ligne"/>
          <p:cNvSpPr/>
          <p:nvPr/>
        </p:nvSpPr>
        <p:spPr>
          <a:xfrm>
            <a:off x="4782643" y="7655853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7" name="INTERROMPRE LA RCP ET METTRE EN PLACE LE DAE EN SUIVANT LES  CONSIGNES"/>
          <p:cNvSpPr/>
          <p:nvPr/>
        </p:nvSpPr>
        <p:spPr>
          <a:xfrm>
            <a:off x="1146657" y="8075898"/>
            <a:ext cx="7271973" cy="1004983"/>
          </a:xfrm>
          <a:prstGeom prst="roundRect">
            <a:avLst>
              <a:gd name="adj" fmla="val 18956"/>
            </a:avLst>
          </a:prstGeom>
          <a:solidFill>
            <a:srgbClr val="512F00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/>
            <a:r>
              <a:t>INTERROMPRE LA RCP ET METTRE EN PLACE LE DAE EN SUIVANT LES  CONSIGNES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Class="entr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Class="entr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4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Class="entr" nodeType="afterEffect" presetSubtype="4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Class="entr" nodeType="afterEffect" presetSubtype="4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xit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12"/>
      <p:bldP build="whole" bldLvl="1" animBg="1" rev="0" advAuto="0" spid="336" grpId="10"/>
      <p:bldP build="whole" bldLvl="1" animBg="1" rev="0" advAuto="0" spid="350" grpId="17"/>
      <p:bldP build="whole" bldLvl="1" animBg="1" rev="0" advAuto="0" spid="334" grpId="9"/>
      <p:bldP build="whole" bldLvl="1" animBg="1" rev="0" advAuto="0" spid="366" grpId="31"/>
      <p:bldP build="whole" bldLvl="1" animBg="1" rev="0" advAuto="0" spid="365" grpId="30"/>
      <p:bldP build="whole" bldLvl="1" animBg="1" rev="0" advAuto="0" spid="329" grpId="2"/>
      <p:bldP build="whole" bldLvl="1" animBg="1" rev="0" advAuto="0" spid="340" grpId="1"/>
      <p:bldP build="whole" bldLvl="1" animBg="1" rev="0" advAuto="0" spid="347" grpId="16"/>
      <p:bldP build="whole" bldLvl="1" animBg="1" rev="0" advAuto="0" spid="339" grpId="13"/>
      <p:bldP build="whole" bldLvl="1" animBg="1" rev="0" advAuto="0" spid="335" grpId="8"/>
      <p:bldP build="whole" bldLvl="1" animBg="1" rev="0" advAuto="0" spid="350" grpId="24"/>
      <p:bldP build="whole" bldLvl="1" animBg="1" rev="0" advAuto="0" spid="347" grpId="22"/>
      <p:bldP build="whole" bldLvl="1" animBg="1" rev="0" advAuto="0" spid="364" grpId="29"/>
      <p:bldP build="whole" bldLvl="1" animBg="1" rev="0" advAuto="0" spid="363" grpId="4"/>
      <p:bldP build="whole" bldLvl="1" animBg="1" rev="0" advAuto="0" spid="359" grpId="20"/>
      <p:bldP build="whole" bldLvl="1" animBg="1" rev="0" advAuto="0" spid="344" grpId="15"/>
      <p:bldP build="whole" bldLvl="1" animBg="1" rev="0" advAuto="0" spid="331" grpId="5"/>
      <p:bldP build="whole" bldLvl="1" animBg="1" rev="0" advAuto="0" spid="367" grpId="32"/>
      <p:bldP build="whole" bldLvl="1" animBg="1" rev="0" advAuto="0" spid="330" grpId="3"/>
      <p:bldP build="whole" bldLvl="1" animBg="1" rev="0" advAuto="0" spid="353" grpId="18"/>
      <p:bldP build="whole" bldLvl="1" animBg="1" rev="0" advAuto="0" spid="341" grpId="14"/>
      <p:bldP build="whole" bldLvl="1" animBg="1" rev="0" advAuto="0" spid="362" grpId="21"/>
      <p:bldP build="whole" bldLvl="1" animBg="1" rev="0" advAuto="0" spid="359" grpId="28"/>
      <p:bldP build="whole" bldLvl="1" animBg="1" rev="0" advAuto="0" spid="332" grpId="6"/>
      <p:bldP build="whole" bldLvl="1" animBg="1" rev="0" advAuto="0" spid="356" grpId="19"/>
      <p:bldP build="whole" bldLvl="1" animBg="1" rev="0" advAuto="0" spid="344" grpId="23"/>
      <p:bldP build="whole" bldLvl="1" animBg="1" rev="0" advAuto="0" spid="353" grpId="25"/>
      <p:bldP build="whole" bldLvl="1" animBg="1" rev="0" advAuto="0" spid="362" grpId="26"/>
      <p:bldP build="whole" bldLvl="1" animBg="1" rev="0" advAuto="0" spid="337" grpId="11"/>
      <p:bldP build="whole" bldLvl="1" animBg="1" rev="0" advAuto="0" spid="333" grpId="7"/>
      <p:bldP build="whole" bldLvl="1" animBg="1" rev="0" advAuto="0" spid="356" grpId="27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6373" t="0" r="25317" b="0"/>
          <a:stretch>
            <a:fillRect/>
          </a:stretch>
        </p:blipFill>
        <p:spPr>
          <a:xfrm>
            <a:off x="11175999" y="7531854"/>
            <a:ext cx="1792677" cy="249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C:\Users\Neretti AC\Desktop\DAE.jpg" descr="C:\Users\Neretti AC\Desktop\DA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196339"/>
            <a:ext cx="3975948" cy="6610775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Figure"/>
          <p:cNvSpPr/>
          <p:nvPr/>
        </p:nvSpPr>
        <p:spPr>
          <a:xfrm>
            <a:off x="-1" y="2275839"/>
            <a:ext cx="3377637" cy="3278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455" y="10800"/>
                </a:moveTo>
                <a:cubicBezTo>
                  <a:pt x="1455" y="15936"/>
                  <a:pt x="5639" y="20100"/>
                  <a:pt x="10800" y="20100"/>
                </a:cubicBezTo>
                <a:cubicBezTo>
                  <a:pt x="15961" y="20100"/>
                  <a:pt x="20145" y="15936"/>
                  <a:pt x="20145" y="10800"/>
                </a:cubicBezTo>
                <a:cubicBezTo>
                  <a:pt x="20145" y="5664"/>
                  <a:pt x="15961" y="1500"/>
                  <a:pt x="10800" y="1500"/>
                </a:cubicBezTo>
                <a:cubicBezTo>
                  <a:pt x="5639" y="1500"/>
                  <a:pt x="1455" y="5664"/>
                  <a:pt x="1455" y="10800"/>
                </a:cubicBezTo>
                <a:close/>
              </a:path>
            </a:pathLst>
          </a:custGeom>
          <a:solidFill>
            <a:srgbClr val="66113F"/>
          </a:solidFill>
          <a:ln w="25400">
            <a:solidFill>
              <a:srgbClr val="BB6126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2" name="Mis à disposition du public :…"/>
          <p:cNvSpPr txBox="1"/>
          <p:nvPr/>
        </p:nvSpPr>
        <p:spPr>
          <a:xfrm>
            <a:off x="3869831" y="1402708"/>
            <a:ext cx="9080783" cy="6413769"/>
          </a:xfrm>
          <a:prstGeom prst="rect">
            <a:avLst/>
          </a:prstGeom>
          <a:solidFill>
            <a:srgbClr val="510D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7078" indent="-477078">
              <a:spcBef>
                <a:spcPts val="700"/>
              </a:spcBef>
              <a:buSzPct val="100000"/>
              <a:buChar char="•"/>
              <a:defRPr sz="3200" u="sng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Mis à disposition du public :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Aéroports, avions, gares, trains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Magasins, centres commerciaux 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Lieux de travail, établissements scolaires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Certains immeubles d</a:t>
            </a:r>
            <a:r>
              <a:t>’</a:t>
            </a:r>
            <a:r>
              <a:t>habitations</a:t>
            </a:r>
            <a:r>
              <a:rPr b="0"/>
              <a:t> </a:t>
            </a:r>
          </a:p>
          <a:p>
            <a:pPr marL="477078" indent="-477078">
              <a:spcBef>
                <a:spcPts val="700"/>
              </a:spcBef>
              <a:buSzPct val="100000"/>
              <a:buChar char="•"/>
              <a:defRPr sz="3200" u="sng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Il sert à quoi ?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Analyse l</a:t>
            </a:r>
            <a:r>
              <a:t>’</a:t>
            </a:r>
            <a:r>
              <a:t>activité électrique du cœur 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Détecte une anomalie de fonctionnement</a:t>
            </a:r>
          </a:p>
          <a:p>
            <a:pPr marL="477078" indent="-477078">
              <a:spcBef>
                <a:spcPts val="700"/>
              </a:spcBef>
              <a:buSzPct val="100000"/>
              <a:buChar char="-"/>
              <a:defRPr sz="3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Délivre un choc électrique pour arrêter l</a:t>
            </a:r>
            <a:r>
              <a:t>’</a:t>
            </a:r>
            <a:r>
              <a:t>activité anarchique du cœur.</a:t>
            </a:r>
            <a:r>
              <a:rPr b="0"/>
              <a:t>  </a:t>
            </a:r>
          </a:p>
        </p:txBody>
      </p:sp>
      <p:sp>
        <p:nvSpPr>
          <p:cNvPr id="373" name="Composition  :"/>
          <p:cNvSpPr txBox="1"/>
          <p:nvPr/>
        </p:nvSpPr>
        <p:spPr>
          <a:xfrm>
            <a:off x="78271" y="7807113"/>
            <a:ext cx="2588916" cy="533401"/>
          </a:xfrm>
          <a:prstGeom prst="rect">
            <a:avLst/>
          </a:prstGeom>
          <a:solidFill>
            <a:srgbClr val="004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Composition  :</a:t>
            </a:r>
          </a:p>
        </p:txBody>
      </p:sp>
      <p:sp>
        <p:nvSpPr>
          <p:cNvPr id="374" name="- Base qui délivre le choc, avec haut-parleur, auto-alimenté"/>
          <p:cNvSpPr txBox="1"/>
          <p:nvPr/>
        </p:nvSpPr>
        <p:spPr>
          <a:xfrm>
            <a:off x="559967" y="8236511"/>
            <a:ext cx="10476013" cy="533401"/>
          </a:xfrm>
          <a:prstGeom prst="rect">
            <a:avLst/>
          </a:prstGeom>
          <a:solidFill>
            <a:srgbClr val="0044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Base qui délivre le choc, avec haut-parleur, auto-alimenté</a:t>
            </a:r>
          </a:p>
        </p:txBody>
      </p:sp>
      <p:sp>
        <p:nvSpPr>
          <p:cNvPr id="375" name="- Bouton On/off et bouton choc"/>
          <p:cNvSpPr txBox="1"/>
          <p:nvPr/>
        </p:nvSpPr>
        <p:spPr>
          <a:xfrm>
            <a:off x="4089483" y="7807113"/>
            <a:ext cx="5512198" cy="533401"/>
          </a:xfrm>
          <a:prstGeom prst="rect">
            <a:avLst/>
          </a:prstGeom>
          <a:solidFill>
            <a:srgbClr val="004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Bouton On/off et bouton choc</a:t>
            </a:r>
          </a:p>
        </p:txBody>
      </p:sp>
      <p:sp>
        <p:nvSpPr>
          <p:cNvPr id="376" name="- Electrodes (tailles différentes) + paire de rechange"/>
          <p:cNvSpPr txBox="1"/>
          <p:nvPr/>
        </p:nvSpPr>
        <p:spPr>
          <a:xfrm>
            <a:off x="1972121" y="8778240"/>
            <a:ext cx="9060558" cy="533401"/>
          </a:xfrm>
          <a:prstGeom prst="rect">
            <a:avLst/>
          </a:prstGeom>
          <a:solidFill>
            <a:srgbClr val="0045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Electrodes (tailles différentes) + paire de rechange</a:t>
            </a:r>
          </a:p>
        </p:txBody>
      </p:sp>
      <p:sp>
        <p:nvSpPr>
          <p:cNvPr id="377" name="- Ciseaux, rasoir, compresses"/>
          <p:cNvSpPr txBox="1"/>
          <p:nvPr/>
        </p:nvSpPr>
        <p:spPr>
          <a:xfrm>
            <a:off x="4812883" y="9193389"/>
            <a:ext cx="5149132" cy="533401"/>
          </a:xfrm>
          <a:prstGeom prst="rect">
            <a:avLst/>
          </a:prstGeom>
          <a:solidFill>
            <a:srgbClr val="0042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Ciseaux, rasoir, compresses</a:t>
            </a:r>
          </a:p>
        </p:txBody>
      </p:sp>
      <p:sp>
        <p:nvSpPr>
          <p:cNvPr id="378" name="LE DEFIBRILLATEUR AUTOMATISE EXTERNE (DAE)"/>
          <p:cNvSpPr txBox="1"/>
          <p:nvPr/>
        </p:nvSpPr>
        <p:spPr>
          <a:xfrm>
            <a:off x="21618" y="273508"/>
            <a:ext cx="12672569" cy="70916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LE DEFIBRILLATEUR AUTOMATISE EXTERNE (DAE)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  <p:bldP build="whole" bldLvl="1" animBg="1" rev="0" advAuto="0" spid="373" grpId="5"/>
      <p:bldP build="whole" bldLvl="1" animBg="1" rev="0" advAuto="0" spid="370" grpId="2"/>
      <p:bldP build="whole" bldLvl="1" animBg="1" rev="0" advAuto="0" spid="376" grpId="8"/>
      <p:bldP build="whole" bldLvl="1" animBg="1" rev="0" advAuto="0" spid="377" grpId="9"/>
      <p:bldP build="p" bldLvl="5" animBg="1" rev="0" advAuto="0" spid="372" grpId="4"/>
      <p:bldP build="whole" bldLvl="1" animBg="1" rev="0" advAuto="0" spid="375" grpId="6"/>
      <p:bldP build="whole" bldLvl="1" animBg="1" rev="0" advAuto="0" spid="374" grpId="7"/>
      <p:bldP build="whole" bldLvl="1" animBg="1" rev="0" advAuto="0" spid="37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0042" descr="IMG_00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993" y="2943334"/>
            <a:ext cx="9084870" cy="681365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QUELLES SONT LES CAUSES?"/>
          <p:cNvSpPr txBox="1"/>
          <p:nvPr/>
        </p:nvSpPr>
        <p:spPr>
          <a:xfrm>
            <a:off x="557427" y="2094884"/>
            <a:ext cx="2805302" cy="829359"/>
          </a:xfrm>
          <a:prstGeom prst="rect">
            <a:avLst/>
          </a:prstGeom>
          <a:solidFill>
            <a:srgbClr val="064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QUELLES SONT LES CAUSES?</a:t>
            </a:r>
          </a:p>
        </p:txBody>
      </p:sp>
      <p:sp>
        <p:nvSpPr>
          <p:cNvPr id="127" name="Y’A-T-IL UN RISQUE?"/>
          <p:cNvSpPr txBox="1"/>
          <p:nvPr/>
        </p:nvSpPr>
        <p:spPr>
          <a:xfrm>
            <a:off x="342199" y="6011835"/>
            <a:ext cx="3235758" cy="461060"/>
          </a:xfrm>
          <a:prstGeom prst="rect">
            <a:avLst/>
          </a:prstGeom>
          <a:solidFill>
            <a:srgbClr val="490E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Y’A-T-IL UN RISQUE?</a:t>
            </a:r>
          </a:p>
        </p:txBody>
      </p:sp>
      <p:sp>
        <p:nvSpPr>
          <p:cNvPr id="128" name="COMMENT LE…"/>
          <p:cNvSpPr txBox="1"/>
          <p:nvPr/>
        </p:nvSpPr>
        <p:spPr>
          <a:xfrm>
            <a:off x="138593" y="3890428"/>
            <a:ext cx="3642970" cy="829360"/>
          </a:xfrm>
          <a:prstGeom prst="rect">
            <a:avLst/>
          </a:prstGeom>
          <a:solidFill>
            <a:srgbClr val="0D0F4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COMMENT LE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RECONNAISSEZ VOUS?</a:t>
            </a:r>
          </a:p>
        </p:txBody>
      </p:sp>
      <p:sp>
        <p:nvSpPr>
          <p:cNvPr id="129" name="QUE FERIEZ-VOUS?"/>
          <p:cNvSpPr txBox="1"/>
          <p:nvPr/>
        </p:nvSpPr>
        <p:spPr>
          <a:xfrm>
            <a:off x="415504" y="7764942"/>
            <a:ext cx="3089149" cy="46105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QUE FERIEZ-VOUS?</a:t>
            </a:r>
          </a:p>
        </p:txBody>
      </p:sp>
      <p:sp>
        <p:nvSpPr>
          <p:cNvPr id="130" name="L’ARRÊT CARDIAQUE CHEZ UN ADULTE"/>
          <p:cNvSpPr txBox="1"/>
          <p:nvPr/>
        </p:nvSpPr>
        <p:spPr>
          <a:xfrm>
            <a:off x="4862352" y="238208"/>
            <a:ext cx="804722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L’ARRÊT CARDIAQUE CHEZ UN ADULTE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5"/>
      <p:bldP build="whole" bldLvl="1" animBg="1" rev="0" advAuto="0" spid="128" grpId="3"/>
      <p:bldP build="whole" bldLvl="1" animBg="1" rev="0" advAuto="0" spid="125" grpId="1"/>
      <p:bldP build="whole" bldLvl="1" animBg="1" rev="0" advAuto="0" spid="127" grpId="4"/>
      <p:bldP build="whole" bldLvl="1" animBg="1" rev="0" advAuto="0" spid="12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ISQUES ET CONTRAINTES"/>
          <p:cNvSpPr txBox="1"/>
          <p:nvPr/>
        </p:nvSpPr>
        <p:spPr>
          <a:xfrm>
            <a:off x="379306" y="54365"/>
            <a:ext cx="12246188" cy="1168401"/>
          </a:xfrm>
          <a:prstGeom prst="rect">
            <a:avLst/>
          </a:prstGeom>
          <a:solidFill>
            <a:srgbClr val="00395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RISQUES ET CONTRAINTES</a:t>
            </a:r>
          </a:p>
        </p:txBody>
      </p:sp>
      <p:sp>
        <p:nvSpPr>
          <p:cNvPr id="381" name="- Sol mouillé; sol métallique; thorax mouillé"/>
          <p:cNvSpPr txBox="1"/>
          <p:nvPr/>
        </p:nvSpPr>
        <p:spPr>
          <a:xfrm>
            <a:off x="79283" y="1680418"/>
            <a:ext cx="10175911" cy="7112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Sol mouillé; sol métallique; thorax mouillé</a:t>
            </a:r>
          </a:p>
        </p:txBody>
      </p:sp>
      <p:sp>
        <p:nvSpPr>
          <p:cNvPr id="382" name="- Patchs médicamenteux"/>
          <p:cNvSpPr txBox="1"/>
          <p:nvPr/>
        </p:nvSpPr>
        <p:spPr>
          <a:xfrm>
            <a:off x="603421" y="2537006"/>
            <a:ext cx="6046838" cy="7112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Patchs médicamenteux</a:t>
            </a:r>
          </a:p>
        </p:txBody>
      </p:sp>
      <p:sp>
        <p:nvSpPr>
          <p:cNvPr id="383" name="- pacemaker"/>
          <p:cNvSpPr txBox="1"/>
          <p:nvPr/>
        </p:nvSpPr>
        <p:spPr>
          <a:xfrm>
            <a:off x="2401722" y="4399631"/>
            <a:ext cx="3247853" cy="7112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pacemaker</a:t>
            </a:r>
          </a:p>
        </p:txBody>
      </p:sp>
      <p:sp>
        <p:nvSpPr>
          <p:cNvPr id="384" name="Dysfonctionnement du défibrillateur"/>
          <p:cNvSpPr txBox="1"/>
          <p:nvPr/>
        </p:nvSpPr>
        <p:spPr>
          <a:xfrm>
            <a:off x="189575" y="5295583"/>
            <a:ext cx="5228441" cy="12954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5450" indent="-435450">
              <a:buSzPct val="145000"/>
              <a:buChar char="-"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Dysfonctionnement du défibrillateur</a:t>
            </a:r>
          </a:p>
        </p:txBody>
      </p:sp>
      <p:sp>
        <p:nvSpPr>
          <p:cNvPr id="385" name="- Analyse d’un rythme…"/>
          <p:cNvSpPr txBox="1"/>
          <p:nvPr/>
        </p:nvSpPr>
        <p:spPr>
          <a:xfrm>
            <a:off x="157054" y="8247817"/>
            <a:ext cx="5293483" cy="12954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Analyse d</a:t>
            </a:r>
            <a:r>
              <a:t>’</a:t>
            </a:r>
            <a:r>
              <a:t>un rythme</a:t>
            </a:r>
          </a:p>
          <a:p>
            <a: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cardiaque</a:t>
            </a:r>
          </a:p>
        </p:txBody>
      </p:sp>
      <p:sp>
        <p:nvSpPr>
          <p:cNvPr id="386" name="Flèche"/>
          <p:cNvSpPr/>
          <p:nvPr/>
        </p:nvSpPr>
        <p:spPr>
          <a:xfrm>
            <a:off x="10337554" y="1707089"/>
            <a:ext cx="829332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4850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7" name="Flèche"/>
          <p:cNvSpPr/>
          <p:nvPr/>
        </p:nvSpPr>
        <p:spPr>
          <a:xfrm>
            <a:off x="6930018" y="2598676"/>
            <a:ext cx="1388534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A891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8" name="Flèche"/>
          <p:cNvSpPr/>
          <p:nvPr/>
        </p:nvSpPr>
        <p:spPr>
          <a:xfrm>
            <a:off x="6025165" y="4393281"/>
            <a:ext cx="1388534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9F800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9" name="Flèche"/>
          <p:cNvSpPr/>
          <p:nvPr/>
        </p:nvSpPr>
        <p:spPr>
          <a:xfrm>
            <a:off x="5490479" y="5703610"/>
            <a:ext cx="1388534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6860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0" name="Flèche"/>
          <p:cNvSpPr/>
          <p:nvPr/>
        </p:nvSpPr>
        <p:spPr>
          <a:xfrm>
            <a:off x="5654998" y="8518836"/>
            <a:ext cx="1388534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B8A1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1" name="Sortir…"/>
          <p:cNvSpPr txBox="1"/>
          <p:nvPr/>
        </p:nvSpPr>
        <p:spPr>
          <a:xfrm>
            <a:off x="11249246" y="1430228"/>
            <a:ext cx="1676054" cy="12446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Sortir</a:t>
            </a:r>
          </a:p>
          <a:p>
            <a: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Sécher</a:t>
            </a:r>
          </a:p>
        </p:txBody>
      </p:sp>
      <p:sp>
        <p:nvSpPr>
          <p:cNvPr id="392" name="enlever"/>
          <p:cNvSpPr txBox="1"/>
          <p:nvPr/>
        </p:nvSpPr>
        <p:spPr>
          <a:xfrm>
            <a:off x="8598310" y="2597406"/>
            <a:ext cx="1803972" cy="6858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enlever</a:t>
            </a:r>
          </a:p>
        </p:txBody>
      </p:sp>
      <p:sp>
        <p:nvSpPr>
          <p:cNvPr id="393" name="En dessous"/>
          <p:cNvSpPr txBox="1"/>
          <p:nvPr/>
        </p:nvSpPr>
        <p:spPr>
          <a:xfrm>
            <a:off x="7789289" y="4403441"/>
            <a:ext cx="2544689" cy="6858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En dessous</a:t>
            </a:r>
          </a:p>
        </p:txBody>
      </p:sp>
      <p:sp>
        <p:nvSpPr>
          <p:cNvPr id="394" name="Vérifier branchement…"/>
          <p:cNvSpPr txBox="1"/>
          <p:nvPr/>
        </p:nvSpPr>
        <p:spPr>
          <a:xfrm>
            <a:off x="7265783" y="5254943"/>
            <a:ext cx="5228442" cy="17780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Vérifier branchement</a:t>
            </a:r>
          </a:p>
          <a:p>
            <a: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Sortir 2ème paire d</a:t>
            </a:r>
            <a:r>
              <a:t>’</a:t>
            </a:r>
            <a:r>
              <a:t>électrodes</a:t>
            </a:r>
          </a:p>
        </p:txBody>
      </p:sp>
      <p:sp>
        <p:nvSpPr>
          <p:cNvPr id="395" name="Ne pas toucher…"/>
          <p:cNvSpPr txBox="1"/>
          <p:nvPr/>
        </p:nvSpPr>
        <p:spPr>
          <a:xfrm>
            <a:off x="7254223" y="8241976"/>
            <a:ext cx="3541243" cy="12446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Ne pas toucher</a:t>
            </a:r>
          </a:p>
          <a:p>
            <a: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la victime</a:t>
            </a:r>
          </a:p>
        </p:txBody>
      </p:sp>
      <p:sp>
        <p:nvSpPr>
          <p:cNvPr id="396" name="- poitrine velue"/>
          <p:cNvSpPr txBox="1"/>
          <p:nvPr/>
        </p:nvSpPr>
        <p:spPr>
          <a:xfrm>
            <a:off x="2508579" y="3500423"/>
            <a:ext cx="3662351" cy="7112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poitrine velue</a:t>
            </a:r>
          </a:p>
        </p:txBody>
      </p:sp>
      <p:sp>
        <p:nvSpPr>
          <p:cNvPr id="397" name="Flèche"/>
          <p:cNvSpPr/>
          <p:nvPr/>
        </p:nvSpPr>
        <p:spPr>
          <a:xfrm>
            <a:off x="6381622" y="3490264"/>
            <a:ext cx="1388534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9F800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8" name="Raser"/>
          <p:cNvSpPr txBox="1"/>
          <p:nvPr/>
        </p:nvSpPr>
        <p:spPr>
          <a:xfrm>
            <a:off x="8182545" y="3513123"/>
            <a:ext cx="1346772" cy="6858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Raser</a:t>
            </a:r>
          </a:p>
        </p:txBody>
      </p:sp>
      <p:sp>
        <p:nvSpPr>
          <p:cNvPr id="399" name="- forte poitrine"/>
          <p:cNvSpPr txBox="1"/>
          <p:nvPr/>
        </p:nvSpPr>
        <p:spPr>
          <a:xfrm>
            <a:off x="1093388" y="7217409"/>
            <a:ext cx="3420815" cy="7112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forte poitrine</a:t>
            </a:r>
          </a:p>
        </p:txBody>
      </p:sp>
      <p:sp>
        <p:nvSpPr>
          <p:cNvPr id="400" name="Flèche"/>
          <p:cNvSpPr/>
          <p:nvPr/>
        </p:nvSpPr>
        <p:spPr>
          <a:xfrm>
            <a:off x="4709015" y="7211059"/>
            <a:ext cx="1388534" cy="69088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6860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DCC1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1" name="- sous le sein gauche"/>
          <p:cNvSpPr txBox="1"/>
          <p:nvPr/>
        </p:nvSpPr>
        <p:spPr>
          <a:xfrm>
            <a:off x="6310399" y="7200899"/>
            <a:ext cx="5091064" cy="7112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sous le sein gauche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19"/>
      <p:bldP build="whole" bldLvl="1" animBg="1" rev="0" advAuto="0" spid="386" grpId="3"/>
      <p:bldP build="whole" bldLvl="1" animBg="1" rev="0" advAuto="0" spid="385" grpId="14"/>
      <p:bldP build="whole" bldLvl="1" animBg="1" rev="0" advAuto="0" spid="399" grpId="20"/>
      <p:bldP build="whole" bldLvl="1" animBg="1" rev="0" advAuto="0" spid="384" grpId="11"/>
      <p:bldP build="whole" bldLvl="1" animBg="1" rev="0" advAuto="0" spid="382" grpId="5"/>
      <p:bldP build="whole" bldLvl="1" animBg="1" rev="0" advAuto="0" spid="389" grpId="12"/>
      <p:bldP build="whole" bldLvl="1" animBg="1" rev="0" advAuto="0" spid="387" grpId="6"/>
      <p:bldP build="whole" bldLvl="1" animBg="1" rev="0" advAuto="0" spid="395" grpId="16"/>
      <p:bldP build="whole" bldLvl="1" animBg="1" rev="0" advAuto="0" spid="390" grpId="15"/>
      <p:bldP build="whole" bldLvl="1" animBg="1" rev="0" advAuto="0" spid="397" grpId="18"/>
      <p:bldP build="whole" bldLvl="1" animBg="1" rev="0" advAuto="0" spid="383" grpId="8"/>
      <p:bldP build="whole" bldLvl="1" animBg="1" rev="0" advAuto="0" spid="391" grpId="4"/>
      <p:bldP build="whole" bldLvl="1" animBg="1" rev="0" advAuto="0" spid="392" grpId="7"/>
      <p:bldP build="whole" bldLvl="1" animBg="1" rev="0" advAuto="0" spid="381" grpId="2"/>
      <p:bldP build="whole" bldLvl="1" animBg="1" rev="0" advAuto="0" spid="394" grpId="13"/>
      <p:bldP build="whole" bldLvl="1" animBg="1" rev="0" advAuto="0" spid="401" grpId="22"/>
      <p:bldP build="whole" bldLvl="1" animBg="1" rev="0" advAuto="0" spid="393" grpId="10"/>
      <p:bldP build="whole" bldLvl="1" animBg="1" rev="0" advAuto="0" spid="396" grpId="17"/>
      <p:bldP build="whole" bldLvl="1" animBg="1" rev="0" advAuto="0" spid="400" grpId="21"/>
      <p:bldP build="whole" bldLvl="1" animBg="1" rev="0" advAuto="0" spid="380" grpId="1"/>
      <p:bldP build="whole" bldLvl="1" animBg="1" rev="0" advAuto="0" spid="388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ARRÊT CARDIAQUE"/>
          <p:cNvSpPr/>
          <p:nvPr/>
        </p:nvSpPr>
        <p:spPr>
          <a:xfrm>
            <a:off x="801649" y="68606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pic>
        <p:nvPicPr>
          <p:cNvPr id="404" name="alerte" descr="aler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4962" y="-36836"/>
            <a:ext cx="776383" cy="118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rcp" descr="rc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9250" y="-38633"/>
            <a:ext cx="776383" cy="1188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dae" descr="da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23697" y="-30906"/>
            <a:ext cx="776383" cy="1173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secours" descr="secour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64542" y="-30906"/>
            <a:ext cx="862259" cy="1173055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(FAIRE) ALERTER ET DEMANDER UN DAE"/>
          <p:cNvSpPr/>
          <p:nvPr/>
        </p:nvSpPr>
        <p:spPr>
          <a:xfrm>
            <a:off x="87130" y="1050001"/>
            <a:ext cx="5491492" cy="448359"/>
          </a:xfrm>
          <a:prstGeom prst="roundRect">
            <a:avLst>
              <a:gd name="adj" fmla="val 42488"/>
            </a:avLst>
          </a:prstGeom>
          <a:solidFill>
            <a:srgbClr val="3A3A3A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(FAIRE) ALERTER ET DEMANDER UN DAE</a:t>
            </a:r>
          </a:p>
        </p:txBody>
      </p:sp>
      <p:sp>
        <p:nvSpPr>
          <p:cNvPr id="409" name="Ligne"/>
          <p:cNvSpPr/>
          <p:nvPr/>
        </p:nvSpPr>
        <p:spPr>
          <a:xfrm>
            <a:off x="2614048" y="641428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0" name="Ligne"/>
          <p:cNvSpPr/>
          <p:nvPr/>
        </p:nvSpPr>
        <p:spPr>
          <a:xfrm>
            <a:off x="2614048" y="1590516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1" name="DAE DISPONIBLE ?"/>
          <p:cNvSpPr/>
          <p:nvPr/>
        </p:nvSpPr>
        <p:spPr>
          <a:xfrm>
            <a:off x="87130" y="1999089"/>
            <a:ext cx="5491492" cy="448359"/>
          </a:xfrm>
          <a:prstGeom prst="roundRect">
            <a:avLst>
              <a:gd name="adj" fmla="val 42488"/>
            </a:avLst>
          </a:prstGeom>
          <a:solidFill>
            <a:srgbClr val="3E3E3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DAE DISPONIBLE ?</a:t>
            </a:r>
          </a:p>
        </p:txBody>
      </p:sp>
      <p:sp>
        <p:nvSpPr>
          <p:cNvPr id="412" name="Ligne"/>
          <p:cNvSpPr/>
          <p:nvPr/>
        </p:nvSpPr>
        <p:spPr>
          <a:xfrm flipH="1">
            <a:off x="934825" y="2539604"/>
            <a:ext cx="1" cy="74204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3" name="Ligne"/>
          <p:cNvSpPr/>
          <p:nvPr/>
        </p:nvSpPr>
        <p:spPr>
          <a:xfrm>
            <a:off x="4782643" y="2539604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4" name="OUI"/>
          <p:cNvSpPr txBox="1"/>
          <p:nvPr/>
        </p:nvSpPr>
        <p:spPr>
          <a:xfrm>
            <a:off x="1112665" y="2539604"/>
            <a:ext cx="575057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OUI</a:t>
            </a:r>
          </a:p>
        </p:txBody>
      </p:sp>
      <p:sp>
        <p:nvSpPr>
          <p:cNvPr id="415" name="NON"/>
          <p:cNvSpPr txBox="1"/>
          <p:nvPr/>
        </p:nvSpPr>
        <p:spPr>
          <a:xfrm>
            <a:off x="4010996" y="2539604"/>
            <a:ext cx="659639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416" name="VERIFICATION DE LA CONSCIENCE ET DE LA RESPIRTAION"/>
          <p:cNvSpPr/>
          <p:nvPr/>
        </p:nvSpPr>
        <p:spPr>
          <a:xfrm>
            <a:off x="133911" y="68606"/>
            <a:ext cx="9635708" cy="480666"/>
          </a:xfrm>
          <a:prstGeom prst="roundRect">
            <a:avLst>
              <a:gd name="adj" fmla="val 50000"/>
            </a:avLst>
          </a:prstGeom>
          <a:solidFill>
            <a:srgbClr val="7A134B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VERIFICATION DE LA CONSCIENCE ET DE LA RESPIRTAION</a:t>
            </a:r>
          </a:p>
        </p:txBody>
      </p:sp>
      <p:sp>
        <p:nvSpPr>
          <p:cNvPr id="417" name="RCP:…"/>
          <p:cNvSpPr/>
          <p:nvPr/>
        </p:nvSpPr>
        <p:spPr>
          <a:xfrm>
            <a:off x="3139366" y="2948177"/>
            <a:ext cx="3624798" cy="1670099"/>
          </a:xfrm>
          <a:prstGeom prst="roundRect">
            <a:avLst>
              <a:gd name="adj" fmla="val 11407"/>
            </a:avLst>
          </a:prstGeom>
          <a:solidFill>
            <a:srgbClr val="6E1144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RCP: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30 compressions thoraciques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2 insufflations</a:t>
            </a:r>
          </a:p>
        </p:txBody>
      </p:sp>
      <p:sp>
        <p:nvSpPr>
          <p:cNvPr id="418" name="Ligne"/>
          <p:cNvSpPr/>
          <p:nvPr/>
        </p:nvSpPr>
        <p:spPr>
          <a:xfrm>
            <a:off x="4951765" y="4710433"/>
            <a:ext cx="1" cy="4933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9" name="DISPONIBILITÉ D’UN DAE ?"/>
          <p:cNvSpPr/>
          <p:nvPr/>
        </p:nvSpPr>
        <p:spPr>
          <a:xfrm>
            <a:off x="3117922" y="5327197"/>
            <a:ext cx="3624798" cy="991496"/>
          </a:xfrm>
          <a:prstGeom prst="roundRect">
            <a:avLst>
              <a:gd name="adj" fmla="val 19213"/>
            </a:avLst>
          </a:prstGeom>
          <a:solidFill>
            <a:srgbClr val="37373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/>
            <a:r>
              <a:t>DISPONIBILITÉ D’UN DAE ?</a:t>
            </a:r>
          </a:p>
        </p:txBody>
      </p:sp>
      <p:sp>
        <p:nvSpPr>
          <p:cNvPr id="420" name="Ligne"/>
          <p:cNvSpPr/>
          <p:nvPr/>
        </p:nvSpPr>
        <p:spPr>
          <a:xfrm>
            <a:off x="4951765" y="6369438"/>
            <a:ext cx="1" cy="4933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1" name="NON"/>
          <p:cNvSpPr txBox="1"/>
          <p:nvPr/>
        </p:nvSpPr>
        <p:spPr>
          <a:xfrm>
            <a:off x="5113356" y="6369438"/>
            <a:ext cx="659639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422" name="RCP JUSQU’A l’arrivée des secours ou REPRISE de la respiration"/>
          <p:cNvSpPr/>
          <p:nvPr/>
        </p:nvSpPr>
        <p:spPr>
          <a:xfrm>
            <a:off x="3139366" y="7017181"/>
            <a:ext cx="3624798" cy="1416100"/>
          </a:xfrm>
          <a:prstGeom prst="roundRect">
            <a:avLst>
              <a:gd name="adj" fmla="val 13452"/>
            </a:avLst>
          </a:prstGeom>
          <a:solidFill>
            <a:srgbClr val="333333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/>
            <a:r>
              <a:t>RCP JUSQU’A l’arrivée des secours ou REPRISE de la respiration</a:t>
            </a:r>
          </a:p>
        </p:txBody>
      </p:sp>
      <p:sp>
        <p:nvSpPr>
          <p:cNvPr id="423" name="Ligne"/>
          <p:cNvSpPr/>
          <p:nvPr/>
        </p:nvSpPr>
        <p:spPr>
          <a:xfrm flipH="1">
            <a:off x="2480189" y="5786618"/>
            <a:ext cx="5750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4" name="OUI"/>
          <p:cNvSpPr txBox="1"/>
          <p:nvPr/>
        </p:nvSpPr>
        <p:spPr>
          <a:xfrm>
            <a:off x="2480189" y="5265632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OUI</a:t>
            </a:r>
          </a:p>
        </p:txBody>
      </p:sp>
      <p:sp>
        <p:nvSpPr>
          <p:cNvPr id="425" name="METTRE EN PLACE LE DAE…"/>
          <p:cNvSpPr/>
          <p:nvPr/>
        </p:nvSpPr>
        <p:spPr>
          <a:xfrm>
            <a:off x="141602" y="3370248"/>
            <a:ext cx="2275911" cy="3340516"/>
          </a:xfrm>
          <a:prstGeom prst="roundRect">
            <a:avLst>
              <a:gd name="adj" fmla="val 837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METTRE EN PLACE LE DAE</a:t>
            </a:r>
          </a:p>
          <a:p>
            <a:pPr>
              <a:defRPr sz="2300"/>
            </a:pPr>
            <a:r>
              <a:t>Suivre les instructions du DAE jusqu’à l’arrivée des secours</a:t>
            </a:r>
          </a:p>
        </p:txBody>
      </p:sp>
      <p:grpSp>
        <p:nvGrpSpPr>
          <p:cNvPr id="428" name="Grouper"/>
          <p:cNvGrpSpPr/>
          <p:nvPr/>
        </p:nvGrpSpPr>
        <p:grpSpPr>
          <a:xfrm>
            <a:off x="7481205" y="2059314"/>
            <a:ext cx="4915653" cy="2459972"/>
            <a:chOff x="0" y="0"/>
            <a:chExt cx="4915651" cy="2459971"/>
          </a:xfrm>
        </p:grpSpPr>
        <p:sp>
          <p:nvSpPr>
            <p:cNvPr id="426" name="Rectangle aux angles arrondis"/>
            <p:cNvSpPr/>
            <p:nvPr/>
          </p:nvSpPr>
          <p:spPr>
            <a:xfrm>
              <a:off x="0" y="0"/>
              <a:ext cx="4915652" cy="2459972"/>
            </a:xfrm>
            <a:prstGeom prst="roundRect">
              <a:avLst>
                <a:gd name="adj" fmla="val 5161"/>
              </a:avLst>
            </a:prstGeom>
            <a:solidFill>
              <a:srgbClr val="663B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u="sng">
                  <a:solidFill>
                    <a:srgbClr val="D6D5D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27" name="METTRE EN FONCTION LE PLUS VITE POSSIBLE"/>
            <p:cNvSpPr txBox="1"/>
            <p:nvPr/>
          </p:nvSpPr>
          <p:spPr>
            <a:xfrm>
              <a:off x="267063" y="290575"/>
              <a:ext cx="4381525" cy="187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METTRE EN FONCTION LE PLUS VITE POSSIBLE</a:t>
              </a:r>
              <a:endParaRPr sz="3400" u="sng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9" name="INTERROMPRE LE MOINS POSSIBLE LES COMPRESSIONS THORACIQUES"/>
          <p:cNvSpPr/>
          <p:nvPr/>
        </p:nvSpPr>
        <p:spPr>
          <a:xfrm>
            <a:off x="7162638" y="4786036"/>
            <a:ext cx="5625396" cy="1854413"/>
          </a:xfrm>
          <a:prstGeom prst="roundRect">
            <a:avLst>
              <a:gd name="adj" fmla="val 8766"/>
            </a:avLst>
          </a:prstGeom>
          <a:solidFill>
            <a:srgbClr val="5C3500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88900" dist="50800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/>
            </a:pPr>
            <a:r>
              <a:rPr sz="3200">
                <a:solidFill>
                  <a:srgbClr val="FFFFFF"/>
                </a:solidFill>
              </a:rPr>
              <a:t>INTERROMPRE</a:t>
            </a:r>
            <a:r>
              <a:rPr>
                <a:solidFill>
                  <a:srgbClr val="FFFFFF"/>
                </a:solidFill>
              </a:rPr>
              <a:t> LE MOINS POSSIBLE LES COMPRESSIONS </a:t>
            </a:r>
            <a:r>
              <a:t>THORACIQUES</a:t>
            </a:r>
          </a:p>
        </p:txBody>
      </p:sp>
      <p:sp>
        <p:nvSpPr>
          <p:cNvPr id="430" name="METTRE EN PLACE LE DAE…"/>
          <p:cNvSpPr/>
          <p:nvPr/>
        </p:nvSpPr>
        <p:spPr>
          <a:xfrm>
            <a:off x="141602" y="3373806"/>
            <a:ext cx="2275911" cy="3340515"/>
          </a:xfrm>
          <a:prstGeom prst="roundRect">
            <a:avLst>
              <a:gd name="adj" fmla="val 837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METTRE EN PLACE LE DAE</a:t>
            </a:r>
          </a:p>
          <a:p>
            <a:pPr>
              <a:defRPr sz="2300"/>
            </a:pPr>
            <a:r>
              <a:t>Suivre les instructions du DAE jusqu’à l’arrivée des secours</a:t>
            </a:r>
          </a:p>
        </p:txBody>
      </p:sp>
      <p:sp>
        <p:nvSpPr>
          <p:cNvPr id="431" name="Rectangle"/>
          <p:cNvSpPr/>
          <p:nvPr/>
        </p:nvSpPr>
        <p:spPr>
          <a:xfrm>
            <a:off x="14046" y="3264668"/>
            <a:ext cx="3041200" cy="3551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3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2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2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7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Class="entr" nodeType="afterEffect" presetSubtype="4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5" dur="2000" fill="hold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9" dur="1500" fill="hold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3" dur="2000" fill="hold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7" dur="2000" fill="hold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1" dur="2000" fill="hold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5" dur="2000" fill="hold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8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9" dur="2000" fill="hold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2" presetClass="exit" nodeType="after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3" dur="2000" fill="hold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Class="exit" nodeType="afterEffect" presetID="10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7" dur="2000" fill="hold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Class="exit" nodeType="afterEffect" presetID="10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1" dur="2000" fill="hold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3"/>
      <p:bldP build="whole" bldLvl="1" animBg="1" rev="0" advAuto="0" spid="415" grpId="35"/>
      <p:bldP build="whole" bldLvl="1" animBg="1" rev="0" advAuto="0" spid="428" grpId="20"/>
      <p:bldP build="whole" bldLvl="1" animBg="1" rev="0" advAuto="0" spid="430" grpId="27"/>
      <p:bldP build="whole" bldLvl="1" animBg="1" rev="0" advAuto="0" spid="428" grpId="24"/>
      <p:bldP build="whole" bldLvl="1" animBg="1" rev="0" advAuto="0" spid="421" grpId="23"/>
      <p:bldP build="whole" bldLvl="1" animBg="1" rev="0" advAuto="0" spid="429" grpId="21"/>
      <p:bldP build="whole" bldLvl="1" animBg="1" rev="0" advAuto="0" spid="417" grpId="36"/>
      <p:bldP build="whole" bldLvl="1" animBg="1" rev="0" advAuto="0" spid="413" grpId="12"/>
      <p:bldP build="whole" bldLvl="1" animBg="1" rev="0" advAuto="0" spid="429" grpId="26"/>
      <p:bldP build="whole" bldLvl="1" animBg="1" rev="0" advAuto="0" spid="403" grpId="2"/>
      <p:bldP build="whole" bldLvl="1" animBg="1" rev="0" advAuto="0" spid="414" grpId="31"/>
      <p:bldP build="whole" bldLvl="1" animBg="1" rev="0" advAuto="0" spid="430" grpId="34"/>
      <p:bldP build="whole" bldLvl="1" animBg="1" rev="0" advAuto="0" spid="419" grpId="37"/>
      <p:bldP build="whole" bldLvl="1" animBg="1" rev="0" advAuto="0" spid="431" grpId="25"/>
      <p:bldP build="whole" bldLvl="1" animBg="1" rev="0" advAuto="0" spid="421" grpId="40"/>
      <p:bldP build="whole" bldLvl="1" animBg="1" rev="0" advAuto="0" spid="431" grpId="32"/>
      <p:bldP build="whole" bldLvl="1" animBg="1" rev="0" advAuto="0" spid="423" grpId="17"/>
      <p:bldP build="whole" bldLvl="1" animBg="1" rev="0" advAuto="0" spid="406" grpId="6"/>
      <p:bldP build="whole" bldLvl="1" animBg="1" rev="0" advAuto="0" spid="424" grpId="18"/>
      <p:bldP build="whole" bldLvl="1" animBg="1" rev="0" advAuto="0" spid="413" grpId="33"/>
      <p:bldP build="whole" bldLvl="1" animBg="1" rev="0" advAuto="0" spid="420" grpId="22"/>
      <p:bldP build="whole" bldLvl="1" animBg="1" rev="0" advAuto="0" spid="408" grpId="9"/>
      <p:bldP build="whole" bldLvl="1" animBg="1" rev="0" advAuto="0" spid="418" grpId="15"/>
      <p:bldP build="whole" bldLvl="1" animBg="1" rev="0" advAuto="0" spid="405" grpId="5"/>
      <p:bldP build="whole" bldLvl="1" animBg="1" rev="0" advAuto="0" spid="404" grpId="4"/>
      <p:bldP build="whole" bldLvl="1" animBg="1" rev="0" advAuto="0" spid="409" grpId="8"/>
      <p:bldP build="whole" bldLvl="1" animBg="1" rev="0" advAuto="0" spid="415" grpId="13"/>
      <p:bldP build="whole" bldLvl="1" animBg="1" rev="0" advAuto="0" spid="412" grpId="29"/>
      <p:bldP build="whole" bldLvl="1" animBg="1" rev="0" advAuto="0" spid="410" grpId="10"/>
      <p:bldP build="whole" bldLvl="1" animBg="1" rev="0" advAuto="0" spid="422" grpId="28"/>
      <p:bldP build="whole" bldLvl="1" animBg="1" rev="0" advAuto="0" spid="424" grpId="38"/>
      <p:bldP build="whole" bldLvl="1" animBg="1" rev="0" advAuto="0" spid="411" grpId="11"/>
      <p:bldP build="whole" bldLvl="1" animBg="1" rev="0" advAuto="0" spid="418" grpId="30"/>
      <p:bldP build="whole" bldLvl="1" animBg="1" rev="0" advAuto="0" spid="417" grpId="14"/>
      <p:bldP build="whole" bldLvl="1" animBg="1" rev="0" advAuto="0" spid="425" grpId="19"/>
      <p:bldP build="whole" bldLvl="1" animBg="1" rev="0" advAuto="0" spid="419" grpId="16"/>
      <p:bldP build="whole" bldLvl="1" animBg="1" rev="0" advAuto="0" spid="423" grpId="39"/>
      <p:bldP build="whole" bldLvl="1" animBg="1" rev="0" advAuto="0" spid="420" grpId="41"/>
      <p:bldP build="whole" bldLvl="1" animBg="1" rev="0" advAuto="0" spid="407" grpId="7"/>
      <p:bldP build="whole" bldLvl="1" animBg="1" rev="0" advAuto="0" spid="422" grpId="42"/>
      <p:bldP build="whole" bldLvl="1" animBg="1" rev="0" advAuto="0" spid="4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APPRENTISSAGE DES GESTES…"/>
          <p:cNvSpPr txBox="1"/>
          <p:nvPr/>
        </p:nvSpPr>
        <p:spPr>
          <a:xfrm>
            <a:off x="142099" y="2957635"/>
            <a:ext cx="12720602" cy="38383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>
                <a:solidFill>
                  <a:srgbClr val="FFFFFF"/>
                </a:solidFill>
              </a:defRPr>
            </a:pPr>
            <a:r>
              <a:t>APPRENTISSAGE DES GESTES</a:t>
            </a:r>
          </a:p>
          <a:p>
            <a:pPr>
              <a:defRPr sz="6100">
                <a:solidFill>
                  <a:srgbClr val="FFFFFF"/>
                </a:solidFill>
              </a:defRPr>
            </a:pPr>
            <a:r>
              <a:t>TEMPS 3: </a:t>
            </a:r>
          </a:p>
          <a:p>
            <a:pPr marL="699012" indent="-699012">
              <a:buSzPct val="145000"/>
              <a:buChar char="-"/>
              <a:defRPr sz="6100">
                <a:solidFill>
                  <a:srgbClr val="FFFFFF"/>
                </a:solidFill>
              </a:defRPr>
            </a:pPr>
            <a:r>
              <a:t>Mise en place du DAE chez l’adulte, l’enfant et le nourrisson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rouper"/>
          <p:cNvGrpSpPr/>
          <p:nvPr/>
        </p:nvGrpSpPr>
        <p:grpSpPr>
          <a:xfrm>
            <a:off x="2600959" y="-1"/>
            <a:ext cx="7802882" cy="1811868"/>
            <a:chOff x="0" y="29633"/>
            <a:chExt cx="7802880" cy="1811866"/>
          </a:xfrm>
        </p:grpSpPr>
        <p:sp>
          <p:nvSpPr>
            <p:cNvPr id="435" name="Rectangle aux angles arrondis"/>
            <p:cNvSpPr/>
            <p:nvPr/>
          </p:nvSpPr>
          <p:spPr>
            <a:xfrm>
              <a:off x="0" y="29633"/>
              <a:ext cx="7802881" cy="1083734"/>
            </a:xfrm>
            <a:prstGeom prst="roundRect">
              <a:avLst>
                <a:gd name="adj" fmla="val 16667"/>
              </a:avLst>
            </a:prstGeom>
            <a:solidFill>
              <a:srgbClr val="014D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DEFIBRILLATION…"/>
            <p:cNvSpPr/>
            <p:nvPr/>
          </p:nvSpPr>
          <p:spPr>
            <a:xfrm>
              <a:off x="3901440" y="5715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DEFIBRILLATION</a:t>
              </a:r>
            </a:p>
            <a:p>
              <a:pPr>
                <a:defRPr sz="3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CHEZ L</a:t>
              </a:r>
              <a:r>
                <a:t>’</a:t>
              </a:r>
              <a:r>
                <a:t>ADULTE</a:t>
              </a:r>
            </a:p>
          </p:txBody>
        </p:sp>
      </p:grpSp>
      <p:grpSp>
        <p:nvGrpSpPr>
          <p:cNvPr id="440" name="Grouper"/>
          <p:cNvGrpSpPr/>
          <p:nvPr/>
        </p:nvGrpSpPr>
        <p:grpSpPr>
          <a:xfrm>
            <a:off x="-391716" y="8612010"/>
            <a:ext cx="13896605" cy="1213980"/>
            <a:chOff x="0" y="0"/>
            <a:chExt cx="13896604" cy="1213978"/>
          </a:xfrm>
        </p:grpSpPr>
        <p:sp>
          <p:nvSpPr>
            <p:cNvPr id="438" name="Rectangle aux angles arrondis"/>
            <p:cNvSpPr/>
            <p:nvPr/>
          </p:nvSpPr>
          <p:spPr>
            <a:xfrm>
              <a:off x="0" y="164824"/>
              <a:ext cx="13896605" cy="884331"/>
            </a:xfrm>
            <a:prstGeom prst="roundRect">
              <a:avLst>
                <a:gd name="adj" fmla="val 16667"/>
              </a:avLst>
            </a:prstGeom>
            <a:solidFill>
              <a:srgbClr val="600D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39" name="REPRENDRE IMMEDIATEMENT LES COMPRESSIONS - NE PAS DEBRANCHER LE DAE"/>
            <p:cNvSpPr txBox="1"/>
            <p:nvPr/>
          </p:nvSpPr>
          <p:spPr>
            <a:xfrm>
              <a:off x="735630" y="0"/>
              <a:ext cx="12425344" cy="1213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REPRENDRE IMMEDIATEMENT LES COMPRESSIONS - NE PAS DEBRANCHER LE DAE</a:t>
              </a:r>
            </a:p>
          </p:txBody>
        </p:sp>
      </p:grpSp>
      <p:grpSp>
        <p:nvGrpSpPr>
          <p:cNvPr id="443" name="Grouper"/>
          <p:cNvGrpSpPr/>
          <p:nvPr/>
        </p:nvGrpSpPr>
        <p:grpSpPr>
          <a:xfrm>
            <a:off x="-1" y="2344843"/>
            <a:ext cx="13004801" cy="3034454"/>
            <a:chOff x="0" y="0"/>
            <a:chExt cx="13004800" cy="3034453"/>
          </a:xfrm>
        </p:grpSpPr>
        <p:sp>
          <p:nvSpPr>
            <p:cNvPr id="441" name="Rectangle aux angles arrondis"/>
            <p:cNvSpPr/>
            <p:nvPr/>
          </p:nvSpPr>
          <p:spPr>
            <a:xfrm>
              <a:off x="0" y="0"/>
              <a:ext cx="13004800" cy="303445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42" name="SUIVRE LES INDICATIONS IMPERATIVEMENT= rapidité, sécurité"/>
            <p:cNvSpPr/>
            <p:nvPr/>
          </p:nvSpPr>
          <p:spPr>
            <a:xfrm>
              <a:off x="6502400" y="1517226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SUIVRE LES INDICATIONS IMPERATIVEMENT= </a:t>
              </a:r>
              <a:r>
                <a:rPr i="1"/>
                <a:t>rapidité, sécurité</a:t>
              </a:r>
              <a:endParaRPr i="1"/>
            </a:p>
            <a:p>
              <a:pPr>
                <a:defRPr i="1"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i="1"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i="1"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i="1"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grpSp>
        <p:nvGrpSpPr>
          <p:cNvPr id="446" name="Grouper"/>
          <p:cNvGrpSpPr/>
          <p:nvPr/>
        </p:nvGrpSpPr>
        <p:grpSpPr>
          <a:xfrm>
            <a:off x="195105" y="1108286"/>
            <a:ext cx="12722964" cy="1166849"/>
            <a:chOff x="0" y="0"/>
            <a:chExt cx="12722962" cy="1166847"/>
          </a:xfrm>
        </p:grpSpPr>
        <p:sp>
          <p:nvSpPr>
            <p:cNvPr id="444" name="Rectangle aux angles arrondis"/>
            <p:cNvSpPr/>
            <p:nvPr/>
          </p:nvSpPr>
          <p:spPr>
            <a:xfrm>
              <a:off x="0" y="85568"/>
              <a:ext cx="12722963" cy="995711"/>
            </a:xfrm>
            <a:prstGeom prst="roundRect">
              <a:avLst>
                <a:gd name="adj" fmla="val 16667"/>
              </a:avLst>
            </a:prstGeom>
            <a:solidFill>
              <a:srgbClr val="650D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45" name="METTRE EN FONCTION LE PLUS VITE POSSIBLE…"/>
            <p:cNvSpPr txBox="1"/>
            <p:nvPr/>
          </p:nvSpPr>
          <p:spPr>
            <a:xfrm>
              <a:off x="771823" y="0"/>
              <a:ext cx="11179317" cy="1166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METTRE EN FONCTION </a:t>
              </a:r>
              <a:r>
                <a:rPr sz="3400" u="sng"/>
                <a:t>LE PLUS VITE POSSIBLE</a:t>
              </a:r>
              <a:endParaRPr sz="3400" u="sng"/>
            </a:p>
            <a:p>
              <a:pPr>
                <a:defRPr sz="34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POURSUIVRE LA REANIMATION CARDIO PULMONAIRE</a:t>
              </a:r>
            </a:p>
          </p:txBody>
        </p:sp>
      </p:grpSp>
      <p:sp>
        <p:nvSpPr>
          <p:cNvPr id="447" name="Ligne"/>
          <p:cNvSpPr/>
          <p:nvPr/>
        </p:nvSpPr>
        <p:spPr>
          <a:xfrm>
            <a:off x="3578126" y="5418666"/>
            <a:ext cx="1" cy="650241"/>
          </a:xfrm>
          <a:prstGeom prst="line">
            <a:avLst/>
          </a:prstGeom>
          <a:ln w="1016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8" name="Ligne"/>
          <p:cNvSpPr/>
          <p:nvPr/>
        </p:nvSpPr>
        <p:spPr>
          <a:xfrm>
            <a:off x="9647032" y="5418666"/>
            <a:ext cx="1" cy="1192108"/>
          </a:xfrm>
          <a:prstGeom prst="line">
            <a:avLst/>
          </a:prstGeom>
          <a:ln w="1016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9" name="préparer la victime (risques: sol mouillé, surface métallique…"/>
          <p:cNvSpPr txBox="1"/>
          <p:nvPr/>
        </p:nvSpPr>
        <p:spPr>
          <a:xfrm>
            <a:off x="219770" y="2976774"/>
            <a:ext cx="1216789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-"/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préparer la victime (risques: sol mouillé, surface métallique</a:t>
            </a:r>
          </a:p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contraintes: stimulateur cardiaque, timbres médicamenteux)</a:t>
            </a:r>
          </a:p>
        </p:txBody>
      </p:sp>
      <p:sp>
        <p:nvSpPr>
          <p:cNvPr id="450" name="- placer les électrodes selon le schéma sur celles-ci"/>
          <p:cNvSpPr txBox="1"/>
          <p:nvPr/>
        </p:nvSpPr>
        <p:spPr>
          <a:xfrm>
            <a:off x="1453927" y="3931073"/>
            <a:ext cx="969957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placer les électrodes selon le schéma sur celles-ci</a:t>
            </a:r>
          </a:p>
        </p:txBody>
      </p:sp>
      <p:sp>
        <p:nvSpPr>
          <p:cNvPr id="451" name="- connecter les électrodes"/>
          <p:cNvSpPr txBox="1"/>
          <p:nvPr/>
        </p:nvSpPr>
        <p:spPr>
          <a:xfrm>
            <a:off x="3815829" y="4373456"/>
            <a:ext cx="497577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connecter les électrodes</a:t>
            </a:r>
          </a:p>
        </p:txBody>
      </p:sp>
      <p:sp>
        <p:nvSpPr>
          <p:cNvPr id="452" name="- ne pas toucher la victime pendant l’analyse = sinon analyse faussée"/>
          <p:cNvSpPr txBox="1"/>
          <p:nvPr/>
        </p:nvSpPr>
        <p:spPr>
          <a:xfrm>
            <a:off x="141194" y="4743661"/>
            <a:ext cx="127224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ne pas toucher la victime pendant l</a:t>
            </a:r>
            <a:r>
              <a:t>’</a:t>
            </a:r>
            <a:r>
              <a:t>analyse = </a:t>
            </a:r>
            <a:r>
              <a:rPr sz="2800"/>
              <a:t>sinon </a:t>
            </a:r>
            <a:r>
              <a:rPr i="1" sz="2800"/>
              <a:t>analyse faussée</a:t>
            </a:r>
          </a:p>
        </p:txBody>
      </p:sp>
      <p:grpSp>
        <p:nvGrpSpPr>
          <p:cNvPr id="455" name="Grouper"/>
          <p:cNvGrpSpPr/>
          <p:nvPr/>
        </p:nvGrpSpPr>
        <p:grpSpPr>
          <a:xfrm>
            <a:off x="1950719" y="6610773"/>
            <a:ext cx="2926081" cy="650241"/>
            <a:chOff x="0" y="0"/>
            <a:chExt cx="2926080" cy="650240"/>
          </a:xfrm>
        </p:grpSpPr>
        <p:sp>
          <p:nvSpPr>
            <p:cNvPr id="453" name="Rectangle aux angles arrondis"/>
            <p:cNvSpPr/>
            <p:nvPr/>
          </p:nvSpPr>
          <p:spPr>
            <a:xfrm>
              <a:off x="0" y="0"/>
              <a:ext cx="2926081" cy="65024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54" name="s’écarter"/>
            <p:cNvSpPr txBox="1"/>
            <p:nvPr/>
          </p:nvSpPr>
          <p:spPr>
            <a:xfrm>
              <a:off x="602317" y="58419"/>
              <a:ext cx="172144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</a:t>
              </a:r>
              <a:r>
                <a:rPr>
                  <a:solidFill>
                    <a:srgbClr val="FFFFFF"/>
                  </a:solidFill>
                </a:rPr>
                <a:t>s</a:t>
              </a:r>
              <a:r>
                <a:rPr>
                  <a:solidFill>
                    <a:srgbClr val="FFFFFF"/>
                  </a:solidFill>
                </a:rPr>
                <a:t>’</a:t>
              </a:r>
              <a:r>
                <a:rPr>
                  <a:solidFill>
                    <a:srgbClr val="FFFFFF"/>
                  </a:solidFill>
                </a:rPr>
                <a:t>écarter</a:t>
              </a:r>
            </a:p>
          </p:txBody>
        </p:sp>
      </p:grpSp>
      <p:grpSp>
        <p:nvGrpSpPr>
          <p:cNvPr id="458" name="Grouper"/>
          <p:cNvGrpSpPr/>
          <p:nvPr/>
        </p:nvGrpSpPr>
        <p:grpSpPr>
          <a:xfrm>
            <a:off x="216746" y="7369386"/>
            <a:ext cx="6719147" cy="1703495"/>
            <a:chOff x="0" y="49106"/>
            <a:chExt cx="6719146" cy="1703493"/>
          </a:xfrm>
        </p:grpSpPr>
        <p:sp>
          <p:nvSpPr>
            <p:cNvPr id="456" name="Rectangle aux angles arrondis"/>
            <p:cNvSpPr/>
            <p:nvPr/>
          </p:nvSpPr>
          <p:spPr>
            <a:xfrm>
              <a:off x="0" y="49106"/>
              <a:ext cx="6719147" cy="8669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57" name="laisser le DAE délivrer le choc…"/>
            <p:cNvSpPr/>
            <p:nvPr/>
          </p:nvSpPr>
          <p:spPr>
            <a:xfrm>
              <a:off x="3359573" y="4825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laisser le DAE délivrer le choc </a:t>
              </a:r>
            </a:p>
            <a:p>
              <a:pPr>
                <a:defRPr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ou appuyer sur le bouton</a:t>
              </a:r>
            </a:p>
          </p:txBody>
        </p:sp>
      </p:grpSp>
      <p:sp>
        <p:nvSpPr>
          <p:cNvPr id="459" name="CHOC NECESSAIRE"/>
          <p:cNvSpPr txBox="1"/>
          <p:nvPr/>
        </p:nvSpPr>
        <p:spPr>
          <a:xfrm>
            <a:off x="1441139" y="5980006"/>
            <a:ext cx="4273974" cy="571501"/>
          </a:xfrm>
          <a:prstGeom prst="rect">
            <a:avLst/>
          </a:prstGeom>
          <a:solidFill>
            <a:srgbClr val="3A3A3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CHOC NECESSAIRE</a:t>
            </a:r>
          </a:p>
        </p:txBody>
      </p:sp>
      <p:sp>
        <p:nvSpPr>
          <p:cNvPr id="460" name="CHOC NON…"/>
          <p:cNvSpPr txBox="1"/>
          <p:nvPr/>
        </p:nvSpPr>
        <p:spPr>
          <a:xfrm>
            <a:off x="8454789" y="6597438"/>
            <a:ext cx="2384488" cy="1041401"/>
          </a:xfrm>
          <a:prstGeom prst="rect">
            <a:avLst/>
          </a:prstGeom>
          <a:solidFill>
            <a:srgbClr val="36363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CHOC NON </a:t>
            </a:r>
          </a:p>
          <a:p>
            <a: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NECESSAIRE</a:t>
            </a:r>
          </a:p>
        </p:txBody>
      </p:sp>
      <p:sp>
        <p:nvSpPr>
          <p:cNvPr id="461" name="Ligne"/>
          <p:cNvSpPr/>
          <p:nvPr/>
        </p:nvSpPr>
        <p:spPr>
          <a:xfrm>
            <a:off x="9647032" y="7694506"/>
            <a:ext cx="1" cy="1041401"/>
          </a:xfrm>
          <a:prstGeom prst="line">
            <a:avLst/>
          </a:prstGeom>
          <a:ln w="1016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2" name="Ligne"/>
          <p:cNvSpPr/>
          <p:nvPr/>
        </p:nvSpPr>
        <p:spPr>
          <a:xfrm>
            <a:off x="3776810" y="8344746"/>
            <a:ext cx="1" cy="435363"/>
          </a:xfrm>
          <a:prstGeom prst="line">
            <a:avLst/>
          </a:prstGeom>
          <a:ln w="1016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2"/>
      <p:bldP build="whole" bldLvl="1" animBg="1" rev="0" advAuto="0" spid="449" grpId="4"/>
      <p:bldP build="whole" bldLvl="1" animBg="1" rev="0" advAuto="0" spid="450" grpId="5"/>
      <p:bldP build="whole" bldLvl="1" animBg="1" rev="0" advAuto="0" spid="437" grpId="1"/>
      <p:bldP build="whole" bldLvl="1" animBg="1" rev="0" advAuto="0" spid="460" grpId="13"/>
      <p:bldP build="whole" bldLvl="1" animBg="1" rev="0" advAuto="0" spid="461" grpId="14"/>
      <p:bldP build="whole" bldLvl="1" animBg="1" rev="0" advAuto="0" spid="458" grpId="11"/>
      <p:bldP build="whole" bldLvl="1" animBg="1" rev="0" advAuto="0" spid="452" grpId="7"/>
      <p:bldP build="whole" bldLvl="1" animBg="1" rev="0" advAuto="0" spid="462" grpId="15"/>
      <p:bldP build="whole" bldLvl="1" animBg="1" rev="0" advAuto="0" spid="455" grpId="10"/>
      <p:bldP build="whole" bldLvl="1" animBg="1" rev="0" advAuto="0" spid="459" grpId="9"/>
      <p:bldP build="whole" bldLvl="1" animBg="1" rev="0" advAuto="0" spid="440" grpId="16"/>
      <p:bldP build="whole" bldLvl="1" animBg="1" rev="0" advAuto="0" spid="447" grpId="8"/>
      <p:bldP build="whole" bldLvl="1" animBg="1" rev="0" advAuto="0" spid="443" grpId="3"/>
      <p:bldP build="whole" bldLvl="1" animBg="1" rev="0" advAuto="0" spid="448" grpId="12"/>
      <p:bldP build="whole" bldLvl="1" animBg="1" rev="0" advAuto="0" spid="451" grpId="6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rouper"/>
          <p:cNvGrpSpPr/>
          <p:nvPr/>
        </p:nvGrpSpPr>
        <p:grpSpPr>
          <a:xfrm>
            <a:off x="2167466" y="216746"/>
            <a:ext cx="8236374" cy="1625601"/>
            <a:chOff x="0" y="0"/>
            <a:chExt cx="8236373" cy="1625600"/>
          </a:xfrm>
        </p:grpSpPr>
        <p:sp>
          <p:nvSpPr>
            <p:cNvPr id="464" name="Rectangle aux angles arrondis"/>
            <p:cNvSpPr/>
            <p:nvPr/>
          </p:nvSpPr>
          <p:spPr>
            <a:xfrm>
              <a:off x="0" y="0"/>
              <a:ext cx="8236374" cy="1625600"/>
            </a:xfrm>
            <a:prstGeom prst="roundRect">
              <a:avLst>
                <a:gd name="adj" fmla="val 16667"/>
              </a:avLst>
            </a:prstGeom>
            <a:solidFill>
              <a:srgbClr val="0144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65" name="DEFIBRILLATION…"/>
            <p:cNvSpPr txBox="1"/>
            <p:nvPr/>
          </p:nvSpPr>
          <p:spPr>
            <a:xfrm>
              <a:off x="577013" y="241300"/>
              <a:ext cx="7082347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DEFIBRILLATION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</a:t>
              </a:r>
              <a:r>
                <a:t>’</a:t>
              </a:r>
              <a:r>
                <a:t>ENFANT ET LE NOURRISSON</a:t>
              </a:r>
            </a:p>
          </p:txBody>
        </p:sp>
      </p:grpSp>
      <p:grpSp>
        <p:nvGrpSpPr>
          <p:cNvPr id="469" name="Grouper"/>
          <p:cNvGrpSpPr/>
          <p:nvPr/>
        </p:nvGrpSpPr>
        <p:grpSpPr>
          <a:xfrm>
            <a:off x="541866" y="3251200"/>
            <a:ext cx="4768428" cy="3793067"/>
            <a:chOff x="0" y="0"/>
            <a:chExt cx="4768426" cy="3793066"/>
          </a:xfrm>
        </p:grpSpPr>
        <p:sp>
          <p:nvSpPr>
            <p:cNvPr id="467" name="Rectangle aux angles arrondis"/>
            <p:cNvSpPr/>
            <p:nvPr/>
          </p:nvSpPr>
          <p:spPr>
            <a:xfrm>
              <a:off x="0" y="0"/>
              <a:ext cx="4768427" cy="3793067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68" name="AVEC APPAREILS…"/>
            <p:cNvSpPr txBox="1"/>
            <p:nvPr/>
          </p:nvSpPr>
          <p:spPr>
            <a:xfrm>
              <a:off x="180924" y="283633"/>
              <a:ext cx="4406579" cy="322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AVEC APPAREILS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ADAPTÉS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Électrodes enfants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Réducteur d</a:t>
              </a:r>
              <a:r>
                <a:t>’</a:t>
              </a:r>
              <a:r>
                <a:t>énergie</a:t>
              </a:r>
            </a:p>
          </p:txBody>
        </p:sp>
      </p:grpSp>
      <p:grpSp>
        <p:nvGrpSpPr>
          <p:cNvPr id="472" name="Grouper"/>
          <p:cNvGrpSpPr/>
          <p:nvPr/>
        </p:nvGrpSpPr>
        <p:grpSpPr>
          <a:xfrm>
            <a:off x="7369386" y="3251200"/>
            <a:ext cx="4768428" cy="3793067"/>
            <a:chOff x="0" y="1806"/>
            <a:chExt cx="4768426" cy="3793066"/>
          </a:xfrm>
        </p:grpSpPr>
        <p:sp>
          <p:nvSpPr>
            <p:cNvPr id="470" name="Rectangle aux angles arrondis"/>
            <p:cNvSpPr/>
            <p:nvPr/>
          </p:nvSpPr>
          <p:spPr>
            <a:xfrm>
              <a:off x="0" y="1806"/>
              <a:ext cx="4768427" cy="379306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1" name="AVEC APPAREILS…"/>
            <p:cNvSpPr txBox="1"/>
            <p:nvPr/>
          </p:nvSpPr>
          <p:spPr>
            <a:xfrm>
              <a:off x="608718" y="25089"/>
              <a:ext cx="3550991" cy="374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AVEC APPAREILS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NON ADAPTÉS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POSITION 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DES ELECTRODES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THORAX-DOS</a:t>
              </a:r>
            </a:p>
          </p:txBody>
        </p:sp>
      </p:grpSp>
      <p:sp>
        <p:nvSpPr>
          <p:cNvPr id="473" name="Ligne"/>
          <p:cNvSpPr/>
          <p:nvPr/>
        </p:nvSpPr>
        <p:spPr>
          <a:xfrm flipH="1">
            <a:off x="3034453" y="2059093"/>
            <a:ext cx="3142827" cy="1083734"/>
          </a:xfrm>
          <a:prstGeom prst="line">
            <a:avLst/>
          </a:prstGeom>
          <a:ln w="1016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4" name="Ligne"/>
          <p:cNvSpPr/>
          <p:nvPr/>
        </p:nvSpPr>
        <p:spPr>
          <a:xfrm>
            <a:off x="6394026" y="2059093"/>
            <a:ext cx="3251201" cy="1083734"/>
          </a:xfrm>
          <a:prstGeom prst="line">
            <a:avLst/>
          </a:prstGeom>
          <a:ln w="1016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77" name="Grouper"/>
          <p:cNvGrpSpPr/>
          <p:nvPr/>
        </p:nvGrpSpPr>
        <p:grpSpPr>
          <a:xfrm>
            <a:off x="116888" y="7110982"/>
            <a:ext cx="12662651" cy="1161317"/>
            <a:chOff x="0" y="0"/>
            <a:chExt cx="12662650" cy="1161316"/>
          </a:xfrm>
        </p:grpSpPr>
        <p:sp>
          <p:nvSpPr>
            <p:cNvPr id="475" name="Rectangle aux angles arrondis"/>
            <p:cNvSpPr/>
            <p:nvPr/>
          </p:nvSpPr>
          <p:spPr>
            <a:xfrm>
              <a:off x="0" y="85163"/>
              <a:ext cx="12662651" cy="99099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Off val="-29866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6" name="METTRE EN FONCTION LE PLUS VITE POSSIBLE…"/>
            <p:cNvSpPr txBox="1"/>
            <p:nvPr/>
          </p:nvSpPr>
          <p:spPr>
            <a:xfrm>
              <a:off x="768164" y="0"/>
              <a:ext cx="11126322" cy="1161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METTRE EN FONCTION </a:t>
              </a:r>
              <a:r>
                <a:rPr sz="3400" u="sng"/>
                <a:t>LE PLUS VITE POSSIBLE</a:t>
              </a:r>
              <a:endParaRPr sz="3400" u="sng"/>
            </a:p>
            <a:p>
              <a:pPr>
                <a:defRPr sz="34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POURSUIVRE LA REANIMATION CARDIO PULMONAIRE</a:t>
              </a:r>
            </a:p>
          </p:txBody>
        </p:sp>
      </p:grpSp>
      <p:grpSp>
        <p:nvGrpSpPr>
          <p:cNvPr id="480" name="Grouper"/>
          <p:cNvGrpSpPr/>
          <p:nvPr/>
        </p:nvGrpSpPr>
        <p:grpSpPr>
          <a:xfrm>
            <a:off x="216746" y="8561493"/>
            <a:ext cx="12462935" cy="1757681"/>
            <a:chOff x="0" y="33019"/>
            <a:chExt cx="12462933" cy="1757680"/>
          </a:xfrm>
        </p:grpSpPr>
        <p:sp>
          <p:nvSpPr>
            <p:cNvPr id="478" name="Rectangle aux angles arrondis"/>
            <p:cNvSpPr/>
            <p:nvPr/>
          </p:nvSpPr>
          <p:spPr>
            <a:xfrm>
              <a:off x="0" y="33019"/>
              <a:ext cx="12462934" cy="97536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Off val="-29866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9" name="INTERROMPRE LE MOINS POSSIBLE LES COMPRESSIONS…"/>
            <p:cNvSpPr/>
            <p:nvPr/>
          </p:nvSpPr>
          <p:spPr>
            <a:xfrm>
              <a:off x="6231466" y="5206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INTERROMPRE LE MOINS POSSIBLE LES COMPRESSIONS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THORACIQUES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6"/>
      <p:bldP build="whole" bldLvl="1" animBg="1" rev="0" advAuto="0" spid="474" grpId="5"/>
      <p:bldP build="whole" bldLvl="1" animBg="1" rev="0" advAuto="0" spid="473" grpId="3"/>
      <p:bldP build="whole" bldLvl="1" animBg="1" rev="0" advAuto="0" spid="466" grpId="1"/>
      <p:bldP build="whole" bldLvl="1" animBg="1" rev="0" advAuto="0" spid="472" grpId="4"/>
      <p:bldP build="whole" bldLvl="1" animBg="1" rev="0" advAuto="0" spid="469" grpId="2"/>
      <p:bldP build="whole" bldLvl="1" animBg="1" rev="0" advAuto="0" spid="480" grpId="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ARRÊT CARDIAQUE"/>
          <p:cNvSpPr/>
          <p:nvPr/>
        </p:nvSpPr>
        <p:spPr>
          <a:xfrm>
            <a:off x="2621579" y="968427"/>
            <a:ext cx="3624798" cy="480666"/>
          </a:xfrm>
          <a:prstGeom prst="roundRect">
            <a:avLst>
              <a:gd name="adj" fmla="val 50000"/>
            </a:avLst>
          </a:prstGeom>
          <a:solidFill>
            <a:srgbClr val="5D0C00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sp>
        <p:nvSpPr>
          <p:cNvPr id="483" name="(FAIRE) ALERTER ET DEMANDER UN DAE"/>
          <p:cNvSpPr/>
          <p:nvPr/>
        </p:nvSpPr>
        <p:spPr>
          <a:xfrm>
            <a:off x="1915716" y="1900118"/>
            <a:ext cx="5491492" cy="448360"/>
          </a:xfrm>
          <a:prstGeom prst="roundRect">
            <a:avLst>
              <a:gd name="adj" fmla="val 42488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(FAIRE) ALERTER ET DEMANDER UN DAE</a:t>
            </a:r>
          </a:p>
        </p:txBody>
      </p:sp>
      <p:sp>
        <p:nvSpPr>
          <p:cNvPr id="484" name="Ligne"/>
          <p:cNvSpPr/>
          <p:nvPr/>
        </p:nvSpPr>
        <p:spPr>
          <a:xfrm>
            <a:off x="4433977" y="1502120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5" name="Ligne"/>
          <p:cNvSpPr/>
          <p:nvPr/>
        </p:nvSpPr>
        <p:spPr>
          <a:xfrm>
            <a:off x="4433977" y="2401505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6" name="DAE DISPONIBLE ?"/>
          <p:cNvSpPr/>
          <p:nvPr/>
        </p:nvSpPr>
        <p:spPr>
          <a:xfrm>
            <a:off x="1915716" y="2791713"/>
            <a:ext cx="5491492" cy="448360"/>
          </a:xfrm>
          <a:prstGeom prst="roundRect">
            <a:avLst>
              <a:gd name="adj" fmla="val 42488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DAE DISPONIBLE ?</a:t>
            </a:r>
          </a:p>
        </p:txBody>
      </p:sp>
      <p:sp>
        <p:nvSpPr>
          <p:cNvPr id="487" name="Ligne"/>
          <p:cNvSpPr/>
          <p:nvPr/>
        </p:nvSpPr>
        <p:spPr>
          <a:xfrm flipH="1">
            <a:off x="2512978" y="3453921"/>
            <a:ext cx="990726" cy="99072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8" name="Ligne"/>
          <p:cNvSpPr/>
          <p:nvPr/>
        </p:nvSpPr>
        <p:spPr>
          <a:xfrm>
            <a:off x="3661895" y="3453921"/>
            <a:ext cx="948609" cy="948609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9" name="OUI"/>
          <p:cNvSpPr txBox="1"/>
          <p:nvPr/>
        </p:nvSpPr>
        <p:spPr>
          <a:xfrm>
            <a:off x="2069492" y="3440451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OUI</a:t>
            </a:r>
          </a:p>
        </p:txBody>
      </p:sp>
      <p:sp>
        <p:nvSpPr>
          <p:cNvPr id="490" name="NON"/>
          <p:cNvSpPr txBox="1"/>
          <p:nvPr/>
        </p:nvSpPr>
        <p:spPr>
          <a:xfrm>
            <a:off x="4104158" y="3446617"/>
            <a:ext cx="659639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491" name="VERIFICATION DE LA CONSCIENCE ET DE LA RESPIRTAION"/>
          <p:cNvSpPr/>
          <p:nvPr/>
        </p:nvSpPr>
        <p:spPr>
          <a:xfrm>
            <a:off x="2229129" y="65289"/>
            <a:ext cx="9635708" cy="480666"/>
          </a:xfrm>
          <a:prstGeom prst="roundRect">
            <a:avLst>
              <a:gd name="adj" fmla="val 50000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VERIFICATION DE LA CONSCIENCE ET DE LA RESPIRTAION</a:t>
            </a:r>
          </a:p>
        </p:txBody>
      </p:sp>
      <p:sp>
        <p:nvSpPr>
          <p:cNvPr id="492" name="Ligne"/>
          <p:cNvSpPr/>
          <p:nvPr/>
        </p:nvSpPr>
        <p:spPr>
          <a:xfrm>
            <a:off x="6862259" y="5925897"/>
            <a:ext cx="1" cy="39940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3" name="RCP:…"/>
          <p:cNvSpPr/>
          <p:nvPr/>
        </p:nvSpPr>
        <p:spPr>
          <a:xfrm>
            <a:off x="4745132" y="3789808"/>
            <a:ext cx="4234254" cy="2060923"/>
          </a:xfrm>
          <a:prstGeom prst="roundRect">
            <a:avLst>
              <a:gd name="adj" fmla="val 9243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RCP: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30 compressions thoraciques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2 insufflations,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EN PASSANT L’ALERTE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Téléphone sur haut-parleur</a:t>
            </a:r>
          </a:p>
        </p:txBody>
      </p:sp>
      <p:sp>
        <p:nvSpPr>
          <p:cNvPr id="494" name="DISPONIBILITÉ D’UN DAE ?"/>
          <p:cNvSpPr/>
          <p:nvPr/>
        </p:nvSpPr>
        <p:spPr>
          <a:xfrm>
            <a:off x="5049860" y="6400466"/>
            <a:ext cx="3624798" cy="991496"/>
          </a:xfrm>
          <a:prstGeom prst="roundRect">
            <a:avLst>
              <a:gd name="adj" fmla="val 19213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/>
            <a:r>
              <a:t>DISPONIBILITÉ D’UN DAE ?</a:t>
            </a:r>
          </a:p>
        </p:txBody>
      </p:sp>
      <p:sp>
        <p:nvSpPr>
          <p:cNvPr id="495" name="Ligne"/>
          <p:cNvSpPr/>
          <p:nvPr/>
        </p:nvSpPr>
        <p:spPr>
          <a:xfrm>
            <a:off x="6862259" y="7600097"/>
            <a:ext cx="1" cy="4933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6" name="RCP JUSQU’A l’arrivée des secours ou REPRISE de la respiration"/>
          <p:cNvSpPr/>
          <p:nvPr/>
        </p:nvSpPr>
        <p:spPr>
          <a:xfrm>
            <a:off x="5049860" y="8187377"/>
            <a:ext cx="3624798" cy="1416100"/>
          </a:xfrm>
          <a:prstGeom prst="roundRect">
            <a:avLst>
              <a:gd name="adj" fmla="val 13452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/>
            <a:r>
              <a:t>RCP JUSQU’A l’arrivée des secours ou REPRISE de la respiration</a:t>
            </a:r>
          </a:p>
        </p:txBody>
      </p:sp>
      <p:sp>
        <p:nvSpPr>
          <p:cNvPr id="497" name="Ligne"/>
          <p:cNvSpPr/>
          <p:nvPr/>
        </p:nvSpPr>
        <p:spPr>
          <a:xfrm flipH="1">
            <a:off x="2533794" y="6810297"/>
            <a:ext cx="23772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8" name="OUI"/>
          <p:cNvSpPr txBox="1"/>
          <p:nvPr/>
        </p:nvSpPr>
        <p:spPr>
          <a:xfrm>
            <a:off x="3529299" y="6402828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OUI</a:t>
            </a:r>
          </a:p>
        </p:txBody>
      </p:sp>
      <p:sp>
        <p:nvSpPr>
          <p:cNvPr id="499" name="METTRE EN PLACE LE DAE…"/>
          <p:cNvSpPr/>
          <p:nvPr/>
        </p:nvSpPr>
        <p:spPr>
          <a:xfrm>
            <a:off x="119030" y="3930442"/>
            <a:ext cx="2275911" cy="3340516"/>
          </a:xfrm>
          <a:prstGeom prst="roundRect">
            <a:avLst>
              <a:gd name="adj" fmla="val 8370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METTRE EN PLACE LE DAE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Suivre les instructions du DAE jusqu’à l’arrivée des secours</a:t>
            </a:r>
          </a:p>
        </p:txBody>
      </p:sp>
      <p:sp>
        <p:nvSpPr>
          <p:cNvPr id="500" name="Ligne"/>
          <p:cNvSpPr/>
          <p:nvPr/>
        </p:nvSpPr>
        <p:spPr>
          <a:xfrm>
            <a:off x="4433977" y="598983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1" name="NON"/>
          <p:cNvSpPr txBox="1"/>
          <p:nvPr/>
        </p:nvSpPr>
        <p:spPr>
          <a:xfrm>
            <a:off x="6988624" y="7600097"/>
            <a:ext cx="659639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502" name="Ligne"/>
          <p:cNvSpPr/>
          <p:nvPr/>
        </p:nvSpPr>
        <p:spPr>
          <a:xfrm>
            <a:off x="6373730" y="1208759"/>
            <a:ext cx="272825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3" name="SEUL ET SANS TELEPHONE OU PAS DE RESEAU"/>
          <p:cNvSpPr/>
          <p:nvPr/>
        </p:nvSpPr>
        <p:spPr>
          <a:xfrm>
            <a:off x="9236612" y="673991"/>
            <a:ext cx="3448738" cy="1069537"/>
          </a:xfrm>
          <a:prstGeom prst="roundRect">
            <a:avLst>
              <a:gd name="adj" fmla="val 17811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SEUL ET SANS TELEPHONE OU PAS DE RESEAU</a:t>
            </a:r>
          </a:p>
        </p:txBody>
      </p:sp>
      <p:sp>
        <p:nvSpPr>
          <p:cNvPr id="504" name="Ligne"/>
          <p:cNvSpPr/>
          <p:nvPr/>
        </p:nvSpPr>
        <p:spPr>
          <a:xfrm>
            <a:off x="11094693" y="1865214"/>
            <a:ext cx="1" cy="41173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5" name="Ligne"/>
          <p:cNvSpPr/>
          <p:nvPr/>
        </p:nvSpPr>
        <p:spPr>
          <a:xfrm flipH="1">
            <a:off x="9109258" y="4876800"/>
            <a:ext cx="575057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6" name="LAISSER LA VICTIME ET ALLER ALERTER"/>
          <p:cNvSpPr/>
          <p:nvPr/>
        </p:nvSpPr>
        <p:spPr>
          <a:xfrm>
            <a:off x="10013881" y="2398634"/>
            <a:ext cx="2161625" cy="1069537"/>
          </a:xfrm>
          <a:prstGeom prst="roundRect">
            <a:avLst>
              <a:gd name="adj" fmla="val 17811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LAISSER LA VICTIME ET ALLER ALERTER</a:t>
            </a:r>
          </a:p>
        </p:txBody>
      </p:sp>
      <p:sp>
        <p:nvSpPr>
          <p:cNvPr id="507" name="REVENIR VERS LA VICTIME"/>
          <p:cNvSpPr/>
          <p:nvPr/>
        </p:nvSpPr>
        <p:spPr>
          <a:xfrm>
            <a:off x="10013881" y="4342032"/>
            <a:ext cx="2161625" cy="1069537"/>
          </a:xfrm>
          <a:prstGeom prst="roundRect">
            <a:avLst>
              <a:gd name="adj" fmla="val 17811"/>
            </a:avLst>
          </a:prstGeom>
          <a:solidFill>
            <a:srgbClr val="5E5E5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REVENIR VERS LA VICTIME</a:t>
            </a:r>
          </a:p>
        </p:txBody>
      </p:sp>
      <p:sp>
        <p:nvSpPr>
          <p:cNvPr id="508" name="Ligne"/>
          <p:cNvSpPr/>
          <p:nvPr/>
        </p:nvSpPr>
        <p:spPr>
          <a:xfrm>
            <a:off x="11094693" y="3589857"/>
            <a:ext cx="1" cy="630488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7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7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7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7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7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75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7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7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250"/>
                            </p:stCondLst>
                            <p:childTnLst>
                              <p:par>
                                <p:cTn id="33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7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7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750"/>
                            </p:stCondLst>
                            <p:childTnLst>
                              <p:par>
                                <p:cTn id="41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7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5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7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250"/>
                            </p:stCondLst>
                            <p:childTnLst>
                              <p:par>
                                <p:cTn id="49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7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0"/>
                            </p:stCondLst>
                            <p:childTnLst>
                              <p:par>
                                <p:cTn id="53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7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750"/>
                            </p:stCondLst>
                            <p:childTnLst>
                              <p:par>
                                <p:cTn id="57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7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1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57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250"/>
                            </p:stCondLst>
                            <p:childTnLst>
                              <p:par>
                                <p:cTn id="65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7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0"/>
                            </p:stCondLst>
                            <p:childTnLst>
                              <p:par>
                                <p:cTn id="69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57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750"/>
                            </p:stCondLst>
                            <p:childTnLst>
                              <p:par>
                                <p:cTn id="73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57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7" presetClass="entr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9" dur="57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9250"/>
                            </p:stCondLst>
                            <p:childTnLst>
                              <p:par>
                                <p:cTn id="81" presetClass="entr" nodeType="after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3" dur="57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85" presetClass="entr" nodeType="after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7" dur="57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8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57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Class="entr" nodeType="afterEffect" presetSubtype="8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6" dur="57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Class="entr" nodeType="afterEffect" presetSubtype="8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0" dur="57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8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5" dur="57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8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0" dur="57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Class="entr" nodeType="afterEffect" presetSubtype="8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4" dur="57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  <p:bldP build="whole" bldLvl="1" animBg="1" rev="0" advAuto="0" spid="497" grpId="11"/>
      <p:bldP build="whole" bldLvl="1" animBg="1" rev="0" advAuto="0" spid="501" grpId="20"/>
      <p:bldP build="whole" bldLvl="1" animBg="1" rev="0" advAuto="0" spid="489" grpId="17"/>
      <p:bldP build="whole" bldLvl="1" animBg="1" rev="0" advAuto="0" spid="503" grpId="22"/>
      <p:bldP build="whole" bldLvl="1" animBg="1" rev="0" advAuto="0" spid="502" grpId="21"/>
      <p:bldP build="whole" bldLvl="1" animBg="1" rev="0" advAuto="0" spid="496" grpId="15"/>
      <p:bldP build="whole" bldLvl="1" animBg="1" rev="0" advAuto="0" spid="488" grpId="19"/>
      <p:bldP build="whole" bldLvl="1" animBg="1" rev="0" advAuto="0" spid="484" grpId="3"/>
      <p:bldP build="whole" bldLvl="1" animBg="1" rev="0" advAuto="0" spid="486" grpId="6"/>
      <p:bldP build="whole" bldLvl="1" animBg="1" rev="0" advAuto="0" spid="483" grpId="4"/>
      <p:bldP build="whole" bldLvl="1" animBg="1" rev="0" advAuto="0" spid="485" grpId="5"/>
      <p:bldP build="whole" bldLvl="1" animBg="1" rev="0" advAuto="0" spid="490" grpId="7"/>
      <p:bldP build="whole" bldLvl="1" animBg="1" rev="0" advAuto="0" spid="500" grpId="18"/>
      <p:bldP build="whole" bldLvl="1" animBg="1" rev="0" advAuto="0" spid="504" grpId="23"/>
      <p:bldP build="whole" bldLvl="1" animBg="1" rev="0" advAuto="0" spid="506" grpId="25"/>
      <p:bldP build="whole" bldLvl="1" animBg="1" rev="0" advAuto="0" spid="508" grpId="27"/>
      <p:bldP build="whole" bldLvl="1" animBg="1" rev="0" advAuto="0" spid="491" grpId="1"/>
      <p:bldP build="whole" bldLvl="1" animBg="1" rev="0" advAuto="0" spid="492" grpId="8"/>
      <p:bldP build="whole" bldLvl="1" animBg="1" rev="0" advAuto="0" spid="494" grpId="10"/>
      <p:bldP build="whole" bldLvl="1" animBg="1" rev="0" advAuto="0" spid="507" grpId="26"/>
      <p:bldP build="whole" bldLvl="1" animBg="1" rev="0" advAuto="0" spid="505" grpId="24"/>
      <p:bldP build="whole" bldLvl="1" animBg="1" rev="0" advAuto="0" spid="498" grpId="12"/>
      <p:bldP build="whole" bldLvl="1" animBg="1" rev="0" advAuto="0" spid="487" grpId="16"/>
      <p:bldP build="whole" bldLvl="1" animBg="1" rev="0" advAuto="0" spid="493" grpId="9"/>
      <p:bldP build="whole" bldLvl="1" animBg="1" rev="0" advAuto="0" spid="499" grpId="14"/>
      <p:bldP build="whole" bldLvl="1" animBg="1" rev="0" advAuto="0" spid="495" grpId="1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AS CONCRETS"/>
          <p:cNvSpPr txBox="1"/>
          <p:nvPr/>
        </p:nvSpPr>
        <p:spPr>
          <a:xfrm>
            <a:off x="1628901" y="3703179"/>
            <a:ext cx="9746997" cy="15525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CAS CONCRETS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r"/>
          <p:cNvGrpSpPr/>
          <p:nvPr/>
        </p:nvGrpSpPr>
        <p:grpSpPr>
          <a:xfrm>
            <a:off x="1083733" y="2026920"/>
            <a:ext cx="11054081" cy="6330951"/>
            <a:chOff x="0" y="0"/>
            <a:chExt cx="11054080" cy="6330950"/>
          </a:xfrm>
        </p:grpSpPr>
        <p:sp>
          <p:nvSpPr>
            <p:cNvPr id="132" name="Rectangle aux angles arrondis"/>
            <p:cNvSpPr/>
            <p:nvPr/>
          </p:nvSpPr>
          <p:spPr>
            <a:xfrm>
              <a:off x="0" y="0"/>
              <a:ext cx="11054081" cy="6330950"/>
            </a:xfrm>
            <a:prstGeom prst="roundRect">
              <a:avLst>
                <a:gd name="adj" fmla="val 22539"/>
              </a:avLst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OBJECTIF"/>
            <p:cNvSpPr/>
            <p:nvPr/>
          </p:nvSpPr>
          <p:spPr>
            <a:xfrm>
              <a:off x="5527040" y="29040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OBJECTIF</a:t>
              </a:r>
            </a:p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7" name="Grouper"/>
          <p:cNvGrpSpPr/>
          <p:nvPr/>
        </p:nvGrpSpPr>
        <p:grpSpPr>
          <a:xfrm>
            <a:off x="1950719" y="3840903"/>
            <a:ext cx="9428482" cy="4140977"/>
            <a:chOff x="0" y="58843"/>
            <a:chExt cx="9428480" cy="4140976"/>
          </a:xfrm>
        </p:grpSpPr>
        <p:sp>
          <p:nvSpPr>
            <p:cNvPr id="135" name="Rectangle aux angles arrondis"/>
            <p:cNvSpPr/>
            <p:nvPr/>
          </p:nvSpPr>
          <p:spPr>
            <a:xfrm>
              <a:off x="0" y="58843"/>
              <a:ext cx="9428481" cy="4140977"/>
            </a:xfrm>
            <a:prstGeom prst="roundRect">
              <a:avLst>
                <a:gd name="adj" fmla="val 23554"/>
              </a:avLst>
            </a:prstGeom>
            <a:solidFill>
              <a:srgbClr val="36414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A la fin de cette séquence, vous serez capable de réaliser ou de faire réaliser la conduite à tenir face à une personne en arrêt cardiaque, en attente de l’arrivée des secours."/>
            <p:cNvSpPr/>
            <p:nvPr/>
          </p:nvSpPr>
          <p:spPr>
            <a:xfrm>
              <a:off x="142734" y="2070100"/>
              <a:ext cx="922274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 la fin de cette séquence, vous serez capable de réaliser ou de faire réaliser la conduite à tenir face à une personne en arrêt cardiaque, en attente de l’arrivée des secours.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ÉMONSTRATION"/>
          <p:cNvSpPr txBox="1"/>
          <p:nvPr/>
        </p:nvSpPr>
        <p:spPr>
          <a:xfrm>
            <a:off x="1374930" y="3704853"/>
            <a:ext cx="9965945" cy="1440783"/>
          </a:xfrm>
          <a:prstGeom prst="rect">
            <a:avLst/>
          </a:prstGeom>
          <a:solidFill>
            <a:srgbClr val="03030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rgbClr val="FFFFFF"/>
                </a:solidFill>
              </a:defRPr>
            </a:lvl1pPr>
          </a:lstStyle>
          <a:p>
            <a:pPr/>
            <a:r>
              <a:t>DÉMONSTRATION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RRÊT CARDIAQUE"/>
          <p:cNvSpPr/>
          <p:nvPr/>
        </p:nvSpPr>
        <p:spPr>
          <a:xfrm>
            <a:off x="63500" y="76200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grpSp>
        <p:nvGrpSpPr>
          <p:cNvPr id="144" name="L’arrêt cardiaque :  Une personne est en arrêt cardiaque quand…"/>
          <p:cNvGrpSpPr/>
          <p:nvPr/>
        </p:nvGrpSpPr>
        <p:grpSpPr>
          <a:xfrm>
            <a:off x="192651" y="7086406"/>
            <a:ext cx="12619499" cy="1721944"/>
            <a:chOff x="0" y="0"/>
            <a:chExt cx="12619497" cy="1721942"/>
          </a:xfrm>
        </p:grpSpPr>
        <p:sp>
          <p:nvSpPr>
            <p:cNvPr id="143" name="L’arrêt cardiaque :  Une personne est en arrêt cardiaque quand…"/>
            <p:cNvSpPr txBox="1"/>
            <p:nvPr/>
          </p:nvSpPr>
          <p:spPr>
            <a:xfrm>
              <a:off x="53881" y="53881"/>
              <a:ext cx="12511736" cy="161418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20320" indent="422592">
                <a:defRPr sz="3100">
                  <a:solidFill>
                    <a:srgbClr val="FFFFFF"/>
                  </a:solidFill>
                </a:defRPr>
              </a:pPr>
              <a:r>
                <a:t>L</a:t>
              </a:r>
              <a:r>
                <a:t>’</a:t>
              </a:r>
              <a:r>
                <a:t>arrêt cardiaque :  Une personne est en arrêt cardiaque quand </a:t>
              </a:r>
            </a:p>
            <a:p>
              <a:pPr marL="20320" indent="422592">
                <a:defRPr sz="3100">
                  <a:solidFill>
                    <a:srgbClr val="FFFFFF"/>
                  </a:solidFill>
                </a:defRPr>
              </a:pPr>
              <a:r>
                <a:t>son </a:t>
              </a:r>
              <a:r>
                <a:rPr u="sng"/>
                <a:t>cœur ne fonctionne plus</a:t>
              </a:r>
              <a:r>
                <a:t> (ou de façon anarchique) et </a:t>
              </a:r>
              <a:r>
                <a:rPr u="sng"/>
                <a:t>ne </a:t>
              </a:r>
              <a:endParaRPr u="sng"/>
            </a:p>
            <a:p>
              <a:pPr marL="20320" indent="422592">
                <a:defRPr sz="3100">
                  <a:solidFill>
                    <a:srgbClr val="FFFFFF"/>
                  </a:solidFill>
                </a:defRPr>
              </a:pPr>
              <a:r>
                <a:rPr u="sng"/>
                <a:t>permet plus d</a:t>
              </a:r>
              <a:r>
                <a:rPr u="sng"/>
                <a:t>’</a:t>
              </a:r>
              <a:r>
                <a:rPr u="sng"/>
                <a:t>assurer l</a:t>
              </a:r>
              <a:r>
                <a:rPr u="sng"/>
                <a:t>’</a:t>
              </a:r>
              <a:r>
                <a:rPr u="sng"/>
                <a:t>oxygénation du cerveau</a:t>
              </a:r>
              <a:r>
                <a:t>. </a:t>
              </a:r>
            </a:p>
          </p:txBody>
        </p:sp>
        <p:pic>
          <p:nvPicPr>
            <p:cNvPr id="142" name="L’arrêt cardiaque :  Une personne est en arrêt cardiaque quand… L’arrêt cardiaque :  Une personne est en arrêt cardiaque quand son cœur ne fonctionne plus (ou de façon anarchique) et ne permet plus d’assurer l’oxygénation du cerveau. " descr="L’arrêt cardiaque :  Une personne est en arrêt cardiaque quand… L’arrêt cardiaque :  Une personne est en arrêt cardiaque quand son cœur ne fonctionne plus (ou de façon anarchique) et ne permet plus d’assurer l’oxygénation du cerveau.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619499" cy="1721943"/>
            </a:xfrm>
            <a:prstGeom prst="rect">
              <a:avLst/>
            </a:prstGeom>
            <a:effectLst/>
          </p:spPr>
        </p:pic>
      </p:grpSp>
      <p:grpSp>
        <p:nvGrpSpPr>
          <p:cNvPr id="147" name="Grouper"/>
          <p:cNvGrpSpPr/>
          <p:nvPr/>
        </p:nvGrpSpPr>
        <p:grpSpPr>
          <a:xfrm>
            <a:off x="388337" y="776675"/>
            <a:ext cx="12228126" cy="1228232"/>
            <a:chOff x="0" y="0"/>
            <a:chExt cx="12228124" cy="1228231"/>
          </a:xfrm>
        </p:grpSpPr>
        <p:sp>
          <p:nvSpPr>
            <p:cNvPr id="145" name="Rectangle aux angles arrondis"/>
            <p:cNvSpPr/>
            <p:nvPr/>
          </p:nvSpPr>
          <p:spPr>
            <a:xfrm>
              <a:off x="0" y="0"/>
              <a:ext cx="12228125" cy="1228232"/>
            </a:xfrm>
            <a:prstGeom prst="roundRect">
              <a:avLst>
                <a:gd name="adj" fmla="val 16667"/>
              </a:avLst>
            </a:prstGeom>
            <a:solidFill>
              <a:srgbClr val="4B3D07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25400" dir="14699927">
                <a:srgbClr val="80808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QUE FAUT-IL FAIRE?…"/>
            <p:cNvSpPr txBox="1"/>
            <p:nvPr/>
          </p:nvSpPr>
          <p:spPr>
            <a:xfrm>
              <a:off x="59933" y="106115"/>
              <a:ext cx="1210825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QUE FAUT-IL FAIRE? </a:t>
              </a:r>
            </a:p>
            <a:p>
              <a:pPr>
                <a:defRPr sz="3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QUELS SONT LES GESTES DE SECOURS EFFICACES?</a:t>
              </a:r>
            </a:p>
          </p:txBody>
        </p:sp>
      </p:grpSp>
      <p:pic>
        <p:nvPicPr>
          <p:cNvPr id="148" name="alerte" descr="alert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024" y="4269379"/>
            <a:ext cx="2902925" cy="443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rcp" descr="rcp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42540" y="4487764"/>
            <a:ext cx="2784746" cy="4262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dae" descr="da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1180" y="4252588"/>
            <a:ext cx="3132735" cy="473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ecours" descr="secours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22737" y="4172898"/>
            <a:ext cx="3398454" cy="4623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rret" descr="arre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88197" y="2003460"/>
            <a:ext cx="4703287" cy="257168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hances de survie : 4%→ 40%    Mise en place défibrillateur : 10% par min"/>
          <p:cNvSpPr txBox="1"/>
          <p:nvPr/>
        </p:nvSpPr>
        <p:spPr>
          <a:xfrm>
            <a:off x="233538" y="8967187"/>
            <a:ext cx="1236034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Chances de survie </a:t>
            </a:r>
            <a:r>
              <a:rPr b="0"/>
              <a:t>: 4%→ 40%    Mise en place défibrillateur : 10% par min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8"/>
      <p:bldP build="whole" bldLvl="1" animBg="1" rev="0" advAuto="0" spid="149" grpId="7"/>
      <p:bldP build="whole" bldLvl="1" animBg="1" rev="0" advAuto="0" spid="151" grpId="9"/>
      <p:bldP build="whole" bldLvl="1" animBg="1" rev="0" advAuto="0" spid="148" grpId="6"/>
      <p:bldP build="whole" bldLvl="1" animBg="1" rev="0" advAuto="0" spid="153" grpId="10"/>
      <p:bldP build="whole" bldLvl="1" animBg="1" rev="0" advAuto="0" spid="152" grpId="5"/>
      <p:bldP build="whole" bldLvl="1" animBg="1" rev="0" advAuto="0" spid="144" grpId="2"/>
      <p:bldP build="whole" bldLvl="1" animBg="1" rev="0" advAuto="0" spid="144" grpId="4"/>
      <p:bldP build="whole" bldLvl="1" animBg="1" rev="0" advAuto="0" spid="141" grpId="1"/>
      <p:bldP build="whole" bldLvl="1" animBg="1" rev="0" advAuto="0" spid="14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RRÊT CARDIAQUE"/>
          <p:cNvSpPr/>
          <p:nvPr/>
        </p:nvSpPr>
        <p:spPr>
          <a:xfrm>
            <a:off x="801649" y="76200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sp>
        <p:nvSpPr>
          <p:cNvPr id="156" name="LES CAUSES:…"/>
          <p:cNvSpPr txBox="1"/>
          <p:nvPr/>
        </p:nvSpPr>
        <p:spPr>
          <a:xfrm>
            <a:off x="6961722" y="481985"/>
            <a:ext cx="5912055" cy="6579512"/>
          </a:xfrm>
          <a:prstGeom prst="rect">
            <a:avLst/>
          </a:prstGeom>
          <a:solidFill>
            <a:srgbClr val="0D4F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LES CAUSES: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maladie du coeur (l’infarctus du myocarde)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Une détresse circulatoire (hémorragie, brûlure…)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Une obstruction totale des voies aériennes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Une intoxication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Un trauma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Une noyade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Chez l’enfant, origine respiratoire</a:t>
            </a:r>
          </a:p>
        </p:txBody>
      </p:sp>
      <p:sp>
        <p:nvSpPr>
          <p:cNvPr id="157" name="ARRÊT CARDIAQUE"/>
          <p:cNvSpPr/>
          <p:nvPr/>
        </p:nvSpPr>
        <p:spPr>
          <a:xfrm>
            <a:off x="801649" y="68606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sp>
        <p:nvSpPr>
          <p:cNvPr id="158" name="LES SIGNES:…"/>
          <p:cNvSpPr txBox="1"/>
          <p:nvPr/>
        </p:nvSpPr>
        <p:spPr>
          <a:xfrm>
            <a:off x="6961722" y="234335"/>
            <a:ext cx="5912055" cy="7074812"/>
          </a:xfrm>
          <a:prstGeom prst="rect">
            <a:avLst/>
          </a:prstGeom>
          <a:solidFill>
            <a:srgbClr val="002B44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LES SIGNES:</a:t>
            </a:r>
          </a:p>
          <a:p>
            <a:pPr>
              <a:defRPr sz="3200">
                <a:solidFill>
                  <a:srgbClr val="002438"/>
                </a:solidFill>
              </a:defRPr>
            </a:pP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Pas de réponse physique ou verbale 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Pas de respiration: aucun mouvement de poitrine, aucun souffle, aucun bruit</a:t>
            </a:r>
          </a:p>
          <a:p>
            <a:pPr marL="416718" indent="-416718">
              <a:buSzPct val="145000"/>
              <a:buChar char="-"/>
              <a:defRPr sz="3200">
                <a:solidFill>
                  <a:srgbClr val="FFFFFF"/>
                </a:solidFill>
              </a:defRPr>
            </a:pPr>
            <a:r>
              <a:t>Présence d’une respiration anormale (difficile, inefficace, lente, bruyante) = respiration agonique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9" name="ARRÊT CARDIAQUE"/>
          <p:cNvSpPr/>
          <p:nvPr/>
        </p:nvSpPr>
        <p:spPr>
          <a:xfrm>
            <a:off x="801649" y="76200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sp>
        <p:nvSpPr>
          <p:cNvPr id="160" name="LES RISQUES:…"/>
          <p:cNvSpPr txBox="1"/>
          <p:nvPr/>
        </p:nvSpPr>
        <p:spPr>
          <a:xfrm>
            <a:off x="7186020" y="2018139"/>
            <a:ext cx="5463460" cy="3112412"/>
          </a:xfrm>
          <a:prstGeom prst="rect">
            <a:avLst/>
          </a:prstGeom>
          <a:solidFill>
            <a:srgbClr val="520C04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LES RISQUES:</a:t>
            </a:r>
          </a:p>
          <a:p>
            <a:pPr>
              <a:defRPr sz="3200"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La mort en quelques minutes: cerveau et coeur ont besoin d’oxygène pour survivre</a:t>
            </a:r>
          </a:p>
        </p:txBody>
      </p:sp>
      <p:grpSp>
        <p:nvGrpSpPr>
          <p:cNvPr id="163" name="L’arrêt cardiaque :  Une personne est en arrêt cardiaque quand…"/>
          <p:cNvGrpSpPr/>
          <p:nvPr/>
        </p:nvGrpSpPr>
        <p:grpSpPr>
          <a:xfrm>
            <a:off x="192651" y="7895280"/>
            <a:ext cx="12619499" cy="1721944"/>
            <a:chOff x="0" y="0"/>
            <a:chExt cx="12619497" cy="1721942"/>
          </a:xfrm>
        </p:grpSpPr>
        <p:sp>
          <p:nvSpPr>
            <p:cNvPr id="162" name="L’arrêt cardiaque :  Une personne est en arrêt cardiaque quand…"/>
            <p:cNvSpPr txBox="1"/>
            <p:nvPr/>
          </p:nvSpPr>
          <p:spPr>
            <a:xfrm>
              <a:off x="53881" y="53881"/>
              <a:ext cx="12511736" cy="161418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20320" indent="422592">
                <a:defRPr sz="3100">
                  <a:solidFill>
                    <a:srgbClr val="FFFFFF"/>
                  </a:solidFill>
                </a:defRPr>
              </a:pPr>
              <a:r>
                <a:t>L</a:t>
              </a:r>
              <a:r>
                <a:t>’</a:t>
              </a:r>
              <a:r>
                <a:t>arrêt cardiaque :  Une personne est en arrêt cardiaque quand </a:t>
              </a:r>
            </a:p>
            <a:p>
              <a:pPr marL="20320" indent="422592">
                <a:defRPr sz="3100">
                  <a:solidFill>
                    <a:srgbClr val="FFFFFF"/>
                  </a:solidFill>
                </a:defRPr>
              </a:pPr>
              <a:r>
                <a:t>son </a:t>
              </a:r>
              <a:r>
                <a:rPr u="sng"/>
                <a:t>cœur ne fonctionne plus</a:t>
              </a:r>
              <a:r>
                <a:t> (ou de façon anarchique) et </a:t>
              </a:r>
              <a:r>
                <a:rPr u="sng"/>
                <a:t>ne </a:t>
              </a:r>
              <a:endParaRPr u="sng"/>
            </a:p>
            <a:p>
              <a:pPr marL="20320" indent="422592">
                <a:defRPr sz="3100">
                  <a:solidFill>
                    <a:srgbClr val="FFFFFF"/>
                  </a:solidFill>
                </a:defRPr>
              </a:pPr>
              <a:r>
                <a:rPr u="sng"/>
                <a:t>permet plus d</a:t>
              </a:r>
              <a:r>
                <a:rPr u="sng"/>
                <a:t>’</a:t>
              </a:r>
              <a:r>
                <a:rPr u="sng"/>
                <a:t>assurer l</a:t>
              </a:r>
              <a:r>
                <a:rPr u="sng"/>
                <a:t>’</a:t>
              </a:r>
              <a:r>
                <a:rPr u="sng"/>
                <a:t>oxygénation du cerveau</a:t>
              </a:r>
              <a:r>
                <a:t>. </a:t>
              </a:r>
            </a:p>
          </p:txBody>
        </p:sp>
        <p:pic>
          <p:nvPicPr>
            <p:cNvPr id="161" name="L’arrêt cardiaque :  Une personne est en arrêt cardiaque quand… L’arrêt cardiaque :  Une personne est en arrêt cardiaque quand son cœur ne fonctionne plus (ou de façon anarchique) et ne permet plus d’assurer l’oxygénation du cerveau. " descr="L’arrêt cardiaque :  Une personne est en arrêt cardiaque quand… L’arrêt cardiaque :  Une personne est en arrêt cardiaque quand son cœur ne fonctionne plus (ou de façon anarchique) et ne permet plus d’assurer l’oxygénation du cerveau.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619499" cy="1721943"/>
            </a:xfrm>
            <a:prstGeom prst="rect">
              <a:avLst/>
            </a:prstGeom>
            <a:effectLst/>
          </p:spPr>
        </p:pic>
      </p:grpSp>
      <p:sp>
        <p:nvSpPr>
          <p:cNvPr id="164" name="ARRÊT CARDIAQUE"/>
          <p:cNvSpPr/>
          <p:nvPr/>
        </p:nvSpPr>
        <p:spPr>
          <a:xfrm>
            <a:off x="801649" y="68606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ARRÊT CARDIAQUE</a:t>
            </a:r>
          </a:p>
        </p:txBody>
      </p:sp>
      <p:pic>
        <p:nvPicPr>
          <p:cNvPr id="165" name="alerte" descr="alert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84962" y="-36836"/>
            <a:ext cx="776383" cy="118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rcp" descr="rcp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9250" y="-38633"/>
            <a:ext cx="776383" cy="1188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ae" descr="da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23697" y="-30906"/>
            <a:ext cx="776383" cy="1173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ecours" descr="secours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64542" y="-30906"/>
            <a:ext cx="862259" cy="117305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(FAIRE) ALERTER ET DEMANDER UN DAE"/>
          <p:cNvSpPr/>
          <p:nvPr/>
        </p:nvSpPr>
        <p:spPr>
          <a:xfrm>
            <a:off x="1119035" y="2089384"/>
            <a:ext cx="2610557" cy="1160355"/>
          </a:xfrm>
          <a:prstGeom prst="roundRect">
            <a:avLst>
              <a:gd name="adj" fmla="val 16417"/>
            </a:avLst>
          </a:prstGeom>
          <a:solidFill>
            <a:srgbClr val="040404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(FAIRE) ALERTER ET DEMANDER UN DAE</a:t>
            </a:r>
          </a:p>
        </p:txBody>
      </p:sp>
      <p:sp>
        <p:nvSpPr>
          <p:cNvPr id="170" name="Ligne"/>
          <p:cNvSpPr/>
          <p:nvPr/>
        </p:nvSpPr>
        <p:spPr>
          <a:xfrm>
            <a:off x="2469310" y="1504860"/>
            <a:ext cx="1" cy="46106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Ligne"/>
          <p:cNvSpPr/>
          <p:nvPr/>
        </p:nvSpPr>
        <p:spPr>
          <a:xfrm>
            <a:off x="2469310" y="3371425"/>
            <a:ext cx="1" cy="46106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DAE DISPONIBLE ?"/>
          <p:cNvSpPr/>
          <p:nvPr/>
        </p:nvSpPr>
        <p:spPr>
          <a:xfrm>
            <a:off x="608576" y="3954171"/>
            <a:ext cx="4107302" cy="448360"/>
          </a:xfrm>
          <a:prstGeom prst="roundRect">
            <a:avLst>
              <a:gd name="adj" fmla="val 42488"/>
            </a:avLst>
          </a:prstGeom>
          <a:solidFill>
            <a:srgbClr val="030303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DAE DISPONIBLE ?</a:t>
            </a:r>
          </a:p>
        </p:txBody>
      </p:sp>
      <p:sp>
        <p:nvSpPr>
          <p:cNvPr id="173" name="Ligne"/>
          <p:cNvSpPr/>
          <p:nvPr/>
        </p:nvSpPr>
        <p:spPr>
          <a:xfrm>
            <a:off x="2469310" y="4468223"/>
            <a:ext cx="1" cy="56417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4" name="NON"/>
          <p:cNvSpPr txBox="1"/>
          <p:nvPr/>
        </p:nvSpPr>
        <p:spPr>
          <a:xfrm>
            <a:off x="2545115" y="4468223"/>
            <a:ext cx="659639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175" name="VERIFICATION DE LA CONSCIENCE ET DE LA RESPIRTAION"/>
          <p:cNvSpPr/>
          <p:nvPr/>
        </p:nvSpPr>
        <p:spPr>
          <a:xfrm>
            <a:off x="133911" y="53418"/>
            <a:ext cx="9635708" cy="495854"/>
          </a:xfrm>
          <a:prstGeom prst="roundRect">
            <a:avLst>
              <a:gd name="adj" fmla="val 50000"/>
            </a:avLst>
          </a:prstGeom>
          <a:solidFill>
            <a:srgbClr val="54213B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VERIFICATION DE LA CONSCIENCE ET DE LA RESPIRTAION</a:t>
            </a:r>
          </a:p>
        </p:txBody>
      </p:sp>
      <p:sp>
        <p:nvSpPr>
          <p:cNvPr id="176" name="EN PASSANT L’ALERTE…"/>
          <p:cNvSpPr/>
          <p:nvPr/>
        </p:nvSpPr>
        <p:spPr>
          <a:xfrm>
            <a:off x="82435" y="5244340"/>
            <a:ext cx="6208484" cy="2317381"/>
          </a:xfrm>
          <a:prstGeom prst="roundRect">
            <a:avLst>
              <a:gd name="adj" fmla="val 8220"/>
            </a:avLst>
          </a:prstGeom>
          <a:solidFill>
            <a:srgbClr val="372000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EN PASSANT L’ALERTE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Téléphone sur haut-parleur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COMMENCER RCP: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30 compressions thoraciques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2 insufflations</a:t>
            </a:r>
          </a:p>
        </p:txBody>
      </p:sp>
      <p:grpSp>
        <p:nvGrpSpPr>
          <p:cNvPr id="179" name="Grouper"/>
          <p:cNvGrpSpPr/>
          <p:nvPr/>
        </p:nvGrpSpPr>
        <p:grpSpPr>
          <a:xfrm>
            <a:off x="6936322" y="698536"/>
            <a:ext cx="5962855" cy="2897336"/>
            <a:chOff x="0" y="0"/>
            <a:chExt cx="5962854" cy="2897335"/>
          </a:xfrm>
        </p:grpSpPr>
        <p:sp>
          <p:nvSpPr>
            <p:cNvPr id="177" name="Rectangle aux angles arrondis"/>
            <p:cNvSpPr/>
            <p:nvPr/>
          </p:nvSpPr>
          <p:spPr>
            <a:xfrm>
              <a:off x="0" y="0"/>
              <a:ext cx="5962855" cy="2897336"/>
            </a:xfrm>
            <a:prstGeom prst="roundRect">
              <a:avLst>
                <a:gd name="adj" fmla="val 24318"/>
              </a:avLst>
            </a:prstGeom>
            <a:solidFill>
              <a:srgbClr val="0031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78" name="COMPRESSIONS…"/>
            <p:cNvSpPr txBox="1"/>
            <p:nvPr/>
          </p:nvSpPr>
          <p:spPr>
            <a:xfrm>
              <a:off x="65287" y="199116"/>
              <a:ext cx="5834116" cy="2420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THORACIQUES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APPORTER DE L</a:t>
              </a:r>
              <a:r>
                <a:t>’</a:t>
              </a:r>
              <a:r>
                <a:t>OXYGENE AUX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ORGANES</a:t>
              </a:r>
            </a:p>
          </p:txBody>
        </p:sp>
      </p:grpSp>
      <p:grpSp>
        <p:nvGrpSpPr>
          <p:cNvPr id="182" name="Grouper"/>
          <p:cNvGrpSpPr/>
          <p:nvPr/>
        </p:nvGrpSpPr>
        <p:grpSpPr>
          <a:xfrm>
            <a:off x="6665983" y="3339278"/>
            <a:ext cx="2772295" cy="1622343"/>
            <a:chOff x="0" y="0"/>
            <a:chExt cx="2772294" cy="1622341"/>
          </a:xfrm>
        </p:grpSpPr>
        <p:sp>
          <p:nvSpPr>
            <p:cNvPr id="180" name="Rectangle aux angles arrondis"/>
            <p:cNvSpPr/>
            <p:nvPr/>
          </p:nvSpPr>
          <p:spPr>
            <a:xfrm>
              <a:off x="38704" y="0"/>
              <a:ext cx="2694886" cy="1622342"/>
            </a:xfrm>
            <a:prstGeom prst="roundRect">
              <a:avLst>
                <a:gd name="adj" fmla="val 22186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81" name="COMPRIMER…"/>
            <p:cNvSpPr txBox="1"/>
            <p:nvPr/>
          </p:nvSpPr>
          <p:spPr>
            <a:xfrm>
              <a:off x="0" y="155852"/>
              <a:ext cx="2772295" cy="1310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COMPRIMER </a:t>
              </a:r>
            </a:p>
            <a:p>
              <a:pPr>
                <a:defRPr sz="2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FORTEMENT </a:t>
              </a:r>
            </a:p>
            <a:p>
              <a:pPr>
                <a:defRPr sz="2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 STERNUM</a:t>
              </a:r>
            </a:p>
          </p:txBody>
        </p:sp>
      </p:grpSp>
      <p:grpSp>
        <p:nvGrpSpPr>
          <p:cNvPr id="185" name="Grouper"/>
          <p:cNvGrpSpPr/>
          <p:nvPr/>
        </p:nvGrpSpPr>
        <p:grpSpPr>
          <a:xfrm>
            <a:off x="9401448" y="3346104"/>
            <a:ext cx="3691986" cy="2533710"/>
            <a:chOff x="0" y="0"/>
            <a:chExt cx="3691984" cy="2533708"/>
          </a:xfrm>
        </p:grpSpPr>
        <p:sp>
          <p:nvSpPr>
            <p:cNvPr id="183" name="Rectangle aux angles arrondis"/>
            <p:cNvSpPr/>
            <p:nvPr/>
          </p:nvSpPr>
          <p:spPr>
            <a:xfrm>
              <a:off x="300704" y="0"/>
              <a:ext cx="3141095" cy="2533709"/>
            </a:xfrm>
            <a:prstGeom prst="roundRect">
              <a:avLst>
                <a:gd name="adj" fmla="val 15119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84" name="AVOIR UNE FREQUENCE…"/>
            <p:cNvSpPr txBox="1"/>
            <p:nvPr/>
          </p:nvSpPr>
          <p:spPr>
            <a:xfrm>
              <a:off x="0" y="168084"/>
              <a:ext cx="3691985" cy="2240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AVOIR UNE FREQUENCE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COMPRISE ENTRE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100 ET 120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PAR MINUTE</a:t>
              </a:r>
            </a:p>
          </p:txBody>
        </p:sp>
      </p:grpSp>
      <p:sp>
        <p:nvSpPr>
          <p:cNvPr id="186" name="Ligne"/>
          <p:cNvSpPr/>
          <p:nvPr/>
        </p:nvSpPr>
        <p:spPr>
          <a:xfrm>
            <a:off x="2424313" y="613154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SEUL?"/>
          <p:cNvSpPr/>
          <p:nvPr/>
        </p:nvSpPr>
        <p:spPr>
          <a:xfrm>
            <a:off x="1119035" y="985858"/>
            <a:ext cx="2610557" cy="448360"/>
          </a:xfrm>
          <a:prstGeom prst="roundRect">
            <a:avLst>
              <a:gd name="adj" fmla="val 42488"/>
            </a:avLst>
          </a:prstGeom>
          <a:solidFill>
            <a:srgbClr val="040404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SEUL?</a:t>
            </a:r>
          </a:p>
        </p:txBody>
      </p:sp>
      <p:sp>
        <p:nvSpPr>
          <p:cNvPr id="188" name="NON"/>
          <p:cNvSpPr txBox="1"/>
          <p:nvPr/>
        </p:nvSpPr>
        <p:spPr>
          <a:xfrm>
            <a:off x="2642890" y="1535689"/>
            <a:ext cx="659639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NON</a:t>
            </a:r>
          </a:p>
        </p:txBody>
      </p:sp>
      <p:sp>
        <p:nvSpPr>
          <p:cNvPr id="189" name="Ligne"/>
          <p:cNvSpPr/>
          <p:nvPr/>
        </p:nvSpPr>
        <p:spPr>
          <a:xfrm flipH="1">
            <a:off x="824751" y="1630778"/>
            <a:ext cx="1" cy="2203079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0" name="OUI"/>
          <p:cNvSpPr txBox="1"/>
          <p:nvPr/>
        </p:nvSpPr>
        <p:spPr>
          <a:xfrm>
            <a:off x="548742" y="1222436"/>
            <a:ext cx="552019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OUI</a:t>
            </a:r>
          </a:p>
        </p:txBody>
      </p:sp>
      <p:sp>
        <p:nvSpPr>
          <p:cNvPr id="191" name="SEUL et PAS DE TELEPHONE OU PAS DE RESEAU?"/>
          <p:cNvSpPr/>
          <p:nvPr/>
        </p:nvSpPr>
        <p:spPr>
          <a:xfrm>
            <a:off x="4030853" y="985858"/>
            <a:ext cx="6939776" cy="448360"/>
          </a:xfrm>
          <a:prstGeom prst="roundRect">
            <a:avLst>
              <a:gd name="adj" fmla="val 42488"/>
            </a:avLst>
          </a:prstGeom>
          <a:solidFill>
            <a:srgbClr val="040404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SEUL et PAS DE TELEPHONE OU PAS DE RESEAU?</a:t>
            </a:r>
          </a:p>
        </p:txBody>
      </p:sp>
      <p:sp>
        <p:nvSpPr>
          <p:cNvPr id="192" name="Ligne"/>
          <p:cNvSpPr/>
          <p:nvPr/>
        </p:nvSpPr>
        <p:spPr>
          <a:xfrm>
            <a:off x="7195006" y="613154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Ligne"/>
          <p:cNvSpPr/>
          <p:nvPr/>
        </p:nvSpPr>
        <p:spPr>
          <a:xfrm>
            <a:off x="7195006" y="1601373"/>
            <a:ext cx="1" cy="41173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LAISSER LA VICTIME ET ALLER ALERTER"/>
          <p:cNvSpPr/>
          <p:nvPr/>
        </p:nvSpPr>
        <p:spPr>
          <a:xfrm>
            <a:off x="6114193" y="2134793"/>
            <a:ext cx="2161625" cy="1069537"/>
          </a:xfrm>
          <a:prstGeom prst="roundRect">
            <a:avLst>
              <a:gd name="adj" fmla="val 17811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LAISSER LA VICTIME ET ALLER ALERTER</a:t>
            </a:r>
          </a:p>
        </p:txBody>
      </p:sp>
      <p:sp>
        <p:nvSpPr>
          <p:cNvPr id="195" name="REVENIR VERS LA VICTIME"/>
          <p:cNvSpPr/>
          <p:nvPr/>
        </p:nvSpPr>
        <p:spPr>
          <a:xfrm>
            <a:off x="6114193" y="4078191"/>
            <a:ext cx="2161625" cy="1069537"/>
          </a:xfrm>
          <a:prstGeom prst="roundRect">
            <a:avLst>
              <a:gd name="adj" fmla="val 17811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REVENIR VERS LA VICTIME</a:t>
            </a:r>
          </a:p>
        </p:txBody>
      </p:sp>
      <p:sp>
        <p:nvSpPr>
          <p:cNvPr id="196" name="Ligne"/>
          <p:cNvSpPr/>
          <p:nvPr/>
        </p:nvSpPr>
        <p:spPr>
          <a:xfrm>
            <a:off x="7195005" y="3326016"/>
            <a:ext cx="1" cy="630488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7" name="Grouper"/>
          <p:cNvSpPr/>
          <p:nvPr/>
        </p:nvSpPr>
        <p:spPr>
          <a:xfrm>
            <a:off x="6857819" y="5952352"/>
            <a:ext cx="5512689" cy="2022036"/>
          </a:xfrm>
          <a:prstGeom prst="roundRect">
            <a:avLst>
              <a:gd name="adj" fmla="val 50000"/>
            </a:avLst>
          </a:prstGeom>
          <a:solidFill>
            <a:srgbClr val="480B2C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88900" dist="50800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INSUFFLATIONS = </a:t>
            </a:r>
          </a:p>
          <a:p>
            <a:pPr>
              <a:def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APPORTER DE L’AIR AUX POUMONS</a:t>
            </a:r>
          </a:p>
        </p:txBody>
      </p:sp>
      <p:grpSp>
        <p:nvGrpSpPr>
          <p:cNvPr id="200" name="Grouper"/>
          <p:cNvGrpSpPr/>
          <p:nvPr/>
        </p:nvGrpSpPr>
        <p:grpSpPr>
          <a:xfrm>
            <a:off x="5443425" y="7785351"/>
            <a:ext cx="2623257" cy="1322911"/>
            <a:chOff x="0" y="0"/>
            <a:chExt cx="2623256" cy="1322910"/>
          </a:xfrm>
        </p:grpSpPr>
        <p:sp>
          <p:nvSpPr>
            <p:cNvPr id="198" name="Rectangle aux angles arrondis"/>
            <p:cNvSpPr/>
            <p:nvPr/>
          </p:nvSpPr>
          <p:spPr>
            <a:xfrm>
              <a:off x="0" y="0"/>
              <a:ext cx="2623257" cy="1322911"/>
            </a:xfrm>
            <a:prstGeom prst="roundRect">
              <a:avLst>
                <a:gd name="adj" fmla="val 27831"/>
              </a:avLst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99" name="LENTE ET…"/>
            <p:cNvSpPr txBox="1"/>
            <p:nvPr/>
          </p:nvSpPr>
          <p:spPr>
            <a:xfrm>
              <a:off x="117667" y="165828"/>
              <a:ext cx="2387922" cy="960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LENTE ET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PROGRESSIVE</a:t>
              </a:r>
            </a:p>
          </p:txBody>
        </p:sp>
      </p:grpSp>
      <p:grpSp>
        <p:nvGrpSpPr>
          <p:cNvPr id="203" name="Grouper"/>
          <p:cNvGrpSpPr/>
          <p:nvPr/>
        </p:nvGrpSpPr>
        <p:grpSpPr>
          <a:xfrm>
            <a:off x="8363918" y="7785350"/>
            <a:ext cx="2520245" cy="2203557"/>
            <a:chOff x="0" y="0"/>
            <a:chExt cx="2520244" cy="2203556"/>
          </a:xfrm>
        </p:grpSpPr>
        <p:sp>
          <p:nvSpPr>
            <p:cNvPr id="201" name="Rectangle aux angles arrondis"/>
            <p:cNvSpPr/>
            <p:nvPr/>
          </p:nvSpPr>
          <p:spPr>
            <a:xfrm>
              <a:off x="0" y="0"/>
              <a:ext cx="2500490" cy="1867112"/>
            </a:xfrm>
            <a:prstGeom prst="roundRect">
              <a:avLst>
                <a:gd name="adj" fmla="val 18870"/>
              </a:avLst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2" name="SOULEVEMENT…"/>
            <p:cNvSpPr/>
            <p:nvPr/>
          </p:nvSpPr>
          <p:spPr>
            <a:xfrm>
              <a:off x="1250244" y="93355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SOULEVEMENT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DE LA POITRINE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ARRETE</a:t>
              </a:r>
            </a:p>
          </p:txBody>
        </p:sp>
      </p:grpSp>
      <p:grpSp>
        <p:nvGrpSpPr>
          <p:cNvPr id="206" name="Grouper"/>
          <p:cNvGrpSpPr/>
          <p:nvPr/>
        </p:nvGrpSpPr>
        <p:grpSpPr>
          <a:xfrm>
            <a:off x="10987002" y="7737481"/>
            <a:ext cx="2135044" cy="1418650"/>
            <a:chOff x="0" y="0"/>
            <a:chExt cx="2135042" cy="1418648"/>
          </a:xfrm>
        </p:grpSpPr>
        <p:sp>
          <p:nvSpPr>
            <p:cNvPr id="204" name="Rectangle aux angles arrondis"/>
            <p:cNvSpPr/>
            <p:nvPr/>
          </p:nvSpPr>
          <p:spPr>
            <a:xfrm>
              <a:off x="200318" y="0"/>
              <a:ext cx="1789863" cy="1418649"/>
            </a:xfrm>
            <a:prstGeom prst="roundRect">
              <a:avLst>
                <a:gd name="adj" fmla="val 18325"/>
              </a:avLst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5" name="EN 5 SECONDES…"/>
            <p:cNvSpPr txBox="1"/>
            <p:nvPr/>
          </p:nvSpPr>
          <p:spPr>
            <a:xfrm>
              <a:off x="0" y="39977"/>
              <a:ext cx="2135043" cy="121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EN 5 SECONDES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MAXI</a:t>
              </a:r>
            </a:p>
          </p:txBody>
        </p:sp>
      </p:grpSp>
      <p:sp>
        <p:nvSpPr>
          <p:cNvPr id="207" name="Ligne"/>
          <p:cNvSpPr/>
          <p:nvPr/>
        </p:nvSpPr>
        <p:spPr>
          <a:xfrm flipH="1">
            <a:off x="6348862" y="5285456"/>
            <a:ext cx="846144" cy="129103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afterEffect" presetSubtype="4" presetID="7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Class="entr" nodeType="afterEffect" presetSubtype="4" presetID="7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Class="exit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Class="exit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Class="exit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Class="exit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Class="entr" nodeType="click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Class="entr" nodeType="afterEffect" presetSubtype="4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Class="entr" nodeType="afterEffect" presetSubtype="4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Class="entr" nodeType="afterEffect" presetSubtype="4" presetID="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Class="entr" nodeType="click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Class="exit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Class="exit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xit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Class="exit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Class="exit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Class="exit" nodeType="afterEffect" presetSubtype="0" presetID="1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Class="exit" nodeType="afterEffect" presetSubtype="0" presetID="1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Class="entr" nodeType="afterEffect" presetSubtype="0" presetID="1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Class="entr" nodeType="click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Class="entr" nodeType="afterEffect" presetSubtype="0" presetID="1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Class="entr" nodeType="clickEffect" presetSubtype="0" presetID="1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Class="entr" nodeType="afterEffect" presetSubtype="0" presetID="1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Class="entr" nodeType="afterEffect" presetSubtype="0" presetID="1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40"/>
      <p:bldP build="whole" bldLvl="1" animBg="1" rev="0" advAuto="0" spid="194" grpId="52"/>
      <p:bldP build="whole" bldLvl="1" animBg="1" rev="0" advAuto="0" spid="203" grpId="49"/>
      <p:bldP build="whole" bldLvl="1" animBg="1" rev="0" advAuto="0" spid="164" grpId="14"/>
      <p:bldP build="whole" bldLvl="1" animBg="1" rev="0" advAuto="0" spid="170" grpId="22"/>
      <p:bldP build="whole" bldLvl="1" animBg="1" rev="0" advAuto="0" spid="175" grpId="10"/>
      <p:bldP build="whole" bldLvl="1" animBg="1" rev="0" advAuto="0" spid="206" grpId="41"/>
      <p:bldP build="whole" bldLvl="1" animBg="1" rev="0" advAuto="0" spid="192" grpId="42"/>
      <p:bldP build="whole" bldLvl="1" animBg="1" rev="0" advAuto="0" spid="206" grpId="47"/>
      <p:bldP build="whole" bldLvl="1" animBg="1" rev="0" advAuto="0" spid="185" grpId="33"/>
      <p:bldP build="whole" bldLvl="1" animBg="1" rev="0" advAuto="0" spid="207" grpId="55"/>
      <p:bldP build="whole" bldLvl="1" animBg="1" rev="0" advAuto="0" spid="189" grpId="29"/>
      <p:bldP build="whole" bldLvl="1" animBg="1" rev="0" advAuto="0" spid="179" grpId="31"/>
      <p:bldP build="whole" bldLvl="1" animBg="1" rev="0" advAuto="0" spid="185" grpId="45"/>
      <p:bldP build="whole" bldLvl="1" animBg="1" rev="0" advAuto="0" spid="165" grpId="15"/>
      <p:bldP build="whole" bldLvl="1" animBg="1" rev="0" advAuto="0" spid="166" grpId="16"/>
      <p:bldP build="whole" bldLvl="1" animBg="1" rev="0" advAuto="0" spid="197" grpId="38"/>
      <p:bldP build="whole" bldLvl="1" animBg="1" rev="0" advAuto="0" spid="179" grpId="43"/>
      <p:bldP build="whole" bldLvl="1" animBg="1" rev="0" advAuto="0" spid="172" grpId="25"/>
      <p:bldP build="whole" bldLvl="1" animBg="1" rev="0" advAuto="0" spid="173" grpId="26"/>
      <p:bldP build="whole" bldLvl="1" animBg="1" rev="0" advAuto="0" spid="197" grpId="46"/>
      <p:bldP build="whole" bldLvl="1" animBg="1" rev="0" advAuto="0" spid="190" grpId="30"/>
      <p:bldP build="whole" bldLvl="1" animBg="1" rev="0" advAuto="0" spid="163" grpId="9"/>
      <p:bldP build="whole" bldLvl="1" animBg="1" rev="0" advAuto="0" spid="166" grpId="34"/>
      <p:bldP build="whole" bldLvl="1" animBg="1" rev="0" advAuto="0" spid="165" grpId="35"/>
      <p:bldP build="whole" bldLvl="1" animBg="1" rev="0" advAuto="0" spid="191" grpId="50"/>
      <p:bldP build="whole" bldLvl="1" animBg="1" rev="0" advAuto="0" spid="163" grpId="13"/>
      <p:bldP build="whole" bldLvl="1" animBg="1" rev="0" advAuto="0" spid="167" grpId="17"/>
      <p:bldP build="whole" bldLvl="1" animBg="1" rev="0" advAuto="0" spid="200" grpId="39"/>
      <p:bldP build="whole" bldLvl="1" animBg="1" rev="0" advAuto="0" spid="176" grpId="28"/>
      <p:bldP build="whole" bldLvl="1" animBg="1" rev="0" advAuto="0" spid="174" grpId="27"/>
      <p:bldP build="whole" bldLvl="1" animBg="1" rev="0" advAuto="0" spid="193" grpId="51"/>
      <p:bldP build="whole" bldLvl="1" animBg="1" rev="0" advAuto="0" spid="155" grpId="1"/>
      <p:bldP build="whole" bldLvl="1" animBg="1" rev="0" advAuto="0" spid="182" grpId="32"/>
      <p:bldP build="whole" bldLvl="1" animBg="1" rev="0" advAuto="0" spid="200" grpId="48"/>
      <p:bldP build="whole" bldLvl="1" animBg="1" rev="0" advAuto="0" spid="187" grpId="20"/>
      <p:bldP build="whole" bldLvl="1" animBg="1" rev="0" advAuto="0" spid="158" grpId="4"/>
      <p:bldP build="whole" bldLvl="1" animBg="1" rev="0" advAuto="0" spid="167" grpId="36"/>
      <p:bldP build="whole" bldLvl="1" animBg="1" rev="0" advAuto="0" spid="158" grpId="7"/>
      <p:bldP build="whole" bldLvl="1" animBg="1" rev="0" advAuto="0" spid="182" grpId="44"/>
      <p:bldP build="whole" bldLvl="1" animBg="1" rev="0" advAuto="0" spid="195" grpId="54"/>
      <p:bldP build="whole" bldLvl="1" animBg="1" rev="0" advAuto="0" spid="168" grpId="18"/>
      <p:bldP build="whole" bldLvl="1" animBg="1" rev="0" advAuto="0" spid="169" grpId="23"/>
      <p:bldP build="whole" bldLvl="1" animBg="1" rev="0" advAuto="0" spid="196" grpId="53"/>
      <p:bldP build="whole" bldLvl="1" animBg="1" rev="0" advAuto="0" spid="156" grpId="2"/>
      <p:bldP build="whole" bldLvl="1" animBg="1" rev="0" advAuto="0" spid="186" grpId="19"/>
      <p:bldP build="whole" bldLvl="1" animBg="1" rev="0" advAuto="0" spid="156" grpId="8"/>
      <p:bldP build="whole" bldLvl="1" animBg="1" rev="0" advAuto="0" spid="159" grpId="5"/>
      <p:bldP build="whole" bldLvl="1" animBg="1" rev="0" advAuto="0" spid="157" grpId="3"/>
      <p:bldP build="whole" bldLvl="1" animBg="1" rev="0" advAuto="0" spid="160" grpId="6"/>
      <p:bldP build="whole" bldLvl="1" animBg="1" rev="0" advAuto="0" spid="168" grpId="37"/>
      <p:bldP build="whole" bldLvl="1" animBg="1" rev="0" advAuto="0" spid="159" grpId="11"/>
      <p:bldP build="whole" bldLvl="1" animBg="1" rev="0" advAuto="0" spid="188" grpId="21"/>
      <p:bldP build="whole" bldLvl="1" animBg="1" rev="0" advAuto="0" spid="160" grpId="12"/>
      <p:bldP build="whole" bldLvl="1" animBg="1" rev="0" advAuto="0" spid="171" grpId="2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EMONSTRATION:…"/>
          <p:cNvSpPr txBox="1"/>
          <p:nvPr/>
        </p:nvSpPr>
        <p:spPr>
          <a:xfrm>
            <a:off x="142099" y="3427535"/>
            <a:ext cx="12720602" cy="28985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>
                <a:solidFill>
                  <a:srgbClr val="FFFFFF"/>
                </a:solidFill>
              </a:defRPr>
            </a:pPr>
            <a:r>
              <a:t>DEMONSTRATION:</a:t>
            </a:r>
          </a:p>
          <a:p>
            <a:pPr marL="699012" indent="-699012">
              <a:buSzPct val="145000"/>
              <a:buChar char="-"/>
              <a:defRPr sz="6100">
                <a:solidFill>
                  <a:srgbClr val="FFFFFF"/>
                </a:solidFill>
              </a:defRPr>
            </a:pPr>
            <a:r>
              <a:t>Compressions thoraciques chez l’adulte, l’enfant et le nourrisson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er"/>
          <p:cNvGrpSpPr/>
          <p:nvPr/>
        </p:nvGrpSpPr>
        <p:grpSpPr>
          <a:xfrm>
            <a:off x="2600959" y="145732"/>
            <a:ext cx="7802882" cy="1811868"/>
            <a:chOff x="0" y="0"/>
            <a:chExt cx="7802880" cy="1811866"/>
          </a:xfrm>
        </p:grpSpPr>
        <p:sp>
          <p:nvSpPr>
            <p:cNvPr id="211" name="Rectangle aux angles arrondis"/>
            <p:cNvSpPr/>
            <p:nvPr/>
          </p:nvSpPr>
          <p:spPr>
            <a:xfrm>
              <a:off x="0" y="0"/>
              <a:ext cx="7802881" cy="1083734"/>
            </a:xfrm>
            <a:prstGeom prst="roundRect">
              <a:avLst>
                <a:gd name="adj" fmla="val 16667"/>
              </a:avLst>
            </a:prstGeom>
            <a:solidFill>
              <a:srgbClr val="32323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12" name="COMPRESSIONS THORACIQUES…"/>
            <p:cNvSpPr/>
            <p:nvPr/>
          </p:nvSpPr>
          <p:spPr>
            <a:xfrm>
              <a:off x="3901440" y="5418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THORACIQUES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</a:t>
              </a:r>
              <a:r>
                <a:t>’</a:t>
              </a:r>
              <a:r>
                <a:t>ADULTE</a:t>
              </a:r>
            </a:p>
          </p:txBody>
        </p:sp>
      </p:grpSp>
      <p:grpSp>
        <p:nvGrpSpPr>
          <p:cNvPr id="216" name="Grouper"/>
          <p:cNvGrpSpPr/>
          <p:nvPr/>
        </p:nvGrpSpPr>
        <p:grpSpPr>
          <a:xfrm>
            <a:off x="433493" y="2951610"/>
            <a:ext cx="12137814" cy="1703494"/>
            <a:chOff x="0" y="87206"/>
            <a:chExt cx="12137813" cy="1703493"/>
          </a:xfrm>
        </p:grpSpPr>
        <p:sp>
          <p:nvSpPr>
            <p:cNvPr id="214" name="Rectangle aux angles arrondis"/>
            <p:cNvSpPr/>
            <p:nvPr/>
          </p:nvSpPr>
          <p:spPr>
            <a:xfrm>
              <a:off x="0" y="87206"/>
              <a:ext cx="12137814" cy="866988"/>
            </a:xfrm>
            <a:prstGeom prst="roundRect">
              <a:avLst>
                <a:gd name="adj" fmla="val 16667"/>
              </a:avLst>
            </a:prstGeom>
            <a:solidFill>
              <a:srgbClr val="104E1E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15" name="talon de la main sur ligne médiane moitié inférieure du sternum…"/>
            <p:cNvSpPr/>
            <p:nvPr/>
          </p:nvSpPr>
          <p:spPr>
            <a:xfrm>
              <a:off x="6068906" y="5206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talon de la main sur ligne médiane moitié inférieure du sternum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  <a:r>
                <a:rPr i="1"/>
                <a:t>le coeur est dessous</a:t>
              </a:r>
            </a:p>
          </p:txBody>
        </p:sp>
      </p:grpSp>
      <p:grpSp>
        <p:nvGrpSpPr>
          <p:cNvPr id="219" name="Grouper"/>
          <p:cNvGrpSpPr/>
          <p:nvPr/>
        </p:nvGrpSpPr>
        <p:grpSpPr>
          <a:xfrm>
            <a:off x="487679" y="3930279"/>
            <a:ext cx="12029442" cy="1974428"/>
            <a:chOff x="0" y="51223"/>
            <a:chExt cx="12029440" cy="1974426"/>
          </a:xfrm>
        </p:grpSpPr>
        <p:sp>
          <p:nvSpPr>
            <p:cNvPr id="217" name="Rectangle aux angles arrondis"/>
            <p:cNvSpPr/>
            <p:nvPr/>
          </p:nvSpPr>
          <p:spPr>
            <a:xfrm>
              <a:off x="0" y="51223"/>
              <a:ext cx="12029441" cy="1408854"/>
            </a:xfrm>
            <a:prstGeom prst="roundRect">
              <a:avLst>
                <a:gd name="adj" fmla="val 16667"/>
              </a:avLst>
            </a:prstGeom>
            <a:solidFill>
              <a:srgbClr val="0F4C1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18" name="2ème main au-dessus; 2 positions: entrecroisées ou à plat…"/>
            <p:cNvSpPr/>
            <p:nvPr/>
          </p:nvSpPr>
          <p:spPr>
            <a:xfrm>
              <a:off x="6014720" y="7556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2ème main au-dessus; 2 positions: entrecroisées ou à plat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Doigts ne touchent pas le thorax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</a:t>
              </a:r>
              <a:r>
                <a:rPr i="1"/>
                <a:t>pour plus de force et pour que les c</a:t>
              </a:r>
              <a:r>
                <a:rPr i="1"/>
                <a:t>ôtes ne cassent pas</a:t>
              </a:r>
            </a:p>
          </p:txBody>
        </p:sp>
      </p:grpSp>
      <p:grpSp>
        <p:nvGrpSpPr>
          <p:cNvPr id="222" name="Grouper"/>
          <p:cNvGrpSpPr/>
          <p:nvPr/>
        </p:nvGrpSpPr>
        <p:grpSpPr>
          <a:xfrm>
            <a:off x="65616" y="5451792"/>
            <a:ext cx="12917780" cy="5612577"/>
            <a:chOff x="0" y="0"/>
            <a:chExt cx="12917778" cy="5612575"/>
          </a:xfrm>
        </p:grpSpPr>
        <p:sp>
          <p:nvSpPr>
            <p:cNvPr id="220" name="Rectangle aux angles arrondis"/>
            <p:cNvSpPr/>
            <p:nvPr/>
          </p:nvSpPr>
          <p:spPr>
            <a:xfrm>
              <a:off x="0" y="0"/>
              <a:ext cx="12917779" cy="4198279"/>
            </a:xfrm>
            <a:prstGeom prst="roundRect">
              <a:avLst>
                <a:gd name="adj" fmla="val 16667"/>
              </a:avLst>
            </a:prstGeom>
            <a:solidFill>
              <a:srgbClr val="0F4C1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2" indent="914400"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21" name="Comprimer fortement le sternum; de 5 à 6 cm en veillant à:"/>
            <p:cNvSpPr txBox="1"/>
            <p:nvPr/>
          </p:nvSpPr>
          <p:spPr>
            <a:xfrm>
              <a:off x="138275" y="1310854"/>
              <a:ext cx="11019120" cy="4301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Comprimer fortement le sternum</a:t>
              </a:r>
              <a:r>
                <a:rPr u="none"/>
                <a:t>; de 5 à 6 cm en veillant à:</a:t>
              </a: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3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223" name="- Bras verticaux"/>
          <p:cNvSpPr txBox="1"/>
          <p:nvPr/>
        </p:nvSpPr>
        <p:spPr>
          <a:xfrm>
            <a:off x="1403509" y="5361481"/>
            <a:ext cx="297161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Bras verticaux</a:t>
            </a:r>
          </a:p>
        </p:txBody>
      </p:sp>
      <p:sp>
        <p:nvSpPr>
          <p:cNvPr id="224" name="- Bras tendus"/>
          <p:cNvSpPr txBox="1"/>
          <p:nvPr/>
        </p:nvSpPr>
        <p:spPr>
          <a:xfrm>
            <a:off x="4917209" y="5361481"/>
            <a:ext cx="248401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Bras tendus</a:t>
            </a:r>
          </a:p>
        </p:txBody>
      </p:sp>
      <p:sp>
        <p:nvSpPr>
          <p:cNvPr id="225" name="- Verrouiller les coudes"/>
          <p:cNvSpPr txBox="1"/>
          <p:nvPr/>
        </p:nvSpPr>
        <p:spPr>
          <a:xfrm>
            <a:off x="7943312" y="5361481"/>
            <a:ext cx="434306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Verrouiller les coudes</a:t>
            </a:r>
          </a:p>
        </p:txBody>
      </p:sp>
      <p:sp>
        <p:nvSpPr>
          <p:cNvPr id="226" name="Fréquence entre 100 et 120 compression/min…"/>
          <p:cNvSpPr txBox="1"/>
          <p:nvPr/>
        </p:nvSpPr>
        <p:spPr>
          <a:xfrm>
            <a:off x="706624" y="5852159"/>
            <a:ext cx="1195279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-"/>
              <a:defRPr sz="30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Fréquence entre 100 et 120 compression/min</a:t>
            </a:r>
          </a:p>
          <a:p>
            <a:pPr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</a:t>
            </a:r>
            <a:r>
              <a:rPr sz="3000"/>
              <a:t>= </a:t>
            </a:r>
            <a:r>
              <a:rPr i="1" sz="3000"/>
              <a:t>moyenne de 80/min liée à la perte de temps des insufflations</a:t>
            </a:r>
          </a:p>
        </p:txBody>
      </p:sp>
      <p:sp>
        <p:nvSpPr>
          <p:cNvPr id="227" name="Temps de compression = Temps de relâchement…"/>
          <p:cNvSpPr txBox="1"/>
          <p:nvPr/>
        </p:nvSpPr>
        <p:spPr>
          <a:xfrm>
            <a:off x="1257214" y="7305816"/>
            <a:ext cx="933439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-"/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Temps de compression = Temps de rel</a:t>
            </a:r>
            <a:r>
              <a:t>âchement </a:t>
            </a:r>
          </a:p>
          <a:p>
            <a:pPr>
              <a:defRPr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    = temps du remplissage du coeur</a:t>
            </a:r>
          </a:p>
        </p:txBody>
      </p:sp>
      <p:sp>
        <p:nvSpPr>
          <p:cNvPr id="228" name="Entre chaque compression le thorax doit reprendre sa forme…"/>
          <p:cNvSpPr txBox="1"/>
          <p:nvPr/>
        </p:nvSpPr>
        <p:spPr>
          <a:xfrm>
            <a:off x="760945" y="8039946"/>
            <a:ext cx="1148291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-"/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Entre chaque compression le thorax doit reprendre sa forme</a:t>
            </a:r>
          </a:p>
          <a:p>
            <a:pPr>
              <a:defRPr i="1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= efficacité max, pour que le coeur se remplisse de sang</a:t>
            </a:r>
          </a:p>
        </p:txBody>
      </p:sp>
      <p:sp>
        <p:nvSpPr>
          <p:cNvPr id="229" name="- Ne pas décoller les mains"/>
          <p:cNvSpPr txBox="1"/>
          <p:nvPr/>
        </p:nvSpPr>
        <p:spPr>
          <a:xfrm>
            <a:off x="3591523" y="8978899"/>
            <a:ext cx="513539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- Ne pas décoller les mains</a:t>
            </a:r>
          </a:p>
        </p:txBody>
      </p:sp>
      <p:grpSp>
        <p:nvGrpSpPr>
          <p:cNvPr id="232" name="Grouper"/>
          <p:cNvGrpSpPr/>
          <p:nvPr/>
        </p:nvGrpSpPr>
        <p:grpSpPr>
          <a:xfrm>
            <a:off x="997587" y="1323860"/>
            <a:ext cx="11009626" cy="1553288"/>
            <a:chOff x="0" y="0"/>
            <a:chExt cx="11009624" cy="1553287"/>
          </a:xfrm>
        </p:grpSpPr>
        <p:sp>
          <p:nvSpPr>
            <p:cNvPr id="230" name="Rectangle aux angles arrondis"/>
            <p:cNvSpPr/>
            <p:nvPr/>
          </p:nvSpPr>
          <p:spPr>
            <a:xfrm>
              <a:off x="0" y="0"/>
              <a:ext cx="11009625" cy="1553288"/>
            </a:xfrm>
            <a:prstGeom prst="roundRect">
              <a:avLst>
                <a:gd name="adj" fmla="val 23335"/>
              </a:avLst>
            </a:prstGeom>
            <a:solidFill>
              <a:srgbClr val="125A2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31" name="installer sur le dos, sur une surface rigide…"/>
            <p:cNvSpPr txBox="1"/>
            <p:nvPr/>
          </p:nvSpPr>
          <p:spPr>
            <a:xfrm>
              <a:off x="621870" y="37616"/>
              <a:ext cx="9765885" cy="1478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buSzPct val="100000"/>
                <a:buChar char="-"/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installer sur le dos, sur une surface rigide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- dénuder la poitrine (si possible)</a:t>
              </a:r>
            </a:p>
            <a:p>
              <a:pPr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- se placer à genoux = </a:t>
              </a:r>
              <a:r>
                <a:rPr i="1"/>
                <a:t>efficacité des compressions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9"/>
      <p:bldP build="whole" bldLvl="1" animBg="1" rev="0" advAuto="0" spid="224" grpId="7"/>
      <p:bldP build="whole" bldLvl="1" animBg="1" rev="0" advAuto="0" spid="227" grpId="10"/>
      <p:bldP build="whole" bldLvl="1" animBg="1" rev="0" advAuto="0" spid="223" grpId="6"/>
      <p:bldP build="whole" bldLvl="1" animBg="1" rev="0" advAuto="0" spid="228" grpId="11"/>
      <p:bldP build="whole" bldLvl="1" animBg="1" rev="0" advAuto="0" spid="232" grpId="2"/>
      <p:bldP build="whole" bldLvl="1" animBg="1" rev="0" advAuto="0" spid="229" grpId="12"/>
      <p:bldP build="whole" bldLvl="1" animBg="1" rev="0" advAuto="0" spid="219" grpId="4"/>
      <p:bldP build="whole" bldLvl="1" animBg="1" rev="0" advAuto="0" spid="222" grpId="5"/>
      <p:bldP build="whole" bldLvl="1" animBg="1" rev="0" advAuto="0" spid="225" grpId="8"/>
      <p:bldP build="whole" bldLvl="1" animBg="1" rev="0" advAuto="0" spid="213" grpId="1"/>
      <p:bldP build="whole" bldLvl="1" animBg="1" rev="0" advAuto="0" spid="21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er"/>
          <p:cNvGrpSpPr/>
          <p:nvPr/>
        </p:nvGrpSpPr>
        <p:grpSpPr>
          <a:xfrm>
            <a:off x="2600959" y="216746"/>
            <a:ext cx="7802882" cy="1517228"/>
            <a:chOff x="0" y="0"/>
            <a:chExt cx="7802880" cy="1517226"/>
          </a:xfrm>
        </p:grpSpPr>
        <p:sp>
          <p:nvSpPr>
            <p:cNvPr id="234" name="Rectangle aux angles arrondis"/>
            <p:cNvSpPr/>
            <p:nvPr/>
          </p:nvSpPr>
          <p:spPr>
            <a:xfrm>
              <a:off x="0" y="0"/>
              <a:ext cx="7802881" cy="1517227"/>
            </a:xfrm>
            <a:prstGeom prst="roundRect">
              <a:avLst>
                <a:gd name="adj" fmla="val 16667"/>
              </a:avLst>
            </a:prstGeom>
            <a:solidFill>
              <a:srgbClr val="30303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35" name="COMPRESSIONS THORACIQUES…"/>
            <p:cNvSpPr txBox="1"/>
            <p:nvPr/>
          </p:nvSpPr>
          <p:spPr>
            <a:xfrm>
              <a:off x="666617" y="187113"/>
              <a:ext cx="6469646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THORACIQUES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CHEZ L</a:t>
              </a:r>
              <a:r>
                <a:t>’</a:t>
              </a:r>
              <a:r>
                <a:t>ENFANT</a:t>
              </a:r>
            </a:p>
          </p:txBody>
        </p:sp>
      </p:grpSp>
      <p:grpSp>
        <p:nvGrpSpPr>
          <p:cNvPr id="239" name="Grouper"/>
          <p:cNvGrpSpPr/>
          <p:nvPr/>
        </p:nvGrpSpPr>
        <p:grpSpPr>
          <a:xfrm>
            <a:off x="2059093" y="1869054"/>
            <a:ext cx="8886614" cy="1300481"/>
            <a:chOff x="0" y="0"/>
            <a:chExt cx="8886613" cy="1300480"/>
          </a:xfrm>
        </p:grpSpPr>
        <p:sp>
          <p:nvSpPr>
            <p:cNvPr id="237" name="Rectangle aux angles arrondis"/>
            <p:cNvSpPr/>
            <p:nvPr/>
          </p:nvSpPr>
          <p:spPr>
            <a:xfrm>
              <a:off x="0" y="0"/>
              <a:ext cx="8886614" cy="1300481"/>
            </a:xfrm>
            <a:prstGeom prst="roundRect">
              <a:avLst>
                <a:gd name="adj" fmla="val 16667"/>
              </a:avLst>
            </a:prstGeom>
            <a:solidFill>
              <a:srgbClr val="014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38" name="Compressions sternales = adultes…"/>
            <p:cNvSpPr txBox="1"/>
            <p:nvPr/>
          </p:nvSpPr>
          <p:spPr>
            <a:xfrm>
              <a:off x="176317" y="78740"/>
              <a:ext cx="8533979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sternales = adultes</a:t>
              </a:r>
            </a:p>
            <a:p>
              <a:pPr>
                <a:defRPr sz="34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15 compressions - rythme 100 à 120/min</a:t>
              </a:r>
            </a:p>
          </p:txBody>
        </p:sp>
      </p:grpSp>
      <p:grpSp>
        <p:nvGrpSpPr>
          <p:cNvPr id="242" name="Grouper"/>
          <p:cNvGrpSpPr/>
          <p:nvPr/>
        </p:nvGrpSpPr>
        <p:grpSpPr>
          <a:xfrm>
            <a:off x="432187" y="7095987"/>
            <a:ext cx="11921068" cy="1083735"/>
            <a:chOff x="0" y="0"/>
            <a:chExt cx="11921066" cy="1083733"/>
          </a:xfrm>
        </p:grpSpPr>
        <p:sp>
          <p:nvSpPr>
            <p:cNvPr id="240" name="Rectangle aux angles arrondis"/>
            <p:cNvSpPr/>
            <p:nvPr/>
          </p:nvSpPr>
          <p:spPr>
            <a:xfrm>
              <a:off x="0" y="0"/>
              <a:ext cx="11921067" cy="1083734"/>
            </a:xfrm>
            <a:prstGeom prst="roundRect">
              <a:avLst>
                <a:gd name="adj" fmla="val 16667"/>
              </a:avLst>
            </a:prstGeom>
            <a:solidFill>
              <a:srgbClr val="013B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41" name="Relever les doigts = Ne pas appuyer sur les côtes"/>
            <p:cNvSpPr txBox="1"/>
            <p:nvPr/>
          </p:nvSpPr>
          <p:spPr>
            <a:xfrm>
              <a:off x="808438" y="230716"/>
              <a:ext cx="1030419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Relever les doigts = </a:t>
              </a:r>
              <a:r>
                <a:rPr i="1"/>
                <a:t>Ne pas appuyer sur les c</a:t>
              </a:r>
              <a:r>
                <a:rPr i="1"/>
                <a:t>ôtes</a:t>
              </a:r>
            </a:p>
          </p:txBody>
        </p:sp>
      </p:grpSp>
      <p:grpSp>
        <p:nvGrpSpPr>
          <p:cNvPr id="245" name="Grouper"/>
          <p:cNvGrpSpPr/>
          <p:nvPr/>
        </p:nvGrpSpPr>
        <p:grpSpPr>
          <a:xfrm>
            <a:off x="250667" y="5260938"/>
            <a:ext cx="12503466" cy="1708116"/>
            <a:chOff x="0" y="0"/>
            <a:chExt cx="12503464" cy="1708114"/>
          </a:xfrm>
        </p:grpSpPr>
        <p:sp>
          <p:nvSpPr>
            <p:cNvPr id="243" name="Rectangle aux angles arrondis"/>
            <p:cNvSpPr/>
            <p:nvPr/>
          </p:nvSpPr>
          <p:spPr>
            <a:xfrm>
              <a:off x="132073" y="19558"/>
              <a:ext cx="12239319" cy="1668999"/>
            </a:xfrm>
            <a:prstGeom prst="roundRect">
              <a:avLst>
                <a:gd name="adj" fmla="val 16667"/>
              </a:avLst>
            </a:prstGeom>
            <a:solidFill>
              <a:srgbClr val="51C5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44" name="Talon d’une main dans l’axe du sternum à une largeur de doigt au-dessus  de la jonction des dernières côtes…"/>
            <p:cNvSpPr txBox="1"/>
            <p:nvPr/>
          </p:nvSpPr>
          <p:spPr>
            <a:xfrm>
              <a:off x="0" y="0"/>
              <a:ext cx="12503465" cy="1708115"/>
            </a:xfrm>
            <a:prstGeom prst="rect">
              <a:avLst/>
            </a:prstGeom>
            <a:solidFill>
              <a:srgbClr val="0142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Talon </a:t>
              </a:r>
              <a:r>
                <a:rPr u="sng"/>
                <a:t>d</a:t>
              </a:r>
              <a:r>
                <a:rPr u="sng"/>
                <a:t>’</a:t>
              </a:r>
              <a:r>
                <a:rPr u="sng"/>
                <a:t>une main</a:t>
              </a:r>
              <a:r>
                <a:t> dans l’axe du sternum à une largeur de doigt au-dessus </a:t>
              </a:r>
              <a:r>
                <a:t> de la jonction des dernières c</a:t>
              </a:r>
              <a:r>
                <a:t>ô</a:t>
              </a:r>
              <a:r>
                <a:t>tes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</a:t>
              </a:r>
              <a:r>
                <a:rPr i="1"/>
                <a:t> le coeur est en dessous / ne pas casser les c</a:t>
              </a:r>
              <a:r>
                <a:rPr i="1"/>
                <a:t>ôtes</a:t>
              </a:r>
            </a:p>
          </p:txBody>
        </p:sp>
      </p:grpSp>
      <p:grpSp>
        <p:nvGrpSpPr>
          <p:cNvPr id="248" name="Grouper"/>
          <p:cNvGrpSpPr/>
          <p:nvPr/>
        </p:nvGrpSpPr>
        <p:grpSpPr>
          <a:xfrm>
            <a:off x="62814" y="2907002"/>
            <a:ext cx="12659814" cy="2610306"/>
            <a:chOff x="0" y="0"/>
            <a:chExt cx="12659812" cy="2610305"/>
          </a:xfrm>
        </p:grpSpPr>
        <p:sp>
          <p:nvSpPr>
            <p:cNvPr id="246" name="Rectangle aux angles arrondis"/>
            <p:cNvSpPr/>
            <p:nvPr/>
          </p:nvSpPr>
          <p:spPr>
            <a:xfrm>
              <a:off x="0" y="398628"/>
              <a:ext cx="12659813" cy="1813050"/>
            </a:xfrm>
            <a:prstGeom prst="roundRect">
              <a:avLst>
                <a:gd name="adj" fmla="val 16667"/>
              </a:avLst>
            </a:prstGeom>
            <a:solidFill>
              <a:srgbClr val="014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47" name="Enfoncer le thorax du tiers de son épaisseur (5 cm)…"/>
            <p:cNvSpPr txBox="1"/>
            <p:nvPr/>
          </p:nvSpPr>
          <p:spPr>
            <a:xfrm>
              <a:off x="761852" y="0"/>
              <a:ext cx="11136109" cy="261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Enfoncer le thorax du </a:t>
              </a:r>
              <a:r>
                <a:rPr u="sng"/>
                <a:t>tiers</a:t>
              </a:r>
              <a:r>
                <a:t> de son épaisseur (5 cm)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 suffisant pour vider le coeur de son sang</a:t>
              </a:r>
            </a:p>
          </p:txBody>
        </p:sp>
      </p:grpSp>
      <p:grpSp>
        <p:nvGrpSpPr>
          <p:cNvPr id="251" name="Grouper"/>
          <p:cNvGrpSpPr/>
          <p:nvPr/>
        </p:nvGrpSpPr>
        <p:grpSpPr>
          <a:xfrm>
            <a:off x="432187" y="8336289"/>
            <a:ext cx="11921068" cy="1811868"/>
            <a:chOff x="0" y="29633"/>
            <a:chExt cx="11921066" cy="1811866"/>
          </a:xfrm>
        </p:grpSpPr>
        <p:sp>
          <p:nvSpPr>
            <p:cNvPr id="249" name="Rectangle aux angles arrondis"/>
            <p:cNvSpPr/>
            <p:nvPr/>
          </p:nvSpPr>
          <p:spPr>
            <a:xfrm>
              <a:off x="0" y="29633"/>
              <a:ext cx="11921067" cy="1083734"/>
            </a:xfrm>
            <a:prstGeom prst="roundRect">
              <a:avLst>
                <a:gd name="adj" fmla="val 16667"/>
              </a:avLst>
            </a:prstGeom>
            <a:solidFill>
              <a:srgbClr val="013B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50" name="La 2ème main qui ne compresse pas reste sur le front…"/>
            <p:cNvSpPr/>
            <p:nvPr/>
          </p:nvSpPr>
          <p:spPr>
            <a:xfrm>
              <a:off x="5960533" y="5715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 2ème main qui ne compresse pas reste sur le front</a:t>
              </a:r>
            </a:p>
            <a:p>
              <a:pPr>
                <a:defRPr sz="3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Pour maintenir les  voies aériennes libres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6"/>
      <p:bldP build="whole" bldLvl="1" animBg="1" rev="0" advAuto="0" spid="242" grpId="5"/>
      <p:bldP build="whole" bldLvl="1" animBg="1" rev="0" advAuto="0" spid="239" grpId="2"/>
      <p:bldP build="whole" bldLvl="1" animBg="1" rev="0" advAuto="0" spid="236" grpId="1"/>
      <p:bldP build="whole" bldLvl="1" animBg="1" rev="0" advAuto="0" spid="245" grpId="4"/>
      <p:bldP build="whole" bldLvl="1" animBg="1" rev="0" advAuto="0" spid="24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