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« Saisissez une citation ici. »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ANDOU Julien - Moniteur PSC1 - avril 2018"/>
          <p:cNvSpPr txBox="1"/>
          <p:nvPr/>
        </p:nvSpPr>
        <p:spPr>
          <a:xfrm>
            <a:off x="6809669" y="9260996"/>
            <a:ext cx="6687327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MANDOU Julien - Moniteur PSC1 - avril 2018</a:t>
            </a:r>
          </a:p>
        </p:txBody>
      </p:sp>
      <p:grpSp>
        <p:nvGrpSpPr>
          <p:cNvPr id="122" name="Grouper"/>
          <p:cNvGrpSpPr/>
          <p:nvPr/>
        </p:nvGrpSpPr>
        <p:grpSpPr>
          <a:xfrm>
            <a:off x="4064128" y="2448926"/>
            <a:ext cx="7323904" cy="2586540"/>
            <a:chOff x="0" y="0"/>
            <a:chExt cx="7323903" cy="2586538"/>
          </a:xfrm>
        </p:grpSpPr>
        <p:sp>
          <p:nvSpPr>
            <p:cNvPr id="120" name="Rectangle aux angles arrondis"/>
            <p:cNvSpPr/>
            <p:nvPr/>
          </p:nvSpPr>
          <p:spPr>
            <a:xfrm>
              <a:off x="0" y="0"/>
              <a:ext cx="7323904" cy="2586539"/>
            </a:xfrm>
            <a:prstGeom prst="roundRect">
              <a:avLst>
                <a:gd name="adj" fmla="val 16667"/>
              </a:avLst>
            </a:prstGeom>
            <a:solidFill>
              <a:srgbClr val="610D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88900" dist="50800" dir="2700000">
                <a:srgbClr val="CAF278">
                  <a:alpha val="74996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5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21" name="SÉQUENCE 10:…"/>
            <p:cNvSpPr txBox="1"/>
            <p:nvPr/>
          </p:nvSpPr>
          <p:spPr>
            <a:xfrm>
              <a:off x="552994" y="259749"/>
              <a:ext cx="6482993" cy="206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67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SÉQUENCE 10:</a:t>
              </a:r>
            </a:p>
            <a:p>
              <a:pPr>
                <a:defRPr sz="67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LES PLAIES</a:t>
              </a:r>
            </a:p>
          </p:txBody>
        </p:sp>
      </p:grpSp>
      <p:pic>
        <p:nvPicPr>
          <p:cNvPr id="123" name="images-1" descr="images-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9" y="325119"/>
            <a:ext cx="1894277" cy="2167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2"/>
      <p:bldP build="whole" bldLvl="1" animBg="1" rev="0" advAuto="0" spid="12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APPRENTISSAGE DU GESTE"/>
          <p:cNvSpPr txBox="1"/>
          <p:nvPr/>
        </p:nvSpPr>
        <p:spPr>
          <a:xfrm>
            <a:off x="664412" y="3031569"/>
            <a:ext cx="11675975" cy="278735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700">
                <a:solidFill>
                  <a:srgbClr val="FFFFFF"/>
                </a:solidFill>
              </a:defRPr>
            </a:lvl1pPr>
          </a:lstStyle>
          <a:p>
            <a:pPr/>
            <a:r>
              <a:t>APPRENTISSAGE DU GESTE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?"/>
          <p:cNvSpPr txBox="1"/>
          <p:nvPr/>
        </p:nvSpPr>
        <p:spPr>
          <a:xfrm>
            <a:off x="5194440" y="2444750"/>
            <a:ext cx="2290801" cy="48641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DownloadedFile" descr="DownloadedFil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265" y="599898"/>
            <a:ext cx="10990269" cy="8228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ES PLAIES"/>
          <p:cNvSpPr/>
          <p:nvPr/>
        </p:nvSpPr>
        <p:spPr>
          <a:xfrm>
            <a:off x="4690001" y="186974"/>
            <a:ext cx="3624798" cy="480667"/>
          </a:xfrm>
          <a:prstGeom prst="roundRect">
            <a:avLst>
              <a:gd name="adj" fmla="val 50000"/>
            </a:avLst>
          </a:prstGeom>
          <a:solidFill>
            <a:schemeClr val="accent5">
              <a:lumOff val="-29866"/>
            </a:schemeClr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270000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LES PLAIES</a:t>
            </a:r>
          </a:p>
        </p:txBody>
      </p:sp>
      <p:sp>
        <p:nvSpPr>
          <p:cNvPr id="189" name="Ligne"/>
          <p:cNvSpPr/>
          <p:nvPr/>
        </p:nvSpPr>
        <p:spPr>
          <a:xfrm>
            <a:off x="6325552" y="724130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0" name="PROTECTION ADAPTÉE"/>
          <p:cNvSpPr/>
          <p:nvPr/>
        </p:nvSpPr>
        <p:spPr>
          <a:xfrm>
            <a:off x="4755932" y="1099309"/>
            <a:ext cx="3139241" cy="448360"/>
          </a:xfrm>
          <a:prstGeom prst="roundRect">
            <a:avLst>
              <a:gd name="adj" fmla="val 42488"/>
            </a:avLst>
          </a:prstGeom>
          <a:solidFill>
            <a:srgbClr val="434343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PROTECTION ADAPTÉE</a:t>
            </a:r>
          </a:p>
        </p:txBody>
      </p:sp>
      <p:sp>
        <p:nvSpPr>
          <p:cNvPr id="191" name="Ligne"/>
          <p:cNvSpPr/>
          <p:nvPr/>
        </p:nvSpPr>
        <p:spPr>
          <a:xfrm flipH="1">
            <a:off x="4249690" y="1545424"/>
            <a:ext cx="401070" cy="401070"/>
          </a:xfrm>
          <a:prstGeom prst="line">
            <a:avLst/>
          </a:prstGeom>
          <a:ln w="38100">
            <a:solidFill>
              <a:srgbClr val="000000">
                <a:alpha val="61365"/>
              </a:srgb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2" name="GRAVE"/>
          <p:cNvSpPr/>
          <p:nvPr/>
        </p:nvSpPr>
        <p:spPr>
          <a:xfrm>
            <a:off x="920958" y="1974790"/>
            <a:ext cx="3139241" cy="448359"/>
          </a:xfrm>
          <a:prstGeom prst="roundRect">
            <a:avLst>
              <a:gd name="adj" fmla="val 42488"/>
            </a:avLst>
          </a:prstGeom>
          <a:solidFill>
            <a:schemeClr val="accent1">
              <a:hueOff val="114395"/>
              <a:lumOff val="-24975"/>
              <a:alpha val="61365"/>
            </a:schemeClr>
          </a:solidFill>
          <a:ln w="12700">
            <a:solidFill>
              <a:srgbClr val="000000">
                <a:alpha val="61365"/>
              </a:srgb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GRAVE</a:t>
            </a:r>
          </a:p>
        </p:txBody>
      </p:sp>
      <p:sp>
        <p:nvSpPr>
          <p:cNvPr id="193" name="Ligne"/>
          <p:cNvSpPr/>
          <p:nvPr/>
        </p:nvSpPr>
        <p:spPr>
          <a:xfrm>
            <a:off x="2490578" y="2477365"/>
            <a:ext cx="1" cy="316416"/>
          </a:xfrm>
          <a:prstGeom prst="line">
            <a:avLst/>
          </a:prstGeom>
          <a:ln w="38100">
            <a:solidFill>
              <a:schemeClr val="accent6">
                <a:hueOff val="-146070"/>
                <a:satOff val="-10048"/>
                <a:lumOff val="-30626"/>
                <a:alpha val="6136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4" name="NE JAMAIS RETIRER LE CORPS ETRANGER"/>
          <p:cNvSpPr/>
          <p:nvPr/>
        </p:nvSpPr>
        <p:spPr>
          <a:xfrm>
            <a:off x="920958" y="2852544"/>
            <a:ext cx="3139241" cy="817189"/>
          </a:xfrm>
          <a:prstGeom prst="roundRect">
            <a:avLst>
              <a:gd name="adj" fmla="val 23312"/>
            </a:avLst>
          </a:prstGeom>
          <a:solidFill>
            <a:schemeClr val="accent6">
              <a:hueOff val="-146070"/>
              <a:satOff val="-10048"/>
              <a:lumOff val="-30626"/>
              <a:alpha val="61365"/>
            </a:schemeClr>
          </a:solidFill>
          <a:ln w="12700">
            <a:solidFill>
              <a:srgbClr val="000000">
                <a:alpha val="61365"/>
              </a:srgb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NE JAMAIS RETIRER LE CORPS ETRANGER</a:t>
            </a:r>
          </a:p>
        </p:txBody>
      </p:sp>
      <p:sp>
        <p:nvSpPr>
          <p:cNvPr id="195" name="GRAVE"/>
          <p:cNvSpPr/>
          <p:nvPr/>
        </p:nvSpPr>
        <p:spPr>
          <a:xfrm>
            <a:off x="920958" y="1974790"/>
            <a:ext cx="3139241" cy="448359"/>
          </a:xfrm>
          <a:prstGeom prst="roundRect">
            <a:avLst>
              <a:gd name="adj" fmla="val 42488"/>
            </a:avLst>
          </a:prstGeom>
          <a:solidFill>
            <a:schemeClr val="accent6">
              <a:hueOff val="-146070"/>
              <a:satOff val="-10048"/>
              <a:lumOff val="-30626"/>
              <a:alpha val="61365"/>
            </a:schemeClr>
          </a:solidFill>
          <a:ln w="12700">
            <a:solidFill>
              <a:srgbClr val="000000">
                <a:alpha val="61365"/>
              </a:srgb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GRAVE</a:t>
            </a:r>
          </a:p>
        </p:txBody>
      </p:sp>
      <p:sp>
        <p:nvSpPr>
          <p:cNvPr id="196" name="Ligne"/>
          <p:cNvSpPr/>
          <p:nvPr/>
        </p:nvSpPr>
        <p:spPr>
          <a:xfrm flipH="1">
            <a:off x="2490578" y="3728496"/>
            <a:ext cx="1" cy="1529806"/>
          </a:xfrm>
          <a:prstGeom prst="line">
            <a:avLst/>
          </a:prstGeom>
          <a:ln w="38100">
            <a:solidFill>
              <a:schemeClr val="accent6">
                <a:hueOff val="-146070"/>
                <a:satOff val="-10048"/>
                <a:lumOff val="-30626"/>
                <a:alpha val="6136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7" name="POSITION D’ATTENTE:"/>
          <p:cNvSpPr/>
          <p:nvPr/>
        </p:nvSpPr>
        <p:spPr>
          <a:xfrm>
            <a:off x="920958" y="5332579"/>
            <a:ext cx="3139241" cy="604539"/>
          </a:xfrm>
          <a:prstGeom prst="roundRect">
            <a:avLst>
              <a:gd name="adj" fmla="val 31512"/>
            </a:avLst>
          </a:prstGeom>
          <a:solidFill>
            <a:schemeClr val="accent6">
              <a:hueOff val="-146070"/>
              <a:satOff val="-10048"/>
              <a:lumOff val="-30626"/>
              <a:alpha val="61365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  <a:alpha val="61365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t>POSITION D’ATTENTE:</a:t>
            </a:r>
          </a:p>
          <a:p>
            <a:pPr>
              <a:defRPr sz="1900">
                <a:solidFill>
                  <a:srgbClr val="FFFFFF"/>
                </a:solidFill>
              </a:defRPr>
            </a:pPr>
          </a:p>
        </p:txBody>
      </p:sp>
      <p:sp>
        <p:nvSpPr>
          <p:cNvPr id="198" name="THORAX = ASSISE"/>
          <p:cNvSpPr/>
          <p:nvPr/>
        </p:nvSpPr>
        <p:spPr>
          <a:xfrm>
            <a:off x="38444" y="4541917"/>
            <a:ext cx="2053249" cy="817189"/>
          </a:xfrm>
          <a:prstGeom prst="roundRect">
            <a:avLst>
              <a:gd name="adj" fmla="val 23312"/>
            </a:avLst>
          </a:prstGeom>
          <a:solidFill>
            <a:schemeClr val="accent4">
              <a:hueOff val="-1081314"/>
              <a:satOff val="4338"/>
              <a:lumOff val="-8931"/>
              <a:alpha val="61365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  <a:alpha val="61365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THORAX = ASSISE</a:t>
            </a:r>
          </a:p>
        </p:txBody>
      </p:sp>
      <p:sp>
        <p:nvSpPr>
          <p:cNvPr id="199" name="ABDOMEN = ALLONGÉ, JAMBES FLÉCHIES"/>
          <p:cNvSpPr/>
          <p:nvPr/>
        </p:nvSpPr>
        <p:spPr>
          <a:xfrm>
            <a:off x="3167552" y="4306430"/>
            <a:ext cx="2578817" cy="1140740"/>
          </a:xfrm>
          <a:prstGeom prst="roundRect">
            <a:avLst>
              <a:gd name="adj" fmla="val 16700"/>
            </a:avLst>
          </a:prstGeom>
          <a:solidFill>
            <a:schemeClr val="accent4">
              <a:hueOff val="-1081314"/>
              <a:satOff val="4338"/>
              <a:lumOff val="-8931"/>
              <a:alpha val="61365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  <a:alpha val="61365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ABDOMEN = ALLONGÉ, JAMBES FLÉCHIES</a:t>
            </a:r>
          </a:p>
        </p:txBody>
      </p:sp>
      <p:sp>
        <p:nvSpPr>
          <p:cNvPr id="200" name="OEIL = ALLONGÉ, YEUX FERMÉS, EN NE BOUGEANT PAS LA TÊTE (maintenir si possible)"/>
          <p:cNvSpPr/>
          <p:nvPr/>
        </p:nvSpPr>
        <p:spPr>
          <a:xfrm>
            <a:off x="72034" y="5913899"/>
            <a:ext cx="2578818" cy="1661807"/>
          </a:xfrm>
          <a:prstGeom prst="roundRect">
            <a:avLst>
              <a:gd name="adj" fmla="val 11463"/>
            </a:avLst>
          </a:prstGeom>
          <a:solidFill>
            <a:schemeClr val="accent4">
              <a:hueOff val="-1081314"/>
              <a:satOff val="4338"/>
              <a:lumOff val="-8931"/>
              <a:alpha val="61365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  <a:alpha val="61365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/>
            </a:pPr>
            <a:r>
              <a:t>OEIL = ALLONGÉ, YEUX FERMÉS, EN NE BOUGEANT PAS LA TÊTE (maintenir si possible)</a:t>
            </a:r>
          </a:p>
          <a:p>
            <a:pPr>
              <a:defRPr sz="1900"/>
            </a:pPr>
          </a:p>
        </p:txBody>
      </p:sp>
      <p:sp>
        <p:nvSpPr>
          <p:cNvPr id="201" name="ALLONGÉ DANS TOUS LES AUTRES CAS"/>
          <p:cNvSpPr/>
          <p:nvPr/>
        </p:nvSpPr>
        <p:spPr>
          <a:xfrm>
            <a:off x="3036043" y="5819024"/>
            <a:ext cx="2348454" cy="1429876"/>
          </a:xfrm>
          <a:prstGeom prst="roundRect">
            <a:avLst>
              <a:gd name="adj" fmla="val 13323"/>
            </a:avLst>
          </a:prstGeom>
          <a:solidFill>
            <a:schemeClr val="accent4">
              <a:hueOff val="-1081314"/>
              <a:satOff val="4338"/>
              <a:lumOff val="-8931"/>
              <a:alpha val="61365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  <a:alpha val="61365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/>
            </a:lvl1pPr>
          </a:lstStyle>
          <a:p>
            <a:pPr/>
            <a:r>
              <a:t>ALLONGÉ DANS TOUS LES AUTRES CAS</a:t>
            </a:r>
          </a:p>
        </p:txBody>
      </p:sp>
      <p:sp>
        <p:nvSpPr>
          <p:cNvPr id="202" name="POSITION D’ATTENTE:"/>
          <p:cNvSpPr/>
          <p:nvPr/>
        </p:nvSpPr>
        <p:spPr>
          <a:xfrm>
            <a:off x="920958" y="5318622"/>
            <a:ext cx="3139241" cy="604539"/>
          </a:xfrm>
          <a:prstGeom prst="roundRect">
            <a:avLst>
              <a:gd name="adj" fmla="val 31512"/>
            </a:avLst>
          </a:prstGeom>
          <a:solidFill>
            <a:schemeClr val="accent4">
              <a:hueOff val="-1081314"/>
              <a:satOff val="4338"/>
              <a:lumOff val="-8931"/>
              <a:alpha val="61365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  <a:alpha val="61365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/>
            </a:pPr>
            <a:r>
              <a:t>POSITION D’ATTENTE:</a:t>
            </a:r>
          </a:p>
          <a:p>
            <a:pPr>
              <a:defRPr sz="1900">
                <a:solidFill>
                  <a:srgbClr val="FFFFFF"/>
                </a:solidFill>
              </a:defRPr>
            </a:pPr>
          </a:p>
        </p:txBody>
      </p:sp>
      <p:sp>
        <p:nvSpPr>
          <p:cNvPr id="203" name="Ligne"/>
          <p:cNvSpPr/>
          <p:nvPr/>
        </p:nvSpPr>
        <p:spPr>
          <a:xfrm flipH="1">
            <a:off x="2843447" y="6011396"/>
            <a:ext cx="1" cy="2285946"/>
          </a:xfrm>
          <a:prstGeom prst="line">
            <a:avLst/>
          </a:prstGeom>
          <a:ln w="38100">
            <a:solidFill>
              <a:schemeClr val="accent6">
                <a:hueOff val="-146070"/>
                <a:satOff val="-10048"/>
                <a:lumOff val="-30626"/>
                <a:alpha val="6136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4" name="ALERTER…"/>
          <p:cNvSpPr/>
          <p:nvPr/>
        </p:nvSpPr>
        <p:spPr>
          <a:xfrm>
            <a:off x="1273827" y="8454352"/>
            <a:ext cx="3139241" cy="1140739"/>
          </a:xfrm>
          <a:prstGeom prst="roundRect">
            <a:avLst>
              <a:gd name="adj" fmla="val 16700"/>
            </a:avLst>
          </a:prstGeom>
          <a:solidFill>
            <a:schemeClr val="accent6">
              <a:hueOff val="-146070"/>
              <a:satOff val="-10048"/>
              <a:lumOff val="-30626"/>
              <a:alpha val="61365"/>
            </a:schemeClr>
          </a:solidFill>
          <a:ln w="12700">
            <a:solidFill>
              <a:srgbClr val="000000">
                <a:alpha val="61365"/>
              </a:srgb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t>ALERTER</a:t>
            </a:r>
          </a:p>
          <a:p>
            <a:pPr>
              <a:defRPr sz="1900">
                <a:solidFill>
                  <a:srgbClr val="FFFFFF"/>
                </a:solidFill>
              </a:defRPr>
            </a:pPr>
            <a:r>
              <a:t>PROTEGER</a:t>
            </a:r>
          </a:p>
          <a:p>
            <a:pPr>
              <a:defRPr sz="1900">
                <a:solidFill>
                  <a:srgbClr val="FFFFFF"/>
                </a:solidFill>
              </a:defRPr>
            </a:pPr>
            <a:r>
              <a:t>SUREVEILLER</a:t>
            </a:r>
          </a:p>
        </p:txBody>
      </p:sp>
      <p:sp>
        <p:nvSpPr>
          <p:cNvPr id="205" name="THORAX = ASSISE"/>
          <p:cNvSpPr/>
          <p:nvPr/>
        </p:nvSpPr>
        <p:spPr>
          <a:xfrm>
            <a:off x="38444" y="4541917"/>
            <a:ext cx="2053249" cy="817189"/>
          </a:xfrm>
          <a:prstGeom prst="roundRect">
            <a:avLst>
              <a:gd name="adj" fmla="val 23312"/>
            </a:avLst>
          </a:prstGeom>
          <a:solidFill>
            <a:schemeClr val="accent6">
              <a:hueOff val="-146070"/>
              <a:satOff val="-10048"/>
              <a:lumOff val="-30626"/>
              <a:alpha val="61365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  <a:alpha val="61365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rPr u="sng"/>
              <a:t>THORAX</a:t>
            </a:r>
            <a:r>
              <a:t> = ASSISE</a:t>
            </a:r>
          </a:p>
        </p:txBody>
      </p:sp>
      <p:sp>
        <p:nvSpPr>
          <p:cNvPr id="206" name="ABDOMEN = ALLONGÉ, JAMBES FLÉCHIES"/>
          <p:cNvSpPr/>
          <p:nvPr/>
        </p:nvSpPr>
        <p:spPr>
          <a:xfrm>
            <a:off x="3157536" y="4306430"/>
            <a:ext cx="2578817" cy="1140740"/>
          </a:xfrm>
          <a:prstGeom prst="roundRect">
            <a:avLst>
              <a:gd name="adj" fmla="val 16700"/>
            </a:avLst>
          </a:prstGeom>
          <a:solidFill>
            <a:schemeClr val="accent6">
              <a:hueOff val="-146070"/>
              <a:satOff val="-10048"/>
              <a:lumOff val="-30626"/>
              <a:alpha val="61365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  <a:alpha val="61365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rPr u="sng"/>
              <a:t>ABDOMEN</a:t>
            </a:r>
            <a:r>
              <a:t> = ALLONGÉ, JAMBES FLÉCHIES</a:t>
            </a:r>
          </a:p>
        </p:txBody>
      </p:sp>
      <p:sp>
        <p:nvSpPr>
          <p:cNvPr id="207" name="POSITION D’ATTENTE:"/>
          <p:cNvSpPr/>
          <p:nvPr/>
        </p:nvSpPr>
        <p:spPr>
          <a:xfrm>
            <a:off x="920958" y="5318622"/>
            <a:ext cx="3139241" cy="604539"/>
          </a:xfrm>
          <a:prstGeom prst="roundRect">
            <a:avLst>
              <a:gd name="adj" fmla="val 31512"/>
            </a:avLst>
          </a:prstGeom>
          <a:solidFill>
            <a:schemeClr val="accent6">
              <a:hueOff val="-146070"/>
              <a:satOff val="-10048"/>
              <a:lumOff val="-30626"/>
              <a:alpha val="61365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  <a:alpha val="61365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t>POSITION D’ATTENTE:</a:t>
            </a:r>
          </a:p>
          <a:p>
            <a:pPr>
              <a:defRPr sz="1900">
                <a:solidFill>
                  <a:srgbClr val="FFFFFF"/>
                </a:solidFill>
              </a:defRPr>
            </a:pPr>
          </a:p>
        </p:txBody>
      </p:sp>
      <p:sp>
        <p:nvSpPr>
          <p:cNvPr id="208" name="OEIL = ALLONGÉ, YEUX FERMÉS, EN NE BOUGEANT PAS LA TÊTE (maintenir si possible)"/>
          <p:cNvSpPr/>
          <p:nvPr/>
        </p:nvSpPr>
        <p:spPr>
          <a:xfrm>
            <a:off x="72034" y="5913899"/>
            <a:ext cx="2578818" cy="1667155"/>
          </a:xfrm>
          <a:prstGeom prst="roundRect">
            <a:avLst>
              <a:gd name="adj" fmla="val 11427"/>
            </a:avLst>
          </a:prstGeom>
          <a:solidFill>
            <a:schemeClr val="accent6">
              <a:hueOff val="-146070"/>
              <a:satOff val="-10048"/>
              <a:lumOff val="-30626"/>
              <a:alpha val="61365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  <a:alpha val="61365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rPr u="sng"/>
              <a:t>OEIL</a:t>
            </a:r>
            <a:r>
              <a:t> = ALLONGÉ, YEUX FERMÉS, EN NE BOUGEANT PAS LA TÊTE (maintenir si possible)</a:t>
            </a:r>
          </a:p>
        </p:txBody>
      </p:sp>
      <p:sp>
        <p:nvSpPr>
          <p:cNvPr id="209" name="ALLONGÉ DANS TOUS LES AUTRES CAS"/>
          <p:cNvSpPr/>
          <p:nvPr/>
        </p:nvSpPr>
        <p:spPr>
          <a:xfrm>
            <a:off x="3036043" y="5819024"/>
            <a:ext cx="2348454" cy="1429876"/>
          </a:xfrm>
          <a:prstGeom prst="roundRect">
            <a:avLst>
              <a:gd name="adj" fmla="val 13323"/>
            </a:avLst>
          </a:prstGeom>
          <a:solidFill>
            <a:schemeClr val="accent6">
              <a:hueOff val="-146070"/>
              <a:satOff val="-10048"/>
              <a:lumOff val="-30626"/>
              <a:alpha val="61365"/>
            </a:schemeClr>
          </a:solidFill>
          <a:ln w="12700">
            <a:solidFill>
              <a:schemeClr val="accent4">
                <a:hueOff val="-1081314"/>
                <a:satOff val="4338"/>
                <a:lumOff val="-8931"/>
                <a:alpha val="61365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t>ALLONGÉ DANS TOUS LES </a:t>
            </a:r>
            <a:r>
              <a:rPr u="sng"/>
              <a:t>AUTRES CAS</a:t>
            </a:r>
          </a:p>
        </p:txBody>
      </p:sp>
      <p:sp>
        <p:nvSpPr>
          <p:cNvPr id="210" name="Ligne"/>
          <p:cNvSpPr/>
          <p:nvPr/>
        </p:nvSpPr>
        <p:spPr>
          <a:xfrm>
            <a:off x="7945933" y="1563399"/>
            <a:ext cx="385153" cy="385153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1" name="SIMPLE"/>
          <p:cNvSpPr/>
          <p:nvPr/>
        </p:nvSpPr>
        <p:spPr>
          <a:xfrm>
            <a:off x="8404501" y="1974790"/>
            <a:ext cx="3139241" cy="448359"/>
          </a:xfrm>
          <a:prstGeom prst="roundRect">
            <a:avLst>
              <a:gd name="adj" fmla="val 42488"/>
            </a:avLst>
          </a:prstGeom>
          <a:solidFill>
            <a:schemeClr val="accent1">
              <a:hueOff val="114395"/>
              <a:lumOff val="-24975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SIMPLE</a:t>
            </a:r>
          </a:p>
        </p:txBody>
      </p:sp>
      <p:sp>
        <p:nvSpPr>
          <p:cNvPr id="212" name="LES SIGNES:"/>
          <p:cNvSpPr/>
          <p:nvPr/>
        </p:nvSpPr>
        <p:spPr>
          <a:xfrm>
            <a:off x="6821246" y="2552938"/>
            <a:ext cx="5972388" cy="3314508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defRPr sz="3500">
                <a:solidFill>
                  <a:srgbClr val="FFFFFF"/>
                </a:solidFill>
              </a:defRPr>
            </a:pPr>
            <a:r>
              <a:t>LES SIGNES:</a:t>
            </a:r>
          </a:p>
          <a:p>
            <a:pPr>
              <a:defRPr sz="3500">
                <a:solidFill>
                  <a:srgbClr val="FFFFFF"/>
                </a:solidFill>
              </a:defRPr>
            </a:pPr>
          </a:p>
          <a:p>
            <a:pPr>
              <a:defRPr sz="3500">
                <a:solidFill>
                  <a:srgbClr val="FFFFFF"/>
                </a:solidFill>
              </a:defRPr>
            </a:pPr>
          </a:p>
          <a:p>
            <a:pPr>
              <a:defRPr sz="3500">
                <a:solidFill>
                  <a:srgbClr val="FFFFFF"/>
                </a:solidFill>
              </a:defRPr>
            </a:pPr>
          </a:p>
          <a:p>
            <a:pPr>
              <a:defRPr sz="3500">
                <a:solidFill>
                  <a:srgbClr val="FFFFFF"/>
                </a:solidFill>
              </a:defRPr>
            </a:pPr>
            <a:r>
              <a:t>              </a:t>
            </a:r>
          </a:p>
        </p:txBody>
      </p:sp>
      <p:sp>
        <p:nvSpPr>
          <p:cNvPr id="213" name="- Petite coupure superficielle"/>
          <p:cNvSpPr txBox="1"/>
          <p:nvPr/>
        </p:nvSpPr>
        <p:spPr>
          <a:xfrm>
            <a:off x="6975102" y="3731170"/>
            <a:ext cx="5704739" cy="1153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- Petite coupure superficielle</a:t>
            </a:r>
          </a:p>
        </p:txBody>
      </p:sp>
      <p:sp>
        <p:nvSpPr>
          <p:cNvPr id="214" name="- Une éraflure saignant peu"/>
          <p:cNvSpPr txBox="1"/>
          <p:nvPr/>
        </p:nvSpPr>
        <p:spPr>
          <a:xfrm>
            <a:off x="7116620" y="4514310"/>
            <a:ext cx="5390592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defRPr sz="3200">
                <a:solidFill>
                  <a:srgbClr val="FFFFFF"/>
                </a:solidFill>
              </a:defRPr>
            </a:lvl1pPr>
          </a:lstStyle>
          <a:p>
            <a:pPr/>
            <a:r>
              <a:t>- Une éraflure saignant peu</a:t>
            </a:r>
          </a:p>
        </p:txBody>
      </p:sp>
      <p:sp>
        <p:nvSpPr>
          <p:cNvPr id="215" name="SIMPLE"/>
          <p:cNvSpPr/>
          <p:nvPr/>
        </p:nvSpPr>
        <p:spPr>
          <a:xfrm>
            <a:off x="8404501" y="1982814"/>
            <a:ext cx="3139241" cy="448360"/>
          </a:xfrm>
          <a:prstGeom prst="roundRect">
            <a:avLst>
              <a:gd name="adj" fmla="val 42488"/>
            </a:avLst>
          </a:prstGeom>
          <a:solidFill>
            <a:srgbClr val="902B67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SIMPLE</a:t>
            </a:r>
          </a:p>
        </p:txBody>
      </p:sp>
      <p:sp>
        <p:nvSpPr>
          <p:cNvPr id="216" name="Ligne"/>
          <p:cNvSpPr/>
          <p:nvPr/>
        </p:nvSpPr>
        <p:spPr>
          <a:xfrm>
            <a:off x="9974121" y="2437498"/>
            <a:ext cx="1" cy="585112"/>
          </a:xfrm>
          <a:prstGeom prst="line">
            <a:avLst/>
          </a:prstGeom>
          <a:ln w="38100">
            <a:solidFill>
              <a:schemeClr val="accent6">
                <a:satOff val="18029"/>
                <a:lumOff val="1206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7" name="SE LAVER LES MAINS"/>
          <p:cNvSpPr/>
          <p:nvPr/>
        </p:nvSpPr>
        <p:spPr>
          <a:xfrm>
            <a:off x="8404501" y="3036959"/>
            <a:ext cx="3139241" cy="448359"/>
          </a:xfrm>
          <a:prstGeom prst="roundRect">
            <a:avLst>
              <a:gd name="adj" fmla="val 42488"/>
            </a:avLst>
          </a:prstGeom>
          <a:solidFill>
            <a:srgbClr val="902B67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SE LAVER LES MAINS</a:t>
            </a:r>
          </a:p>
        </p:txBody>
      </p:sp>
      <p:sp>
        <p:nvSpPr>
          <p:cNvPr id="218" name="Ligne"/>
          <p:cNvSpPr/>
          <p:nvPr/>
        </p:nvSpPr>
        <p:spPr>
          <a:xfrm>
            <a:off x="9974121" y="3640059"/>
            <a:ext cx="1" cy="585113"/>
          </a:xfrm>
          <a:prstGeom prst="line">
            <a:avLst/>
          </a:prstGeom>
          <a:ln w="38100">
            <a:solidFill>
              <a:schemeClr val="accent6">
                <a:satOff val="18029"/>
                <a:lumOff val="1206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9" name="NETTOYER AVEC EAU ET SAVON + COMPRESSE"/>
          <p:cNvSpPr/>
          <p:nvPr/>
        </p:nvSpPr>
        <p:spPr>
          <a:xfrm>
            <a:off x="6822228" y="4269219"/>
            <a:ext cx="6010488" cy="448360"/>
          </a:xfrm>
          <a:prstGeom prst="roundRect">
            <a:avLst>
              <a:gd name="adj" fmla="val 42488"/>
            </a:avLst>
          </a:prstGeom>
          <a:solidFill>
            <a:srgbClr val="902B67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NETTOYER AVEC EAU ET SAVON + COMPRESSE</a:t>
            </a:r>
          </a:p>
        </p:txBody>
      </p:sp>
      <p:sp>
        <p:nvSpPr>
          <p:cNvPr id="220" name="Ligne"/>
          <p:cNvSpPr/>
          <p:nvPr/>
        </p:nvSpPr>
        <p:spPr>
          <a:xfrm>
            <a:off x="9974121" y="4823814"/>
            <a:ext cx="1" cy="585113"/>
          </a:xfrm>
          <a:prstGeom prst="line">
            <a:avLst/>
          </a:prstGeom>
          <a:ln w="38100">
            <a:solidFill>
              <a:schemeClr val="accent6">
                <a:satOff val="18029"/>
                <a:lumOff val="1206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1" name="DÉSINFECTER"/>
          <p:cNvSpPr/>
          <p:nvPr/>
        </p:nvSpPr>
        <p:spPr>
          <a:xfrm>
            <a:off x="6802196" y="5434058"/>
            <a:ext cx="6010488" cy="448360"/>
          </a:xfrm>
          <a:prstGeom prst="roundRect">
            <a:avLst>
              <a:gd name="adj" fmla="val 42488"/>
            </a:avLst>
          </a:prstGeom>
          <a:solidFill>
            <a:srgbClr val="902B67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DÉSINFECTER</a:t>
            </a:r>
          </a:p>
        </p:txBody>
      </p:sp>
      <p:sp>
        <p:nvSpPr>
          <p:cNvPr id="222" name="Ligne"/>
          <p:cNvSpPr/>
          <p:nvPr/>
        </p:nvSpPr>
        <p:spPr>
          <a:xfrm>
            <a:off x="9974121" y="5916680"/>
            <a:ext cx="1" cy="585113"/>
          </a:xfrm>
          <a:prstGeom prst="line">
            <a:avLst/>
          </a:prstGeom>
          <a:ln w="38100">
            <a:solidFill>
              <a:schemeClr val="accent6">
                <a:satOff val="18029"/>
                <a:lumOff val="1206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3" name="PROTEGER (PANSEMENTS)"/>
          <p:cNvSpPr/>
          <p:nvPr/>
        </p:nvSpPr>
        <p:spPr>
          <a:xfrm>
            <a:off x="6802196" y="6520622"/>
            <a:ext cx="6010488" cy="448360"/>
          </a:xfrm>
          <a:prstGeom prst="roundRect">
            <a:avLst>
              <a:gd name="adj" fmla="val 42488"/>
            </a:avLst>
          </a:prstGeom>
          <a:solidFill>
            <a:srgbClr val="902B67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PROTEGER (PANSEMENTS)</a:t>
            </a:r>
          </a:p>
        </p:txBody>
      </p:sp>
      <p:sp>
        <p:nvSpPr>
          <p:cNvPr id="224" name="Ligne"/>
          <p:cNvSpPr/>
          <p:nvPr/>
        </p:nvSpPr>
        <p:spPr>
          <a:xfrm>
            <a:off x="9974121" y="7061761"/>
            <a:ext cx="1" cy="585113"/>
          </a:xfrm>
          <a:prstGeom prst="line">
            <a:avLst/>
          </a:prstGeom>
          <a:ln w="38100">
            <a:solidFill>
              <a:schemeClr val="accent6">
                <a:satOff val="18029"/>
                <a:lumOff val="12067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5" name="AVIS MEDICAL (CONSEIL):…"/>
          <p:cNvSpPr/>
          <p:nvPr/>
        </p:nvSpPr>
        <p:spPr>
          <a:xfrm>
            <a:off x="6822227" y="7682632"/>
            <a:ext cx="6010488" cy="1517106"/>
          </a:xfrm>
          <a:prstGeom prst="roundRect">
            <a:avLst>
              <a:gd name="adj" fmla="val 12557"/>
            </a:avLst>
          </a:prstGeom>
          <a:solidFill>
            <a:srgbClr val="902B67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t>AVIS MEDICAL (CONSEIL):</a:t>
            </a:r>
          </a:p>
          <a:p>
            <a:pPr>
              <a:defRPr sz="1900">
                <a:solidFill>
                  <a:srgbClr val="FFFFFF"/>
                </a:solidFill>
              </a:defRPr>
            </a:pPr>
            <a:r>
              <a:t>VERIFIER VACCINATION (TETANOS)</a:t>
            </a:r>
          </a:p>
          <a:p>
            <a:pPr>
              <a:defRPr sz="1900">
                <a:solidFill>
                  <a:srgbClr val="FFFFFF"/>
                </a:solidFill>
              </a:defRPr>
            </a:pPr>
            <a:r>
              <a:t>APPARITION DANS LES JOURS QUI SUIVENT: DE ROUGEURS, FIÈVRES, ZONE CHAUDE, GONFLÉES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click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afterEffect" presetSubtype="4" presetID="2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Class="entr" nodeType="afterEffect" presetSubtype="4" presetID="2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xit" nodeType="click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xit" nodeType="after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xit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after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ntr" nodeType="click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Class="entr" nodeType="afterEffec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Class="entr" nodeType="click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Class="entr" nodeType="after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Class="entr" nodeType="clickEffect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Class="entr" nodeType="afterEffect" presetSubtype="0" presetID="1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Class="entr" nodeType="clickEffect" presetSubtype="0" presetID="1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Class="entr" nodeType="afterEffect" presetSubtype="0" presetID="1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Class="entr" nodeType="clickEffect" presetSubtype="0" presetID="1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Class="entr" nodeType="afterEffect" presetSubtype="0" presetID="1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36"/>
      <p:bldP build="whole" bldLvl="1" animBg="1" rev="0" advAuto="0" spid="193" grpId="6"/>
      <p:bldP build="whole" bldLvl="1" animBg="1" rev="0" advAuto="0" spid="225" grpId="41"/>
      <p:bldP build="whole" bldLvl="1" animBg="1" rev="0" advAuto="0" spid="195" grpId="8"/>
      <p:bldP build="whole" bldLvl="1" animBg="1" rev="0" advAuto="0" spid="218" grpId="34"/>
      <p:bldP build="whole" bldLvl="1" animBg="1" rev="0" advAuto="0" spid="210" grpId="23"/>
      <p:bldP build="whole" bldLvl="1" animBg="1" rev="0" advAuto="0" spid="209" grpId="21"/>
      <p:bldP build="whole" bldLvl="1" animBg="1" rev="0" advAuto="0" spid="189" grpId="2"/>
      <p:bldP build="whole" bldLvl="1" animBg="1" rev="0" advAuto="0" spid="216" grpId="32"/>
      <p:bldP build="whole" bldLvl="1" animBg="1" rev="0" advAuto="0" spid="205" grpId="17"/>
      <p:bldP build="whole" bldLvl="1" animBg="1" rev="0" advAuto="0" spid="196" grpId="9"/>
      <p:bldP build="whole" bldLvl="1" animBg="1" rev="0" advAuto="0" spid="203" grpId="16"/>
      <p:bldP build="whole" bldLvl="1" animBg="1" rev="0" advAuto="0" spid="219" grpId="35"/>
      <p:bldP build="whole" bldLvl="1" animBg="1" rev="0" advAuto="0" spid="201" grpId="14"/>
      <p:bldP build="whole" bldLvl="1" animBg="1" rev="0" advAuto="0" spid="214" grpId="27"/>
      <p:bldP build="whole" bldLvl="1" animBg="1" rev="0" advAuto="0" spid="214" grpId="30"/>
      <p:bldP build="whole" bldLvl="1" animBg="1" rev="0" advAuto="0" spid="197" grpId="15"/>
      <p:bldP build="whole" bldLvl="1" animBg="1" rev="0" advAuto="0" spid="191" grpId="4"/>
      <p:bldP build="whole" bldLvl="1" animBg="1" rev="0" advAuto="0" spid="222" grpId="38"/>
      <p:bldP build="whole" bldLvl="1" animBg="1" rev="0" advAuto="0" spid="221" grpId="37"/>
      <p:bldP build="whole" bldLvl="1" animBg="1" rev="0" advAuto="0" spid="207" grpId="19"/>
      <p:bldP build="whole" bldLvl="1" animBg="1" rev="0" advAuto="0" spid="211" grpId="24"/>
      <p:bldP build="whole" bldLvl="1" animBg="1" rev="0" advAuto="0" spid="223" grpId="39"/>
      <p:bldP build="whole" bldLvl="1" animBg="1" rev="0" advAuto="0" spid="200" grpId="13"/>
      <p:bldP build="whole" bldLvl="1" animBg="1" rev="0" advAuto="0" spid="217" grpId="33"/>
      <p:bldP build="whole" bldLvl="1" animBg="1" rev="0" advAuto="0" spid="206" grpId="18"/>
      <p:bldP build="whole" bldLvl="1" animBg="1" rev="0" advAuto="0" spid="198" grpId="11"/>
      <p:bldP build="whole" bldLvl="1" animBg="1" rev="0" advAuto="0" spid="188" grpId="1"/>
      <p:bldP build="whole" bldLvl="1" animBg="1" rev="0" advAuto="0" spid="192" grpId="5"/>
      <p:bldP build="whole" bldLvl="1" animBg="1" rev="0" advAuto="0" spid="215" grpId="31"/>
      <p:bldP build="whole" bldLvl="1" animBg="1" rev="0" advAuto="0" spid="208" grpId="20"/>
      <p:bldP build="whole" bldLvl="1" animBg="1" rev="0" advAuto="0" spid="213" grpId="26"/>
      <p:bldP build="whole" bldLvl="1" animBg="1" rev="0" advAuto="0" spid="213" grpId="29"/>
      <p:bldP build="whole" bldLvl="1" animBg="1" rev="0" advAuto="0" spid="224" grpId="40"/>
      <p:bldP build="whole" bldLvl="1" animBg="1" rev="0" advAuto="0" spid="202" grpId="10"/>
      <p:bldP build="whole" bldLvl="1" animBg="1" rev="0" advAuto="0" spid="199" grpId="12"/>
      <p:bldP build="whole" bldLvl="1" animBg="1" rev="0" advAuto="0" spid="194" grpId="7"/>
      <p:bldP build="whole" bldLvl="1" animBg="1" rev="0" advAuto="0" spid="190" grpId="3"/>
      <p:bldP build="whole" bldLvl="1" animBg="1" rev="0" advAuto="0" spid="212" grpId="25"/>
      <p:bldP build="whole" bldLvl="1" animBg="1" rev="0" advAuto="0" spid="204" grpId="22"/>
      <p:bldP build="whole" bldLvl="1" animBg="1" rev="0" advAuto="0" spid="212" grpId="28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?"/>
          <p:cNvSpPr txBox="1"/>
          <p:nvPr/>
        </p:nvSpPr>
        <p:spPr>
          <a:xfrm>
            <a:off x="5357000" y="2311541"/>
            <a:ext cx="2290800" cy="48641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LES PLAIES…"/>
          <p:cNvSpPr/>
          <p:nvPr/>
        </p:nvSpPr>
        <p:spPr>
          <a:xfrm>
            <a:off x="1240860" y="705908"/>
            <a:ext cx="11141711" cy="6725850"/>
          </a:xfrm>
          <a:prstGeom prst="wedgeEllipseCallout">
            <a:avLst>
              <a:gd name="adj1" fmla="val -49528"/>
              <a:gd name="adj2" fmla="val 62513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6200" u="sng"/>
            </a:pPr>
            <a:r>
              <a:t>LES PLAIES</a:t>
            </a:r>
            <a:r>
              <a:t> </a:t>
            </a:r>
          </a:p>
          <a:p>
            <a:pPr>
              <a:defRPr sz="6200"/>
            </a:pPr>
            <a:r>
              <a:t>Quelle est la cause?</a:t>
            </a:r>
          </a:p>
          <a:p>
            <a:pPr>
              <a:defRPr sz="6200"/>
            </a:pPr>
            <a:r>
              <a:t>A quoi reconnaissez vous la plaies graves?</a:t>
            </a:r>
          </a:p>
          <a:p>
            <a:pPr>
              <a:defRPr sz="6200"/>
            </a:pPr>
            <a:r>
              <a:t>Y’a-t-il un risque?</a:t>
            </a:r>
          </a:p>
          <a:p>
            <a:pPr>
              <a:defRPr sz="6200">
                <a:solidFill>
                  <a:srgbClr val="3E3D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Que feriez vous?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gne"/>
          <p:cNvSpPr/>
          <p:nvPr/>
        </p:nvSpPr>
        <p:spPr>
          <a:xfrm flipH="1">
            <a:off x="-1" y="7335519"/>
            <a:ext cx="153530" cy="1"/>
          </a:xfrm>
          <a:prstGeom prst="line">
            <a:avLst/>
          </a:prstGeom>
          <a:ln w="12700">
            <a:solidFill>
              <a:srgbClr val="94C600"/>
            </a:solidFill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130" name="Grouper"/>
          <p:cNvGrpSpPr/>
          <p:nvPr/>
        </p:nvGrpSpPr>
        <p:grpSpPr>
          <a:xfrm>
            <a:off x="4684091" y="7357303"/>
            <a:ext cx="6898113" cy="2220388"/>
            <a:chOff x="0" y="0"/>
            <a:chExt cx="6898112" cy="2220386"/>
          </a:xfrm>
        </p:grpSpPr>
        <p:sp>
          <p:nvSpPr>
            <p:cNvPr id="128" name="Bulle de texte"/>
            <p:cNvSpPr/>
            <p:nvPr/>
          </p:nvSpPr>
          <p:spPr>
            <a:xfrm>
              <a:off x="0" y="0"/>
              <a:ext cx="6898113" cy="2220387"/>
            </a:xfrm>
            <a:prstGeom prst="wedgeEllipseCallout">
              <a:avLst>
                <a:gd name="adj1" fmla="val -107946"/>
                <a:gd name="adj2" fmla="val 43528"/>
              </a:avLst>
            </a:prstGeom>
            <a:solidFill>
              <a:srgbClr val="0202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29" name="Et que feriez-vous?"/>
            <p:cNvSpPr txBox="1"/>
            <p:nvPr/>
          </p:nvSpPr>
          <p:spPr>
            <a:xfrm>
              <a:off x="930903" y="539609"/>
              <a:ext cx="5492570" cy="10758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Et que feriez-vous?</a:t>
              </a:r>
            </a:p>
          </p:txBody>
        </p:sp>
      </p:grpSp>
      <p:grpSp>
        <p:nvGrpSpPr>
          <p:cNvPr id="133" name="Grouper"/>
          <p:cNvGrpSpPr/>
          <p:nvPr/>
        </p:nvGrpSpPr>
        <p:grpSpPr>
          <a:xfrm>
            <a:off x="743429" y="5822475"/>
            <a:ext cx="5763451" cy="1975129"/>
            <a:chOff x="0" y="0"/>
            <a:chExt cx="5763449" cy="1975128"/>
          </a:xfrm>
        </p:grpSpPr>
        <p:sp>
          <p:nvSpPr>
            <p:cNvPr id="131" name="Bulle de texte"/>
            <p:cNvSpPr/>
            <p:nvPr/>
          </p:nvSpPr>
          <p:spPr>
            <a:xfrm>
              <a:off x="0" y="0"/>
              <a:ext cx="5763450" cy="1975129"/>
            </a:xfrm>
            <a:prstGeom prst="wedgeEllipseCallout">
              <a:avLst>
                <a:gd name="adj1" fmla="val -45938"/>
                <a:gd name="adj2" fmla="val -73781"/>
              </a:avLst>
            </a:prstGeom>
            <a:solidFill>
              <a:srgbClr val="8E13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2" name="Y a-t’il un risque?"/>
            <p:cNvSpPr txBox="1"/>
            <p:nvPr/>
          </p:nvSpPr>
          <p:spPr>
            <a:xfrm>
              <a:off x="316348" y="180239"/>
              <a:ext cx="5393334" cy="1648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Y a-t’il un risque?</a:t>
              </a:r>
            </a:p>
          </p:txBody>
        </p:sp>
      </p:grpSp>
      <p:grpSp>
        <p:nvGrpSpPr>
          <p:cNvPr id="136" name="Grouper"/>
          <p:cNvGrpSpPr/>
          <p:nvPr/>
        </p:nvGrpSpPr>
        <p:grpSpPr>
          <a:xfrm>
            <a:off x="108094" y="1468036"/>
            <a:ext cx="6559859" cy="2916088"/>
            <a:chOff x="0" y="0"/>
            <a:chExt cx="6559857" cy="2916086"/>
          </a:xfrm>
        </p:grpSpPr>
        <p:sp>
          <p:nvSpPr>
            <p:cNvPr id="134" name="Bulle de texte"/>
            <p:cNvSpPr/>
            <p:nvPr/>
          </p:nvSpPr>
          <p:spPr>
            <a:xfrm>
              <a:off x="0" y="0"/>
              <a:ext cx="6559858" cy="2916087"/>
            </a:xfrm>
            <a:prstGeom prst="wedgeEllipseCallout">
              <a:avLst>
                <a:gd name="adj1" fmla="val -49770"/>
                <a:gd name="adj2" fmla="val -62011"/>
              </a:avLst>
            </a:prstGeom>
            <a:solidFill>
              <a:schemeClr val="accent3">
                <a:hueOff val="914337"/>
                <a:satOff val="31515"/>
                <a:lumOff val="-30790"/>
              </a:scheme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5" name="Quelles peuvent en être les causes?"/>
            <p:cNvSpPr txBox="1"/>
            <p:nvPr/>
          </p:nvSpPr>
          <p:spPr>
            <a:xfrm>
              <a:off x="481072" y="469662"/>
              <a:ext cx="5597802" cy="19809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4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Quelles peuvent en être les causes? </a:t>
              </a:r>
            </a:p>
          </p:txBody>
        </p:sp>
      </p:grpSp>
      <p:grpSp>
        <p:nvGrpSpPr>
          <p:cNvPr id="139" name="Grouper"/>
          <p:cNvGrpSpPr/>
          <p:nvPr/>
        </p:nvGrpSpPr>
        <p:grpSpPr>
          <a:xfrm>
            <a:off x="5874165" y="3463931"/>
            <a:ext cx="6932056" cy="2983532"/>
            <a:chOff x="0" y="0"/>
            <a:chExt cx="6932055" cy="2983531"/>
          </a:xfrm>
        </p:grpSpPr>
        <p:sp>
          <p:nvSpPr>
            <p:cNvPr id="137" name="Bulle de texte"/>
            <p:cNvSpPr/>
            <p:nvPr/>
          </p:nvSpPr>
          <p:spPr>
            <a:xfrm>
              <a:off x="0" y="0"/>
              <a:ext cx="6508345" cy="2983532"/>
            </a:xfrm>
            <a:prstGeom prst="wedgeEllipseCallout">
              <a:avLst>
                <a:gd name="adj1" fmla="val -134122"/>
                <a:gd name="adj2" fmla="val -12158"/>
              </a:avLst>
            </a:prstGeom>
            <a:solidFill>
              <a:schemeClr val="accent1">
                <a:hueOff val="114395"/>
                <a:lumOff val="-24975"/>
              </a:schemeClr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8" name="Comment les  reconnaissez-vous?"/>
            <p:cNvSpPr txBox="1"/>
            <p:nvPr/>
          </p:nvSpPr>
          <p:spPr>
            <a:xfrm>
              <a:off x="33942" y="107459"/>
              <a:ext cx="6898114" cy="24411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2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 Comment les  reconnaissez-vous? </a:t>
              </a:r>
            </a:p>
          </p:txBody>
        </p:sp>
      </p:grpSp>
      <p:sp>
        <p:nvSpPr>
          <p:cNvPr id="140" name="SI JE VOUS PARLE DE PLAIES GRAVES…"/>
          <p:cNvSpPr/>
          <p:nvPr/>
        </p:nvSpPr>
        <p:spPr>
          <a:xfrm>
            <a:off x="6200564" y="333973"/>
            <a:ext cx="5183535" cy="2220274"/>
          </a:xfrm>
          <a:prstGeom prst="wedgeEllipseCallout">
            <a:avLst>
              <a:gd name="adj1" fmla="val 76551"/>
              <a:gd name="adj2" fmla="val -48180"/>
            </a:avLst>
          </a:prstGeom>
          <a:solidFill>
            <a:srgbClr val="D6D5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300"/>
            </a:lvl1pPr>
          </a:lstStyle>
          <a:p>
            <a:pPr/>
            <a:r>
              <a:t>SI JE VOUS PARLE DE PLAIES GRAVES…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4"/>
      <p:bldP build="whole" bldLvl="1" animBg="1" rev="0" advAuto="0" spid="140" grpId="1"/>
      <p:bldP build="whole" bldLvl="1" animBg="1" rev="0" advAuto="0" spid="130" grpId="5"/>
      <p:bldP build="whole" bldLvl="1" animBg="1" rev="0" advAuto="0" spid="136" grpId="2"/>
      <p:bldP build="whole" bldLvl="1" animBg="1" rev="0" advAuto="0" spid="139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QUE VOYEZ-VOUS?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50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QUE VOYEZ-VOUS?</a:t>
            </a:r>
          </a:p>
        </p:txBody>
      </p:sp>
      <p:pic>
        <p:nvPicPr>
          <p:cNvPr id="143" name="DSC00026" descr="DSC000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6079" y="-975361"/>
            <a:ext cx="7369388" cy="11379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10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id="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2"/>
      <p:bldP build="whole" bldLvl="1" animBg="1" rev="0" advAuto="0" spid="14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laies graves" descr="Plaies grave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67" y="352213"/>
            <a:ext cx="14738774" cy="90491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DownloadedFile" descr="DownloadedFil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2106" y="1659466"/>
            <a:ext cx="10620588" cy="7951895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ET ICI QUE FERIEZ-VOUS ?"/>
          <p:cNvSpPr txBox="1"/>
          <p:nvPr/>
        </p:nvSpPr>
        <p:spPr>
          <a:xfrm>
            <a:off x="1862976" y="568210"/>
            <a:ext cx="5974589" cy="634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ET ICI QUE FERIEZ-VOUS 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BJECTIF"/>
          <p:cNvSpPr/>
          <p:nvPr/>
        </p:nvSpPr>
        <p:spPr>
          <a:xfrm>
            <a:off x="1586970" y="1965501"/>
            <a:ext cx="9830860" cy="5822598"/>
          </a:xfrm>
          <a:prstGeom prst="roundRect">
            <a:avLst>
              <a:gd name="adj" fmla="val 7952"/>
            </a:avLst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OBJECTIF</a:t>
            </a:r>
          </a:p>
        </p:txBody>
      </p:sp>
      <p:sp>
        <p:nvSpPr>
          <p:cNvPr id="151" name="A la fin de cette séquence, vous serez capable de réaliser ou de faire réaliser la conduite à tenir face à une personne présentant une plaie, en fonction de sa gravité."/>
          <p:cNvSpPr/>
          <p:nvPr/>
        </p:nvSpPr>
        <p:spPr>
          <a:xfrm>
            <a:off x="2033517" y="3456211"/>
            <a:ext cx="8937766" cy="4081993"/>
          </a:xfrm>
          <a:prstGeom prst="roundRect">
            <a:avLst>
              <a:gd name="adj" fmla="val 16676"/>
            </a:avLst>
          </a:prstGeom>
          <a:solidFill>
            <a:srgbClr val="92929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51867" marR="51867" defTabSz="914400">
              <a:defRPr sz="43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A la fin de cette séquence, vous serez capable de réaliser ou de faire réaliser la conduite à tenir face à une personne présentant une plaie, en fonction de sa gravité.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4"/>
      <p:bldP build="whole" bldLvl="1" animBg="1" rev="0" advAuto="0" spid="150" grpId="1"/>
      <p:bldP build="whole" bldLvl="1" animBg="1" rev="0" advAuto="0" spid="151" grpId="2"/>
      <p:bldP build="whole" bldLvl="1" animBg="1" rev="0" advAuto="0" spid="150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DÉMONSTRATION"/>
          <p:cNvSpPr txBox="1"/>
          <p:nvPr/>
        </p:nvSpPr>
        <p:spPr>
          <a:xfrm>
            <a:off x="1682340" y="4156409"/>
            <a:ext cx="9965945" cy="144078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800">
                <a:solidFill>
                  <a:srgbClr val="FFFFFF"/>
                </a:solidFill>
              </a:defRPr>
            </a:lvl1pPr>
          </a:lstStyle>
          <a:p>
            <a:pPr/>
            <a:r>
              <a:t>DÉMONSTRATION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LES PLAIES"/>
          <p:cNvSpPr/>
          <p:nvPr/>
        </p:nvSpPr>
        <p:spPr>
          <a:xfrm>
            <a:off x="3280108" y="130386"/>
            <a:ext cx="3624799" cy="480666"/>
          </a:xfrm>
          <a:prstGeom prst="roundRect">
            <a:avLst>
              <a:gd name="adj" fmla="val 50000"/>
            </a:avLst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270000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LES PLAIES</a:t>
            </a:r>
          </a:p>
        </p:txBody>
      </p:sp>
      <p:sp>
        <p:nvSpPr>
          <p:cNvPr id="156" name="LES CAUSES:…"/>
          <p:cNvSpPr/>
          <p:nvPr/>
        </p:nvSpPr>
        <p:spPr>
          <a:xfrm>
            <a:off x="7781995" y="875952"/>
            <a:ext cx="4832986" cy="351924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defRPr sz="3500">
                <a:solidFill>
                  <a:srgbClr val="FFFFFF"/>
                </a:solidFill>
              </a:defRPr>
            </a:pPr>
            <a:r>
              <a:t>LES CAUSES:</a:t>
            </a:r>
          </a:p>
          <a:p>
            <a:pPr>
              <a:defRPr sz="3500">
                <a:solidFill>
                  <a:srgbClr val="FFFFFF"/>
                </a:solidFill>
              </a:defRPr>
            </a:pPr>
          </a:p>
          <a:p>
            <a:pPr>
              <a:defRPr sz="3500">
                <a:solidFill>
                  <a:srgbClr val="FFFFFF"/>
                </a:solidFill>
              </a:defRPr>
            </a:pPr>
            <a:r>
              <a:t>- Une coupure            - Une piqûre</a:t>
            </a:r>
          </a:p>
          <a:p>
            <a:pPr>
              <a:defRPr sz="3500">
                <a:solidFill>
                  <a:srgbClr val="FFFFFF"/>
                </a:solidFill>
              </a:defRPr>
            </a:pPr>
            <a:r>
              <a:t>- Une éraflure              - Une morsure</a:t>
            </a:r>
          </a:p>
        </p:txBody>
      </p:sp>
      <p:sp>
        <p:nvSpPr>
          <p:cNvPr id="157" name="LES RISQUES:"/>
          <p:cNvSpPr/>
          <p:nvPr/>
        </p:nvSpPr>
        <p:spPr>
          <a:xfrm>
            <a:off x="7781995" y="867119"/>
            <a:ext cx="4832986" cy="6789915"/>
          </a:xfrm>
          <a:prstGeom prst="rect">
            <a:avLst/>
          </a:prstGeom>
          <a:solidFill>
            <a:srgbClr val="6D0E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defRPr sz="3500">
                <a:solidFill>
                  <a:srgbClr val="FFFFFF"/>
                </a:solidFill>
              </a:defRPr>
            </a:pPr>
            <a:r>
              <a:t>LES RISQUES:</a:t>
            </a:r>
          </a:p>
          <a:p>
            <a:pPr>
              <a:defRPr sz="3500">
                <a:solidFill>
                  <a:srgbClr val="FFFFFF"/>
                </a:solidFill>
              </a:defRPr>
            </a:pPr>
          </a:p>
          <a:p>
            <a:pPr>
              <a:defRPr sz="3500">
                <a:solidFill>
                  <a:srgbClr val="FFFFFF"/>
                </a:solidFill>
              </a:defRPr>
            </a:pPr>
            <a:r>
              <a:t>              </a:t>
            </a:r>
          </a:p>
        </p:txBody>
      </p:sp>
      <p:sp>
        <p:nvSpPr>
          <p:cNvPr id="158" name="LES PLAIES"/>
          <p:cNvSpPr/>
          <p:nvPr/>
        </p:nvSpPr>
        <p:spPr>
          <a:xfrm>
            <a:off x="3280108" y="130386"/>
            <a:ext cx="3624799" cy="480666"/>
          </a:xfrm>
          <a:prstGeom prst="roundRect">
            <a:avLst>
              <a:gd name="adj" fmla="val 50000"/>
            </a:avLst>
          </a:prstGeom>
          <a:solidFill>
            <a:srgbClr val="791000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2700000">
              <a:srgbClr val="929292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40639" marR="40639" defTabSz="914400">
              <a:defRPr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LES PLAIES</a:t>
            </a:r>
          </a:p>
        </p:txBody>
      </p:sp>
      <p:sp>
        <p:nvSpPr>
          <p:cNvPr id="159" name="- Une aggravation immédiate de l’état de la victime par hémorragie ou défaillance respiratoire"/>
          <p:cNvSpPr txBox="1"/>
          <p:nvPr/>
        </p:nvSpPr>
        <p:spPr>
          <a:xfrm>
            <a:off x="8037466" y="1578485"/>
            <a:ext cx="3977380" cy="3365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pPr/>
            <a:r>
              <a:t>- Une aggravation immédiate de l’état de la victime par hémorragie ou défaillance respiratoire</a:t>
            </a:r>
          </a:p>
        </p:txBody>
      </p:sp>
      <p:sp>
        <p:nvSpPr>
          <p:cNvPr id="160" name="- Une infection secondaire dont la plus grave est le tétanos"/>
          <p:cNvSpPr txBox="1"/>
          <p:nvPr/>
        </p:nvSpPr>
        <p:spPr>
          <a:xfrm>
            <a:off x="8209798" y="5054226"/>
            <a:ext cx="3977380" cy="2273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pPr/>
            <a:r>
              <a:t>- Une infection secondaire dont la plus grave est le tétanos</a:t>
            </a:r>
          </a:p>
        </p:txBody>
      </p:sp>
      <p:sp>
        <p:nvSpPr>
          <p:cNvPr id="161" name="Ligne"/>
          <p:cNvSpPr/>
          <p:nvPr/>
        </p:nvSpPr>
        <p:spPr>
          <a:xfrm>
            <a:off x="5092507" y="695836"/>
            <a:ext cx="1" cy="31641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2" name="PROTECTION ADAPTÉE"/>
          <p:cNvSpPr/>
          <p:nvPr/>
        </p:nvSpPr>
        <p:spPr>
          <a:xfrm>
            <a:off x="3522887" y="1097035"/>
            <a:ext cx="3139241" cy="448360"/>
          </a:xfrm>
          <a:prstGeom prst="roundRect">
            <a:avLst>
              <a:gd name="adj" fmla="val 42488"/>
            </a:avLst>
          </a:prstGeom>
          <a:solidFill>
            <a:srgbClr val="3E3E3E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PROTECTION ADAPTÉE</a:t>
            </a:r>
          </a:p>
        </p:txBody>
      </p:sp>
      <p:sp>
        <p:nvSpPr>
          <p:cNvPr id="163" name="Ligne"/>
          <p:cNvSpPr/>
          <p:nvPr/>
        </p:nvSpPr>
        <p:spPr>
          <a:xfrm flipH="1">
            <a:off x="3601691" y="1601884"/>
            <a:ext cx="381038" cy="381038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4" name="GRAVE"/>
          <p:cNvSpPr/>
          <p:nvPr/>
        </p:nvSpPr>
        <p:spPr>
          <a:xfrm>
            <a:off x="920958" y="1974790"/>
            <a:ext cx="3139241" cy="448359"/>
          </a:xfrm>
          <a:prstGeom prst="roundRect">
            <a:avLst>
              <a:gd name="adj" fmla="val 42488"/>
            </a:avLst>
          </a:prstGeom>
          <a:solidFill>
            <a:schemeClr val="accent1">
              <a:hueOff val="114395"/>
              <a:lumOff val="-24975"/>
            </a:schemeClr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GRAVE</a:t>
            </a:r>
          </a:p>
        </p:txBody>
      </p:sp>
      <p:sp>
        <p:nvSpPr>
          <p:cNvPr id="165" name="Ligne"/>
          <p:cNvSpPr/>
          <p:nvPr/>
        </p:nvSpPr>
        <p:spPr>
          <a:xfrm>
            <a:off x="2490578" y="2477365"/>
            <a:ext cx="1" cy="316416"/>
          </a:xfrm>
          <a:prstGeom prst="line">
            <a:avLst/>
          </a:prstGeom>
          <a:ln w="381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6" name="NE JAMAIS RETIRER LE CORPS ETRANGER"/>
          <p:cNvSpPr/>
          <p:nvPr/>
        </p:nvSpPr>
        <p:spPr>
          <a:xfrm>
            <a:off x="920958" y="2939322"/>
            <a:ext cx="3139241" cy="817189"/>
          </a:xfrm>
          <a:prstGeom prst="roundRect">
            <a:avLst>
              <a:gd name="adj" fmla="val 23312"/>
            </a:avLst>
          </a:prstGeom>
          <a:solidFill>
            <a:srgbClr val="610F3C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NE JAMAIS RETIRER LE CORPS ETRANGER</a:t>
            </a:r>
          </a:p>
        </p:txBody>
      </p:sp>
      <p:sp>
        <p:nvSpPr>
          <p:cNvPr id="167" name="LES SIGNES:"/>
          <p:cNvSpPr/>
          <p:nvPr/>
        </p:nvSpPr>
        <p:spPr>
          <a:xfrm>
            <a:off x="6841278" y="867119"/>
            <a:ext cx="5972388" cy="6789915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>
              <a:defRPr sz="3500">
                <a:solidFill>
                  <a:srgbClr val="FFFFFF"/>
                </a:solidFill>
              </a:defRPr>
            </a:pPr>
            <a:r>
              <a:t>LES SIGNES:</a:t>
            </a:r>
          </a:p>
          <a:p>
            <a:pPr>
              <a:defRPr sz="3500">
                <a:solidFill>
                  <a:srgbClr val="FFFFFF"/>
                </a:solidFill>
              </a:defRPr>
            </a:pPr>
          </a:p>
          <a:p>
            <a:pPr>
              <a:defRPr sz="3500">
                <a:solidFill>
                  <a:srgbClr val="FFFFFF"/>
                </a:solidFill>
              </a:defRPr>
            </a:pPr>
          </a:p>
          <a:p>
            <a:pPr>
              <a:defRPr sz="3500">
                <a:solidFill>
                  <a:srgbClr val="FFFFFF"/>
                </a:solidFill>
              </a:defRPr>
            </a:pPr>
          </a:p>
          <a:p>
            <a:pPr>
              <a:defRPr sz="3500">
                <a:solidFill>
                  <a:srgbClr val="FFFFFF"/>
                </a:solidFill>
              </a:defRPr>
            </a:pPr>
            <a:r>
              <a:t>              </a:t>
            </a:r>
          </a:p>
        </p:txBody>
      </p:sp>
      <p:sp>
        <p:nvSpPr>
          <p:cNvPr id="168" name="- Suite à une hémorragie…"/>
          <p:cNvSpPr txBox="1"/>
          <p:nvPr/>
        </p:nvSpPr>
        <p:spPr>
          <a:xfrm>
            <a:off x="7381095" y="1622250"/>
            <a:ext cx="4892753" cy="11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defRPr sz="3200">
                <a:solidFill>
                  <a:srgbClr val="FFFFFF"/>
                </a:solidFill>
              </a:defRPr>
            </a:pPr>
            <a:r>
              <a:t>- Suite à une hémorragie</a:t>
            </a:r>
          </a:p>
          <a:p>
            <a:pPr>
              <a:lnSpc>
                <a:spcPct val="90000"/>
              </a:lnSpc>
              <a:spcBef>
                <a:spcPts val="900"/>
              </a:spcBef>
              <a:defRPr sz="3200">
                <a:solidFill>
                  <a:srgbClr val="FFFFFF"/>
                </a:solidFill>
              </a:defRPr>
            </a:pPr>
            <a:r>
              <a:t> associée</a:t>
            </a:r>
          </a:p>
        </p:txBody>
      </p:sp>
      <p:sp>
        <p:nvSpPr>
          <p:cNvPr id="169" name="- Un mécanisme pénétrant:…"/>
          <p:cNvSpPr txBox="1"/>
          <p:nvPr/>
        </p:nvSpPr>
        <p:spPr>
          <a:xfrm>
            <a:off x="6917393" y="2840919"/>
            <a:ext cx="5820157" cy="1575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- Un mécanisme pénétrant: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objet tranchant ou perforant,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projectiles, morsures</a:t>
            </a:r>
          </a:p>
        </p:txBody>
      </p:sp>
      <p:sp>
        <p:nvSpPr>
          <p:cNvPr id="170" name="- Sa localisation : thoracique,…"/>
          <p:cNvSpPr txBox="1"/>
          <p:nvPr/>
        </p:nvSpPr>
        <p:spPr>
          <a:xfrm>
            <a:off x="6892399" y="4481862"/>
            <a:ext cx="5870145" cy="1575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- Sa localisation : thoracique,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abdominale, oculaire ou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proche d</a:t>
            </a:r>
            <a:r>
              <a:t>’</a:t>
            </a:r>
            <a:r>
              <a:t>un orifice naturel</a:t>
            </a:r>
          </a:p>
        </p:txBody>
      </p:sp>
      <p:sp>
        <p:nvSpPr>
          <p:cNvPr id="171" name="- Son aspect : déchiqueté,…"/>
          <p:cNvSpPr txBox="1"/>
          <p:nvPr/>
        </p:nvSpPr>
        <p:spPr>
          <a:xfrm>
            <a:off x="7181147" y="6183979"/>
            <a:ext cx="5292649" cy="1080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- Son aspect : déchiqueté, </a:t>
            </a: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écrasé…</a:t>
            </a:r>
          </a:p>
        </p:txBody>
      </p:sp>
      <p:sp>
        <p:nvSpPr>
          <p:cNvPr id="172" name="GRAVE"/>
          <p:cNvSpPr/>
          <p:nvPr/>
        </p:nvSpPr>
        <p:spPr>
          <a:xfrm>
            <a:off x="920958" y="1974790"/>
            <a:ext cx="3139241" cy="448359"/>
          </a:xfrm>
          <a:prstGeom prst="roundRect">
            <a:avLst>
              <a:gd name="adj" fmla="val 42488"/>
            </a:avLst>
          </a:prstGeom>
          <a:solidFill>
            <a:srgbClr val="610F3C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GRAVE</a:t>
            </a:r>
          </a:p>
        </p:txBody>
      </p:sp>
      <p:sp>
        <p:nvSpPr>
          <p:cNvPr id="173" name="Ligne"/>
          <p:cNvSpPr/>
          <p:nvPr/>
        </p:nvSpPr>
        <p:spPr>
          <a:xfrm flipH="1">
            <a:off x="2490578" y="3922814"/>
            <a:ext cx="1" cy="1169817"/>
          </a:xfrm>
          <a:prstGeom prst="line">
            <a:avLst/>
          </a:prstGeom>
          <a:ln w="381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4" name="POSITION D’ATTENTE:"/>
          <p:cNvSpPr/>
          <p:nvPr/>
        </p:nvSpPr>
        <p:spPr>
          <a:xfrm>
            <a:off x="850609" y="5150439"/>
            <a:ext cx="3139240" cy="604538"/>
          </a:xfrm>
          <a:prstGeom prst="roundRect">
            <a:avLst>
              <a:gd name="adj" fmla="val 31512"/>
            </a:avLst>
          </a:prstGeom>
          <a:solidFill>
            <a:srgbClr val="511148"/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t>POSITION D’ATTENTE:</a:t>
            </a:r>
          </a:p>
          <a:p>
            <a:pPr>
              <a:defRPr sz="1900">
                <a:solidFill>
                  <a:srgbClr val="FFFFFF"/>
                </a:solidFill>
              </a:defRPr>
            </a:pPr>
          </a:p>
        </p:txBody>
      </p:sp>
      <p:sp>
        <p:nvSpPr>
          <p:cNvPr id="175" name="Ligne"/>
          <p:cNvSpPr/>
          <p:nvPr/>
        </p:nvSpPr>
        <p:spPr>
          <a:xfrm flipH="1">
            <a:off x="2843447" y="6011396"/>
            <a:ext cx="1" cy="2285946"/>
          </a:xfrm>
          <a:prstGeom prst="line">
            <a:avLst/>
          </a:prstGeom>
          <a:ln w="38100">
            <a:solidFill>
              <a:schemeClr val="accent6">
                <a:hueOff val="-146070"/>
                <a:satOff val="-10048"/>
                <a:lumOff val="-30626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6" name="ALERTER…"/>
          <p:cNvSpPr/>
          <p:nvPr/>
        </p:nvSpPr>
        <p:spPr>
          <a:xfrm>
            <a:off x="1273827" y="8482267"/>
            <a:ext cx="3139240" cy="1140740"/>
          </a:xfrm>
          <a:prstGeom prst="roundRect">
            <a:avLst>
              <a:gd name="adj" fmla="val 16700"/>
            </a:avLst>
          </a:prstGeom>
          <a:solidFill>
            <a:srgbClr val="610F3C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t>ALERTER</a:t>
            </a:r>
          </a:p>
          <a:p>
            <a:pPr>
              <a:defRPr sz="1900">
                <a:solidFill>
                  <a:srgbClr val="FFFFFF"/>
                </a:solidFill>
              </a:defRPr>
            </a:pPr>
            <a:r>
              <a:t>PROTEGER</a:t>
            </a:r>
          </a:p>
          <a:p>
            <a:pPr>
              <a:defRPr sz="1900">
                <a:solidFill>
                  <a:srgbClr val="FFFFFF"/>
                </a:solidFill>
              </a:defRPr>
            </a:pPr>
            <a:r>
              <a:t>SUREVEILLER</a:t>
            </a:r>
          </a:p>
        </p:txBody>
      </p:sp>
      <p:sp>
        <p:nvSpPr>
          <p:cNvPr id="177" name="THORAX = ASSISE"/>
          <p:cNvSpPr/>
          <p:nvPr/>
        </p:nvSpPr>
        <p:spPr>
          <a:xfrm>
            <a:off x="26104" y="4377432"/>
            <a:ext cx="2053249" cy="817189"/>
          </a:xfrm>
          <a:prstGeom prst="roundRect">
            <a:avLst>
              <a:gd name="adj" fmla="val 23312"/>
            </a:avLst>
          </a:prstGeom>
          <a:solidFill>
            <a:srgbClr val="610F3C"/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rPr u="sng"/>
              <a:t>THORAX</a:t>
            </a:r>
            <a:r>
              <a:t> = ASSISE</a:t>
            </a:r>
          </a:p>
        </p:txBody>
      </p:sp>
      <p:sp>
        <p:nvSpPr>
          <p:cNvPr id="178" name="ABDOMEN = ALLONGÉ, JAMBES FLÉCHIES"/>
          <p:cNvSpPr/>
          <p:nvPr/>
        </p:nvSpPr>
        <p:spPr>
          <a:xfrm>
            <a:off x="3447131" y="3976290"/>
            <a:ext cx="2578817" cy="1140739"/>
          </a:xfrm>
          <a:prstGeom prst="roundRect">
            <a:avLst>
              <a:gd name="adj" fmla="val 16700"/>
            </a:avLst>
          </a:prstGeom>
          <a:solidFill>
            <a:srgbClr val="610F3C"/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rPr u="sng"/>
              <a:t>ABDOMEN</a:t>
            </a:r>
            <a:r>
              <a:t> = ALLONGÉ, JAMBES FLÉCHIES</a:t>
            </a:r>
          </a:p>
        </p:txBody>
      </p:sp>
      <p:sp>
        <p:nvSpPr>
          <p:cNvPr id="179" name="OEIL = ALLONGÉ, YEUX FERMÉS, EN NE BOUGEANT PAS LA TÊTE (maintenir si possible)"/>
          <p:cNvSpPr/>
          <p:nvPr/>
        </p:nvSpPr>
        <p:spPr>
          <a:xfrm>
            <a:off x="72034" y="5815543"/>
            <a:ext cx="2578817" cy="1667154"/>
          </a:xfrm>
          <a:prstGeom prst="roundRect">
            <a:avLst>
              <a:gd name="adj" fmla="val 11427"/>
            </a:avLst>
          </a:prstGeom>
          <a:solidFill>
            <a:srgbClr val="610F3C"/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rPr u="sng"/>
              <a:t>OEIL</a:t>
            </a:r>
            <a:r>
              <a:t> = ALLONGÉ, YEUX FERMÉS, EN NE BOUGEANT PAS LA TÊTE (maintenir si possible)</a:t>
            </a:r>
          </a:p>
        </p:txBody>
      </p:sp>
      <p:sp>
        <p:nvSpPr>
          <p:cNvPr id="180" name="ALLONGÉ DANS TOUS LES AUTRES CAS"/>
          <p:cNvSpPr/>
          <p:nvPr/>
        </p:nvSpPr>
        <p:spPr>
          <a:xfrm>
            <a:off x="3036043" y="5815543"/>
            <a:ext cx="2348454" cy="1429876"/>
          </a:xfrm>
          <a:prstGeom prst="roundRect">
            <a:avLst>
              <a:gd name="adj" fmla="val 13323"/>
            </a:avLst>
          </a:prstGeom>
          <a:solidFill>
            <a:srgbClr val="610F3C"/>
          </a:solidFill>
          <a:ln w="127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t>ALLONGÉ DANS TOUS LES </a:t>
            </a:r>
            <a:r>
              <a:rPr u="sng"/>
              <a:t>AUTRES CAS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Class="entr" nodeType="afterEffect" presetSubtype="4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xit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afterEffect" presetSubtype="4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Class="entr" nodeType="afterEffect" presetSubtype="4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Class="entr" nodeType="afterEffect" presetSubtype="4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750"/>
                            </p:stCondLst>
                            <p:childTnLst>
                              <p:par>
                                <p:cTn id="74" presetClass="entr" nodeType="afterEffect" presetSubtype="4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xit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xit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xit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xit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xit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ntr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ntr" nodeType="click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Class="entr" nodeType="after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Class="entr" nodeType="click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Class="entr" nodeType="afterEffect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Class="entr" nodeType="after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Class="entr" nodeType="afterEffec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Class="entr" nodeType="after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Class="entr" nodeType="after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2"/>
      <p:bldP build="whole" bldLvl="1" animBg="1" rev="0" advAuto="0" spid="156" grpId="4"/>
      <p:bldP build="whole" bldLvl="1" animBg="1" rev="0" advAuto="0" spid="161" grpId="8"/>
      <p:bldP build="whole" bldLvl="1" animBg="1" rev="0" advAuto="0" spid="163" grpId="13"/>
      <p:bldP build="whole" bldLvl="1" animBg="1" rev="0" advAuto="0" spid="175" grpId="30"/>
      <p:bldP build="whole" bldLvl="1" animBg="1" rev="0" advAuto="0" spid="174" grpId="29"/>
      <p:bldP build="whole" bldLvl="1" animBg="1" rev="0" advAuto="0" spid="168" grpId="16"/>
      <p:bldP build="whole" bldLvl="1" animBg="1" rev="0" advAuto="0" spid="178" grpId="32"/>
      <p:bldP build="whole" bldLvl="1" animBg="1" rev="0" advAuto="0" spid="173" grpId="28"/>
      <p:bldP build="whole" bldLvl="1" animBg="1" rev="0" advAuto="0" spid="170" grpId="18"/>
      <p:bldP build="whole" bldLvl="1" animBg="1" rev="0" advAuto="0" spid="179" grpId="33"/>
      <p:bldP build="whole" bldLvl="1" animBg="1" rev="0" advAuto="0" spid="155" grpId="1"/>
      <p:bldP build="whole" bldLvl="1" animBg="1" rev="0" advAuto="0" spid="168" grpId="22"/>
      <p:bldP build="whole" bldLvl="1" animBg="1" rev="0" advAuto="0" spid="166" grpId="26"/>
      <p:bldP build="whole" bldLvl="1" animBg="1" rev="0" advAuto="0" spid="171" grpId="19"/>
      <p:bldP build="whole" bldLvl="1" animBg="1" rev="0" advAuto="0" spid="170" grpId="24"/>
      <p:bldP build="whole" bldLvl="1" animBg="1" rev="0" advAuto="0" spid="159" grpId="6"/>
      <p:bldP build="whole" bldLvl="1" animBg="1" rev="0" advAuto="0" spid="159" grpId="9"/>
      <p:bldP build="whole" bldLvl="1" animBg="1" rev="0" advAuto="0" spid="171" grpId="25"/>
      <p:bldP build="whole" bldLvl="1" animBg="1" rev="0" advAuto="0" spid="160" grpId="7"/>
      <p:bldP build="whole" bldLvl="1" animBg="1" rev="0" advAuto="0" spid="160" grpId="10"/>
      <p:bldP build="whole" bldLvl="1" animBg="1" rev="0" advAuto="0" spid="158" grpId="3"/>
      <p:bldP build="whole" bldLvl="1" animBg="1" rev="0" advAuto="0" spid="177" grpId="31"/>
      <p:bldP build="whole" bldLvl="1" animBg="1" rev="0" advAuto="0" spid="169" grpId="17"/>
      <p:bldP build="whole" bldLvl="1" animBg="1" rev="0" advAuto="0" spid="162" grpId="12"/>
      <p:bldP build="whole" bldLvl="1" animBg="1" rev="0" advAuto="0" spid="169" grpId="23"/>
      <p:bldP build="whole" bldLvl="1" animBg="1" rev="0" advAuto="0" spid="157" grpId="5"/>
      <p:bldP build="whole" bldLvl="1" animBg="1" rev="0" advAuto="0" spid="180" grpId="34"/>
      <p:bldP build="whole" bldLvl="1" animBg="1" rev="0" advAuto="0" spid="164" grpId="14"/>
      <p:bldP build="whole" bldLvl="1" animBg="1" rev="0" advAuto="0" spid="157" grpId="11"/>
      <p:bldP build="whole" bldLvl="1" animBg="1" rev="0" advAuto="0" spid="176" grpId="35"/>
      <p:bldP build="whole" bldLvl="1" animBg="1" rev="0" advAuto="0" spid="167" grpId="15"/>
      <p:bldP build="whole" bldLvl="1" animBg="1" rev="0" advAuto="0" spid="165" grpId="20"/>
      <p:bldP build="whole" bldLvl="1" animBg="1" rev="0" advAuto="0" spid="167" grpId="21"/>
      <p:bldP build="whole" bldLvl="1" animBg="1" rev="0" advAuto="0" spid="172" grpId="27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