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22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MANDOU Julien - Formateur PSC1 - mai 2022"/>
          <p:cNvSpPr txBox="1"/>
          <p:nvPr/>
        </p:nvSpPr>
        <p:spPr>
          <a:xfrm>
            <a:off x="7087620" y="9218098"/>
            <a:ext cx="5778561" cy="4117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2000"/>
            </a:lvl1pPr>
          </a:lstStyle>
          <a:p>
            <a:pPr/>
            <a:r>
              <a:t>MANDOU Julien - Formateur PSC1 - mai 2022</a:t>
            </a:r>
          </a:p>
        </p:txBody>
      </p:sp>
      <p:pic>
        <p:nvPicPr>
          <p:cNvPr id="120" name="images-1" descr="images-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50239" y="325119"/>
            <a:ext cx="1894277" cy="216746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3" name="Grouper"/>
          <p:cNvGrpSpPr/>
          <p:nvPr/>
        </p:nvGrpSpPr>
        <p:grpSpPr>
          <a:xfrm>
            <a:off x="1937825" y="2204226"/>
            <a:ext cx="10899602" cy="3185937"/>
            <a:chOff x="0" y="0"/>
            <a:chExt cx="10899601" cy="3185936"/>
          </a:xfrm>
        </p:grpSpPr>
        <p:sp>
          <p:nvSpPr>
            <p:cNvPr id="121" name="Rectangle aux angles arrondis"/>
            <p:cNvSpPr/>
            <p:nvPr/>
          </p:nvSpPr>
          <p:spPr>
            <a:xfrm>
              <a:off x="1006458" y="75266"/>
              <a:ext cx="8842263" cy="3035404"/>
            </a:xfrm>
            <a:prstGeom prst="roundRect">
              <a:avLst>
                <a:gd name="adj" fmla="val 16667"/>
              </a:avLst>
            </a:prstGeom>
            <a:solidFill>
              <a:srgbClr val="C4231E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CAF278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22" name="SÉQUENCE 3:…"/>
            <p:cNvSpPr txBox="1"/>
            <p:nvPr/>
          </p:nvSpPr>
          <p:spPr>
            <a:xfrm>
              <a:off x="0" y="0"/>
              <a:ext cx="10899602" cy="3185937"/>
            </a:xfrm>
            <a:prstGeom prst="rect">
              <a:avLst/>
            </a:prstGeom>
            <a:solidFill>
              <a:srgbClr val="490603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SÉQUENCE 3:</a:t>
              </a:r>
            </a:p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LES HÉMORRAGIES</a:t>
              </a:r>
            </a:p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EXTERNES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3" grpId="1"/>
      <p:bldP build="whole" bldLvl="1" animBg="1" rev="0" advAuto="0" spid="120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Grouper"/>
          <p:cNvGrpSpPr/>
          <p:nvPr/>
        </p:nvGrpSpPr>
        <p:grpSpPr>
          <a:xfrm>
            <a:off x="216746" y="325119"/>
            <a:ext cx="12571308" cy="1866055"/>
            <a:chOff x="0" y="26246"/>
            <a:chExt cx="12571307" cy="1866053"/>
          </a:xfrm>
        </p:grpSpPr>
        <p:sp>
          <p:nvSpPr>
            <p:cNvPr id="254" name="Rectangle aux angles arrondis"/>
            <p:cNvSpPr/>
            <p:nvPr/>
          </p:nvSpPr>
          <p:spPr>
            <a:xfrm>
              <a:off x="0" y="26246"/>
              <a:ext cx="12571308" cy="1192108"/>
            </a:xfrm>
            <a:prstGeom prst="roundRect">
              <a:avLst>
                <a:gd name="adj" fmla="val 16667"/>
              </a:avLst>
            </a:prstGeom>
            <a:solidFill>
              <a:srgbClr val="462218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55" name="LES SAIGNEMENTS PAR LE NEZ, LA BOUCHE…"/>
            <p:cNvSpPr/>
            <p:nvPr/>
          </p:nvSpPr>
          <p:spPr>
            <a:xfrm>
              <a:off x="6285653" y="622299"/>
              <a:ext cx="1270001" cy="1270001"/>
            </a:xfrm>
            <a:prstGeom prst="line">
              <a:avLst/>
            </a:prstGeom>
            <a:solidFill>
              <a:srgbClr val="572108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LES SAIGNEMENTS PAR LE NEZ, LA BOUCHE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OU AUTRE</a:t>
              </a:r>
            </a:p>
          </p:txBody>
        </p:sp>
      </p:grpSp>
      <p:pic>
        <p:nvPicPr>
          <p:cNvPr id="257" name="images-1" descr="images-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9669" y="1827141"/>
            <a:ext cx="2553158" cy="2553158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Que diriez-vous, que feriez vous?"/>
          <p:cNvSpPr txBox="1"/>
          <p:nvPr/>
        </p:nvSpPr>
        <p:spPr>
          <a:xfrm>
            <a:off x="3419684" y="2581029"/>
            <a:ext cx="7509445" cy="60977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34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Que diriez-vous, que feriez vous?</a:t>
            </a:r>
          </a:p>
        </p:txBody>
      </p:sp>
      <p:pic>
        <p:nvPicPr>
          <p:cNvPr id="259" name="images-2" descr="images-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21830" y="4495023"/>
            <a:ext cx="2257779" cy="2646327"/>
          </a:xfrm>
          <a:prstGeom prst="rect">
            <a:avLst/>
          </a:prstGeom>
          <a:ln w="12700">
            <a:miter lim="400000"/>
          </a:ln>
        </p:spPr>
      </p:pic>
      <p:sp>
        <p:nvSpPr>
          <p:cNvPr id="260" name="Saignement par…"/>
          <p:cNvSpPr txBox="1"/>
          <p:nvPr/>
        </p:nvSpPr>
        <p:spPr>
          <a:xfrm>
            <a:off x="215161" y="7508945"/>
            <a:ext cx="4491634" cy="1816101"/>
          </a:xfrm>
          <a:prstGeom prst="rect">
            <a:avLst/>
          </a:prstGeom>
          <a:solidFill>
            <a:srgbClr val="4B0A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>
                <a:solidFill>
                  <a:srgbClr val="FFFFFF"/>
                </a:solidFill>
                <a:latin typeface="Lucida Grande"/>
                <a:ea typeface="Lucida Grande"/>
                <a:cs typeface="Lucida Grande"/>
                <a:sym typeface="Lucida Grande"/>
              </a:defRPr>
            </a:pPr>
            <a:r>
              <a:t>Saignement par </a:t>
            </a:r>
          </a:p>
          <a:p>
            <a:pPr>
              <a:defRPr sz="3800">
                <a:solidFill>
                  <a:srgbClr val="FFFFFF"/>
                </a:solidFill>
                <a:latin typeface="Lucida Grande"/>
                <a:ea typeface="Lucida Grande"/>
                <a:cs typeface="Lucida Grande"/>
                <a:sym typeface="Lucida Grande"/>
              </a:defRPr>
            </a:pPr>
            <a:r>
              <a:t>un orifice naturel</a:t>
            </a:r>
          </a:p>
          <a:p>
            <a:pPr>
              <a:defRPr sz="3800">
                <a:solidFill>
                  <a:srgbClr val="FFFFFF"/>
                </a:solidFill>
                <a:latin typeface="Lucida Grande"/>
                <a:ea typeface="Lucida Grande"/>
                <a:cs typeface="Lucida Grande"/>
                <a:sym typeface="Lucida Grande"/>
              </a:defRPr>
            </a:pPr>
            <a:r>
              <a:t>(autre que le nez)</a:t>
            </a:r>
          </a:p>
        </p:txBody>
      </p:sp>
      <p:sp>
        <p:nvSpPr>
          <p:cNvPr id="261" name="Que diriez-vous, que feriez vous?"/>
          <p:cNvSpPr txBox="1"/>
          <p:nvPr/>
        </p:nvSpPr>
        <p:spPr>
          <a:xfrm>
            <a:off x="3618369" y="5725425"/>
            <a:ext cx="7509445" cy="60977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pPr/>
            <a:r>
              <a:t>Que diriez-vous, que feriez vous?</a:t>
            </a:r>
          </a:p>
        </p:txBody>
      </p:sp>
      <p:sp>
        <p:nvSpPr>
          <p:cNvPr id="262" name="Que diriez-vous, que feriez vous?"/>
          <p:cNvSpPr txBox="1"/>
          <p:nvPr/>
        </p:nvSpPr>
        <p:spPr>
          <a:xfrm>
            <a:off x="4955537" y="8274667"/>
            <a:ext cx="7509445" cy="60977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pPr/>
            <a:r>
              <a:t>Que diriez-vous, que feriez vous?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4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8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2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8" presetID="2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0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7" grpId="2"/>
      <p:bldP build="whole" bldLvl="1" animBg="1" rev="0" advAuto="0" spid="256" grpId="1"/>
      <p:bldP build="whole" bldLvl="1" animBg="1" rev="0" advAuto="0" spid="260" grpId="6"/>
      <p:bldP build="whole" bldLvl="1" animBg="1" rev="0" advAuto="0" spid="258" grpId="3"/>
      <p:bldP build="whole" bldLvl="1" animBg="1" rev="0" advAuto="0" spid="259" grpId="4"/>
      <p:bldP build="whole" bldLvl="1" animBg="1" rev="0" advAuto="0" spid="261" grpId="5"/>
      <p:bldP build="whole" bldLvl="1" animBg="1" rev="0" advAuto="0" spid="262" grpId="7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rouper"/>
          <p:cNvGrpSpPr/>
          <p:nvPr/>
        </p:nvGrpSpPr>
        <p:grpSpPr>
          <a:xfrm>
            <a:off x="2167466" y="433493"/>
            <a:ext cx="8778241" cy="1083734"/>
            <a:chOff x="0" y="0"/>
            <a:chExt cx="8778240" cy="1083733"/>
          </a:xfrm>
        </p:grpSpPr>
        <p:sp>
          <p:nvSpPr>
            <p:cNvPr id="264" name="Rectangle aux angles arrondis"/>
            <p:cNvSpPr/>
            <p:nvPr/>
          </p:nvSpPr>
          <p:spPr>
            <a:xfrm>
              <a:off x="0" y="0"/>
              <a:ext cx="8778241" cy="1083734"/>
            </a:xfrm>
            <a:prstGeom prst="roundRect">
              <a:avLst>
                <a:gd name="adj" fmla="val 16667"/>
              </a:avLst>
            </a:prstGeom>
            <a:solidFill>
              <a:srgbClr val="633022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65" name="LES SAIGNEMENTS PAR LE NEZ"/>
            <p:cNvSpPr txBox="1"/>
            <p:nvPr/>
          </p:nvSpPr>
          <p:spPr>
            <a:xfrm>
              <a:off x="567902" y="205316"/>
              <a:ext cx="7642437" cy="673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LES SAIGNEMENTS PAR LE NEZ</a:t>
              </a:r>
            </a:p>
          </p:txBody>
        </p:sp>
      </p:grpSp>
      <p:grpSp>
        <p:nvGrpSpPr>
          <p:cNvPr id="269" name="Grouper"/>
          <p:cNvGrpSpPr/>
          <p:nvPr/>
        </p:nvGrpSpPr>
        <p:grpSpPr>
          <a:xfrm>
            <a:off x="1300479" y="1950719"/>
            <a:ext cx="10187095" cy="1083735"/>
            <a:chOff x="0" y="0"/>
            <a:chExt cx="10187093" cy="1083733"/>
          </a:xfrm>
        </p:grpSpPr>
        <p:sp>
          <p:nvSpPr>
            <p:cNvPr id="267" name="Rectangle aux angles arrondis"/>
            <p:cNvSpPr/>
            <p:nvPr/>
          </p:nvSpPr>
          <p:spPr>
            <a:xfrm>
              <a:off x="0" y="0"/>
              <a:ext cx="10187094" cy="1083734"/>
            </a:xfrm>
            <a:prstGeom prst="roundRect">
              <a:avLst>
                <a:gd name="adj" fmla="val 16667"/>
              </a:avLst>
            </a:prstGeom>
            <a:solidFill>
              <a:srgbClr val="52403A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68" name="Asseoir, tête penchée en avant"/>
            <p:cNvSpPr txBox="1"/>
            <p:nvPr/>
          </p:nvSpPr>
          <p:spPr>
            <a:xfrm>
              <a:off x="1233683" y="205316"/>
              <a:ext cx="7719728" cy="673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Asseoir, t</a:t>
              </a:r>
              <a:r>
                <a:t>ête penchée en avant</a:t>
              </a:r>
            </a:p>
          </p:txBody>
        </p:sp>
      </p:grpSp>
      <p:grpSp>
        <p:nvGrpSpPr>
          <p:cNvPr id="272" name="Grouper"/>
          <p:cNvGrpSpPr/>
          <p:nvPr/>
        </p:nvGrpSpPr>
        <p:grpSpPr>
          <a:xfrm>
            <a:off x="866986" y="3359573"/>
            <a:ext cx="11162455" cy="1811867"/>
            <a:chOff x="0" y="0"/>
            <a:chExt cx="11162453" cy="1811866"/>
          </a:xfrm>
        </p:grpSpPr>
        <p:sp>
          <p:nvSpPr>
            <p:cNvPr id="270" name="Rectangle aux angles arrondis"/>
            <p:cNvSpPr/>
            <p:nvPr/>
          </p:nvSpPr>
          <p:spPr>
            <a:xfrm>
              <a:off x="0" y="0"/>
              <a:ext cx="11162454" cy="1083734"/>
            </a:xfrm>
            <a:prstGeom prst="roundRect">
              <a:avLst>
                <a:gd name="adj" fmla="val 16667"/>
              </a:avLst>
            </a:prstGeom>
            <a:solidFill>
              <a:srgbClr val="55433C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71" name="Demander de se moucher vigoureusement"/>
            <p:cNvSpPr/>
            <p:nvPr/>
          </p:nvSpPr>
          <p:spPr>
            <a:xfrm>
              <a:off x="5581226" y="541866"/>
              <a:ext cx="1270001" cy="1270001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Demander de se moucher vigoureusement</a:t>
              </a:r>
            </a:p>
          </p:txBody>
        </p:sp>
      </p:grpSp>
      <p:grpSp>
        <p:nvGrpSpPr>
          <p:cNvPr id="275" name="Grouper"/>
          <p:cNvGrpSpPr/>
          <p:nvPr/>
        </p:nvGrpSpPr>
        <p:grpSpPr>
          <a:xfrm>
            <a:off x="1408853" y="4660053"/>
            <a:ext cx="10187094" cy="2191174"/>
            <a:chOff x="0" y="0"/>
            <a:chExt cx="10187093" cy="2191173"/>
          </a:xfrm>
        </p:grpSpPr>
        <p:sp>
          <p:nvSpPr>
            <p:cNvPr id="273" name="Rectangle aux angles arrondis"/>
            <p:cNvSpPr/>
            <p:nvPr/>
          </p:nvSpPr>
          <p:spPr>
            <a:xfrm>
              <a:off x="0" y="0"/>
              <a:ext cx="10187094" cy="1842347"/>
            </a:xfrm>
            <a:prstGeom prst="roundRect">
              <a:avLst>
                <a:gd name="adj" fmla="val 16667"/>
              </a:avLst>
            </a:prstGeom>
            <a:solidFill>
              <a:srgbClr val="4F3E38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74" name="Demander de comprimer les narines…"/>
            <p:cNvSpPr/>
            <p:nvPr/>
          </p:nvSpPr>
          <p:spPr>
            <a:xfrm>
              <a:off x="5093546" y="921173"/>
              <a:ext cx="1270001" cy="1270001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Demander de comprimer les narines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Pendant 10 minutes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Ne pas rel</a:t>
              </a:r>
              <a:r>
                <a:t>âcher</a:t>
              </a:r>
            </a:p>
          </p:txBody>
        </p:sp>
      </p:grpSp>
      <p:grpSp>
        <p:nvGrpSpPr>
          <p:cNvPr id="278" name="Grouper"/>
          <p:cNvGrpSpPr/>
          <p:nvPr/>
        </p:nvGrpSpPr>
        <p:grpSpPr>
          <a:xfrm>
            <a:off x="325119" y="6719146"/>
            <a:ext cx="12462935" cy="2817708"/>
            <a:chOff x="0" y="0"/>
            <a:chExt cx="12462933" cy="2817706"/>
          </a:xfrm>
        </p:grpSpPr>
        <p:sp>
          <p:nvSpPr>
            <p:cNvPr id="276" name="Rectangle aux angles arrondis"/>
            <p:cNvSpPr/>
            <p:nvPr/>
          </p:nvSpPr>
          <p:spPr>
            <a:xfrm>
              <a:off x="0" y="0"/>
              <a:ext cx="12462934" cy="2817707"/>
            </a:xfrm>
            <a:prstGeom prst="roundRect">
              <a:avLst>
                <a:gd name="adj" fmla="val 16667"/>
              </a:avLst>
            </a:prstGeom>
            <a:solidFill>
              <a:srgbClr val="453631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77" name="Demander un avis médical si:…"/>
            <p:cNvSpPr txBox="1"/>
            <p:nvPr/>
          </p:nvSpPr>
          <p:spPr>
            <a:xfrm>
              <a:off x="319083" y="88053"/>
              <a:ext cx="11824767" cy="2641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Demander un avis médical si:</a:t>
              </a:r>
            </a:p>
            <a:p>
              <a:pPr>
                <a:buSzPct val="100000"/>
                <a:buChar char="-"/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 saignement se reproduit ou ne s</a:t>
              </a:r>
              <a:r>
                <a:t>’</a:t>
              </a:r>
              <a:r>
                <a:t>arrête pas</a:t>
              </a:r>
            </a:p>
            <a:p>
              <a:pPr>
                <a:buSzPct val="100000"/>
                <a:buChar char="-"/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 saignement survient après une chute ou un coup</a:t>
              </a:r>
            </a:p>
            <a:p>
              <a:pPr>
                <a:buSzPct val="100000"/>
                <a:buChar char="-"/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si la victime prend des médicaments 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augmentant les saignements.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8" grpId="5"/>
      <p:bldP build="whole" bldLvl="1" animBg="1" rev="0" advAuto="0" spid="272" grpId="3"/>
      <p:bldP build="whole" bldLvl="1" animBg="1" rev="0" advAuto="0" spid="269" grpId="2"/>
      <p:bldP build="whole" bldLvl="1" animBg="1" rev="0" advAuto="0" spid="275" grpId="4"/>
      <p:bldP build="whole" bldLvl="1" animBg="1" rev="0" advAuto="0" spid="26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2" name="Grouper"/>
          <p:cNvGrpSpPr/>
          <p:nvPr/>
        </p:nvGrpSpPr>
        <p:grpSpPr>
          <a:xfrm>
            <a:off x="1571413" y="216746"/>
            <a:ext cx="9536854" cy="1920241"/>
            <a:chOff x="0" y="0"/>
            <a:chExt cx="9536853" cy="1920240"/>
          </a:xfrm>
        </p:grpSpPr>
        <p:sp>
          <p:nvSpPr>
            <p:cNvPr id="280" name="Rectangle aux angles arrondis"/>
            <p:cNvSpPr/>
            <p:nvPr/>
          </p:nvSpPr>
          <p:spPr>
            <a:xfrm>
              <a:off x="0" y="0"/>
              <a:ext cx="9536854" cy="1300481"/>
            </a:xfrm>
            <a:prstGeom prst="roundRect">
              <a:avLst>
                <a:gd name="adj" fmla="val 16667"/>
              </a:avLst>
            </a:prstGeom>
            <a:solidFill>
              <a:srgbClr val="4D0741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81" name="LES SAIGNEMENTS PAR LA BOUCHE…"/>
            <p:cNvSpPr/>
            <p:nvPr/>
          </p:nvSpPr>
          <p:spPr>
            <a:xfrm>
              <a:off x="4768426" y="650240"/>
              <a:ext cx="1270001" cy="1270001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LES SAIGNEMENTS PAR LA BOUCHE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(VOMIT OU CRACHE DU SANG)</a:t>
              </a:r>
            </a:p>
          </p:txBody>
        </p:sp>
      </p:grpSp>
      <p:grpSp>
        <p:nvGrpSpPr>
          <p:cNvPr id="285" name="Grouper"/>
          <p:cNvGrpSpPr/>
          <p:nvPr/>
        </p:nvGrpSpPr>
        <p:grpSpPr>
          <a:xfrm>
            <a:off x="1192106" y="2564835"/>
            <a:ext cx="10295468" cy="2516294"/>
            <a:chOff x="0" y="0"/>
            <a:chExt cx="10295466" cy="2516293"/>
          </a:xfrm>
        </p:grpSpPr>
        <p:sp>
          <p:nvSpPr>
            <p:cNvPr id="283" name="Rectangle aux angles arrondis"/>
            <p:cNvSpPr/>
            <p:nvPr/>
          </p:nvSpPr>
          <p:spPr>
            <a:xfrm>
              <a:off x="0" y="0"/>
              <a:ext cx="10295467" cy="2492587"/>
            </a:xfrm>
            <a:prstGeom prst="roundRect">
              <a:avLst>
                <a:gd name="adj" fmla="val 16667"/>
              </a:avLst>
            </a:prstGeom>
            <a:solidFill>
              <a:srgbClr val="400A36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84" name="Installer la victime dans la position:…"/>
            <p:cNvSpPr/>
            <p:nvPr/>
          </p:nvSpPr>
          <p:spPr>
            <a:xfrm>
              <a:off x="5147733" y="1246293"/>
              <a:ext cx="1270001" cy="1270001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Installer la victime dans la position:</a:t>
              </a:r>
            </a:p>
            <a:p>
              <a:pPr>
                <a:buSzPct val="100000"/>
                <a:buChar char="-"/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où elle se sent le mieux</a:t>
              </a:r>
            </a:p>
            <a:p>
              <a:pPr>
                <a:buSzPct val="100000"/>
                <a:buChar char="-"/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allongée en position stable sur le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côté si elle a perdu connaissance</a:t>
              </a:r>
            </a:p>
          </p:txBody>
        </p:sp>
      </p:grpSp>
      <p:grpSp>
        <p:nvGrpSpPr>
          <p:cNvPr id="288" name="Grouper"/>
          <p:cNvGrpSpPr/>
          <p:nvPr/>
        </p:nvGrpSpPr>
        <p:grpSpPr>
          <a:xfrm>
            <a:off x="3467946" y="5671537"/>
            <a:ext cx="5635414" cy="1083734"/>
            <a:chOff x="0" y="0"/>
            <a:chExt cx="5635413" cy="1083733"/>
          </a:xfrm>
        </p:grpSpPr>
        <p:sp>
          <p:nvSpPr>
            <p:cNvPr id="286" name="Rectangle aux angles arrondis"/>
            <p:cNvSpPr/>
            <p:nvPr/>
          </p:nvSpPr>
          <p:spPr>
            <a:xfrm>
              <a:off x="0" y="0"/>
              <a:ext cx="5635414" cy="1083734"/>
            </a:xfrm>
            <a:prstGeom prst="roundRect">
              <a:avLst>
                <a:gd name="adj" fmla="val 16667"/>
              </a:avLst>
            </a:prstGeom>
            <a:solidFill>
              <a:srgbClr val="380632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87" name="Alerter les secours"/>
            <p:cNvSpPr txBox="1"/>
            <p:nvPr/>
          </p:nvSpPr>
          <p:spPr>
            <a:xfrm>
              <a:off x="424141" y="205316"/>
              <a:ext cx="4787132" cy="673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Alerter les secours</a:t>
              </a:r>
            </a:p>
          </p:txBody>
        </p:sp>
      </p:grpSp>
      <p:grpSp>
        <p:nvGrpSpPr>
          <p:cNvPr id="291" name="Grouper"/>
          <p:cNvGrpSpPr/>
          <p:nvPr/>
        </p:nvGrpSpPr>
        <p:grpSpPr>
          <a:xfrm>
            <a:off x="2709333" y="7369386"/>
            <a:ext cx="7152641" cy="1083734"/>
            <a:chOff x="0" y="0"/>
            <a:chExt cx="7152640" cy="1083733"/>
          </a:xfrm>
        </p:grpSpPr>
        <p:sp>
          <p:nvSpPr>
            <p:cNvPr id="289" name="Rectangle aux angles arrondis"/>
            <p:cNvSpPr/>
            <p:nvPr/>
          </p:nvSpPr>
          <p:spPr>
            <a:xfrm>
              <a:off x="0" y="0"/>
              <a:ext cx="7152641" cy="1083734"/>
            </a:xfrm>
            <a:prstGeom prst="roundRect">
              <a:avLst>
                <a:gd name="adj" fmla="val 16667"/>
              </a:avLst>
            </a:prstGeom>
            <a:solidFill>
              <a:srgbClr val="47084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90" name="Surveiller en permanence"/>
            <p:cNvSpPr txBox="1"/>
            <p:nvPr/>
          </p:nvSpPr>
          <p:spPr>
            <a:xfrm>
              <a:off x="368249" y="205316"/>
              <a:ext cx="6416142" cy="673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Surveiller en permanence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2" grpId="1"/>
      <p:bldP build="whole" bldLvl="1" animBg="1" rev="0" advAuto="0" spid="288" grpId="3"/>
      <p:bldP build="whole" bldLvl="1" animBg="1" rev="0" advAuto="0" spid="285" grpId="2"/>
      <p:bldP build="whole" bldLvl="1" animBg="1" rev="0" advAuto="0" spid="291" grpId="4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" name="Grouper"/>
          <p:cNvGrpSpPr/>
          <p:nvPr/>
        </p:nvGrpSpPr>
        <p:grpSpPr>
          <a:xfrm>
            <a:off x="325119" y="325119"/>
            <a:ext cx="12354562" cy="2167468"/>
            <a:chOff x="0" y="0"/>
            <a:chExt cx="12354560" cy="2167466"/>
          </a:xfrm>
        </p:grpSpPr>
        <p:sp>
          <p:nvSpPr>
            <p:cNvPr id="293" name="Rectangle aux angles arrondis"/>
            <p:cNvSpPr/>
            <p:nvPr/>
          </p:nvSpPr>
          <p:spPr>
            <a:xfrm>
              <a:off x="0" y="0"/>
              <a:ext cx="12354561" cy="2167467"/>
            </a:xfrm>
            <a:prstGeom prst="roundRect">
              <a:avLst>
                <a:gd name="adj" fmla="val 16667"/>
              </a:avLst>
            </a:prstGeom>
            <a:solidFill>
              <a:srgbClr val="110743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94" name="LES SAIGNEMENTS PAR UN ORIFICE NATUREL…"/>
            <p:cNvSpPr txBox="1"/>
            <p:nvPr/>
          </p:nvSpPr>
          <p:spPr>
            <a:xfrm>
              <a:off x="465486" y="175683"/>
              <a:ext cx="11423589" cy="1816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LES SAIGNEMENTS PAR UN ORIFICE NATUREL 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(AUTRE QUE LE NEZ) 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ET DE FAÇON INHABITUELLE</a:t>
              </a:r>
            </a:p>
          </p:txBody>
        </p:sp>
      </p:grpSp>
      <p:grpSp>
        <p:nvGrpSpPr>
          <p:cNvPr id="298" name="Grouper"/>
          <p:cNvGrpSpPr/>
          <p:nvPr/>
        </p:nvGrpSpPr>
        <p:grpSpPr>
          <a:xfrm>
            <a:off x="2817706" y="3251200"/>
            <a:ext cx="7152641" cy="1192107"/>
            <a:chOff x="0" y="0"/>
            <a:chExt cx="7152640" cy="1192106"/>
          </a:xfrm>
        </p:grpSpPr>
        <p:sp>
          <p:nvSpPr>
            <p:cNvPr id="296" name="Rectangle aux angles arrondis"/>
            <p:cNvSpPr/>
            <p:nvPr/>
          </p:nvSpPr>
          <p:spPr>
            <a:xfrm>
              <a:off x="0" y="0"/>
              <a:ext cx="7152641" cy="1192107"/>
            </a:xfrm>
            <a:prstGeom prst="roundRect">
              <a:avLst>
                <a:gd name="adj" fmla="val 16667"/>
              </a:avLst>
            </a:prstGeom>
            <a:solidFill>
              <a:srgbClr val="0B0A5A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97" name="Allonger la  victime"/>
            <p:cNvSpPr txBox="1"/>
            <p:nvPr/>
          </p:nvSpPr>
          <p:spPr>
            <a:xfrm>
              <a:off x="1101103" y="259503"/>
              <a:ext cx="4950434" cy="673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Allonger la  victime</a:t>
              </a:r>
            </a:p>
          </p:txBody>
        </p:sp>
      </p:grpSp>
      <p:grpSp>
        <p:nvGrpSpPr>
          <p:cNvPr id="301" name="Grouper"/>
          <p:cNvGrpSpPr/>
          <p:nvPr/>
        </p:nvGrpSpPr>
        <p:grpSpPr>
          <a:xfrm>
            <a:off x="2492586" y="4876800"/>
            <a:ext cx="7694508" cy="1625600"/>
            <a:chOff x="0" y="0"/>
            <a:chExt cx="7694507" cy="1625600"/>
          </a:xfrm>
        </p:grpSpPr>
        <p:sp>
          <p:nvSpPr>
            <p:cNvPr id="299" name="Rectangle aux angles arrondis"/>
            <p:cNvSpPr/>
            <p:nvPr/>
          </p:nvSpPr>
          <p:spPr>
            <a:xfrm>
              <a:off x="0" y="0"/>
              <a:ext cx="7694508" cy="1625600"/>
            </a:xfrm>
            <a:prstGeom prst="roundRect">
              <a:avLst>
                <a:gd name="adj" fmla="val 16667"/>
              </a:avLst>
            </a:prstGeom>
            <a:solidFill>
              <a:srgbClr val="060B4A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00" name="Demander un avis médical…"/>
            <p:cNvSpPr txBox="1"/>
            <p:nvPr/>
          </p:nvSpPr>
          <p:spPr>
            <a:xfrm>
              <a:off x="494143" y="190500"/>
              <a:ext cx="6706221" cy="1244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Demander un avis médical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Appliquer les consignes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1" grpId="3"/>
      <p:bldP build="whole" bldLvl="1" animBg="1" rev="0" advAuto="0" spid="295" grpId="1"/>
      <p:bldP build="whole" bldLvl="1" animBg="1" rev="0" advAuto="0" spid="298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rouper"/>
          <p:cNvGrpSpPr/>
          <p:nvPr/>
        </p:nvGrpSpPr>
        <p:grpSpPr>
          <a:xfrm>
            <a:off x="1950719" y="3251200"/>
            <a:ext cx="8669868" cy="1408854"/>
            <a:chOff x="0" y="0"/>
            <a:chExt cx="8669866" cy="1408853"/>
          </a:xfrm>
        </p:grpSpPr>
        <p:sp>
          <p:nvSpPr>
            <p:cNvPr id="303" name="Rectangle aux angles arrondis"/>
            <p:cNvSpPr/>
            <p:nvPr/>
          </p:nvSpPr>
          <p:spPr>
            <a:xfrm>
              <a:off x="0" y="0"/>
              <a:ext cx="8669867" cy="1408854"/>
            </a:xfrm>
            <a:prstGeom prst="roundRect">
              <a:avLst>
                <a:gd name="adj" fmla="val 16667"/>
              </a:avLst>
            </a:prstGeom>
            <a:solidFill>
              <a:srgbClr val="074D03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04" name="Contacter le centre 15 pour…"/>
            <p:cNvSpPr txBox="1"/>
            <p:nvPr/>
          </p:nvSpPr>
          <p:spPr>
            <a:xfrm>
              <a:off x="860702" y="82126"/>
              <a:ext cx="6948463" cy="1244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Contacter le centre 15 pour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signaler l</a:t>
              </a:r>
              <a:r>
                <a:t>’</a:t>
              </a:r>
              <a:r>
                <a:t>aggravation</a:t>
              </a:r>
            </a:p>
          </p:txBody>
        </p:sp>
      </p:grpSp>
      <p:grpSp>
        <p:nvGrpSpPr>
          <p:cNvPr id="308" name="Grouper"/>
          <p:cNvGrpSpPr/>
          <p:nvPr/>
        </p:nvGrpSpPr>
        <p:grpSpPr>
          <a:xfrm>
            <a:off x="1300479" y="4985173"/>
            <a:ext cx="10295468" cy="2492588"/>
            <a:chOff x="0" y="0"/>
            <a:chExt cx="10295466" cy="2492586"/>
          </a:xfrm>
        </p:grpSpPr>
        <p:sp>
          <p:nvSpPr>
            <p:cNvPr id="306" name="Rectangle aux angles arrondis"/>
            <p:cNvSpPr/>
            <p:nvPr/>
          </p:nvSpPr>
          <p:spPr>
            <a:xfrm>
              <a:off x="0" y="0"/>
              <a:ext cx="10295467" cy="2492587"/>
            </a:xfrm>
            <a:prstGeom prst="roundRect">
              <a:avLst>
                <a:gd name="adj" fmla="val 16667"/>
              </a:avLst>
            </a:prstGeom>
            <a:solidFill>
              <a:srgbClr val="0D4E0B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07" name="Pratiquer les gestes qui s’imposent si…"/>
            <p:cNvSpPr txBox="1"/>
            <p:nvPr/>
          </p:nvSpPr>
          <p:spPr>
            <a:xfrm>
              <a:off x="410447" y="623993"/>
              <a:ext cx="9474573" cy="1244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Pratiquer les gestes qui s</a:t>
              </a:r>
              <a:r>
                <a:t>’</a:t>
              </a:r>
              <a:r>
                <a:t>imposent si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la victime a perdu connaissance</a:t>
              </a:r>
            </a:p>
          </p:txBody>
        </p:sp>
      </p:grpSp>
      <p:grpSp>
        <p:nvGrpSpPr>
          <p:cNvPr id="311" name="Grouper"/>
          <p:cNvGrpSpPr/>
          <p:nvPr/>
        </p:nvGrpSpPr>
        <p:grpSpPr>
          <a:xfrm>
            <a:off x="2167466" y="975359"/>
            <a:ext cx="8778241" cy="1083735"/>
            <a:chOff x="0" y="0"/>
            <a:chExt cx="8778240" cy="1083733"/>
          </a:xfrm>
        </p:grpSpPr>
        <p:sp>
          <p:nvSpPr>
            <p:cNvPr id="309" name="Rectangle aux angles arrondis"/>
            <p:cNvSpPr/>
            <p:nvPr/>
          </p:nvSpPr>
          <p:spPr>
            <a:xfrm>
              <a:off x="0" y="0"/>
              <a:ext cx="8778241" cy="1083734"/>
            </a:xfrm>
            <a:prstGeom prst="roundRect">
              <a:avLst>
                <a:gd name="adj" fmla="val 16667"/>
              </a:avLst>
            </a:prstGeom>
            <a:solidFill>
              <a:srgbClr val="0F4C05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10" name="EN CAS D’AGGRAVATION"/>
            <p:cNvSpPr txBox="1"/>
            <p:nvPr/>
          </p:nvSpPr>
          <p:spPr>
            <a:xfrm>
              <a:off x="1245615" y="205316"/>
              <a:ext cx="6287010" cy="673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EN CAS D</a:t>
              </a:r>
              <a:r>
                <a:t>’</a:t>
              </a:r>
              <a:r>
                <a:t>AGGRAVATION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5" grpId="2"/>
      <p:bldP build="whole" bldLvl="1" animBg="1" rev="0" advAuto="0" spid="308" grpId="3"/>
      <p:bldP build="whole" bldLvl="1" animBg="1" rev="0" advAuto="0" spid="311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?"/>
          <p:cNvSpPr txBox="1"/>
          <p:nvPr/>
        </p:nvSpPr>
        <p:spPr>
          <a:xfrm>
            <a:off x="5641195" y="3522853"/>
            <a:ext cx="1180543" cy="238277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151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Ligne"/>
          <p:cNvSpPr/>
          <p:nvPr/>
        </p:nvSpPr>
        <p:spPr>
          <a:xfrm flipH="1">
            <a:off x="-1" y="7335519"/>
            <a:ext cx="153530" cy="1"/>
          </a:xfrm>
          <a:prstGeom prst="line">
            <a:avLst/>
          </a:prstGeom>
          <a:ln w="12700">
            <a:solidFill>
              <a:srgbClr val="94C600"/>
            </a:solidFill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128" name="Grouper"/>
          <p:cNvGrpSpPr/>
          <p:nvPr/>
        </p:nvGrpSpPr>
        <p:grpSpPr>
          <a:xfrm>
            <a:off x="4684091" y="7357303"/>
            <a:ext cx="6898113" cy="2220388"/>
            <a:chOff x="0" y="0"/>
            <a:chExt cx="6898112" cy="2220386"/>
          </a:xfrm>
        </p:grpSpPr>
        <p:sp>
          <p:nvSpPr>
            <p:cNvPr id="126" name="Bulle de texte"/>
            <p:cNvSpPr/>
            <p:nvPr/>
          </p:nvSpPr>
          <p:spPr>
            <a:xfrm>
              <a:off x="0" y="0"/>
              <a:ext cx="6898113" cy="2220387"/>
            </a:xfrm>
            <a:prstGeom prst="wedgeEllipseCallout">
              <a:avLst>
                <a:gd name="adj1" fmla="val -107946"/>
                <a:gd name="adj2" fmla="val 43528"/>
              </a:avLst>
            </a:prstGeom>
            <a:solidFill>
              <a:srgbClr val="0202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27" name="Et que feriez-vous?"/>
            <p:cNvSpPr txBox="1"/>
            <p:nvPr/>
          </p:nvSpPr>
          <p:spPr>
            <a:xfrm>
              <a:off x="930903" y="539609"/>
              <a:ext cx="5492570" cy="10758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4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Et que feriez-vous?</a:t>
              </a:r>
            </a:p>
          </p:txBody>
        </p:sp>
      </p:grpSp>
      <p:grpSp>
        <p:nvGrpSpPr>
          <p:cNvPr id="131" name="Grouper"/>
          <p:cNvGrpSpPr/>
          <p:nvPr/>
        </p:nvGrpSpPr>
        <p:grpSpPr>
          <a:xfrm>
            <a:off x="743429" y="5822475"/>
            <a:ext cx="5763451" cy="1975129"/>
            <a:chOff x="0" y="0"/>
            <a:chExt cx="5763449" cy="1975128"/>
          </a:xfrm>
        </p:grpSpPr>
        <p:sp>
          <p:nvSpPr>
            <p:cNvPr id="129" name="Bulle de texte"/>
            <p:cNvSpPr/>
            <p:nvPr/>
          </p:nvSpPr>
          <p:spPr>
            <a:xfrm>
              <a:off x="0" y="0"/>
              <a:ext cx="5763450" cy="1975129"/>
            </a:xfrm>
            <a:prstGeom prst="wedgeEllipseCallout">
              <a:avLst>
                <a:gd name="adj1" fmla="val -45938"/>
                <a:gd name="adj2" fmla="val -73781"/>
              </a:avLst>
            </a:prstGeom>
            <a:solidFill>
              <a:srgbClr val="8E13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0" name="Y a-t’il un risque?"/>
            <p:cNvSpPr txBox="1"/>
            <p:nvPr/>
          </p:nvSpPr>
          <p:spPr>
            <a:xfrm>
              <a:off x="316348" y="180239"/>
              <a:ext cx="5393334" cy="1648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4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Y a-t’il un risque?</a:t>
              </a:r>
            </a:p>
          </p:txBody>
        </p:sp>
      </p:grpSp>
      <p:grpSp>
        <p:nvGrpSpPr>
          <p:cNvPr id="134" name="Grouper"/>
          <p:cNvGrpSpPr/>
          <p:nvPr/>
        </p:nvGrpSpPr>
        <p:grpSpPr>
          <a:xfrm>
            <a:off x="108094" y="1468036"/>
            <a:ext cx="6559859" cy="2916088"/>
            <a:chOff x="0" y="0"/>
            <a:chExt cx="6559857" cy="2916086"/>
          </a:xfrm>
        </p:grpSpPr>
        <p:sp>
          <p:nvSpPr>
            <p:cNvPr id="132" name="Bulle de texte"/>
            <p:cNvSpPr/>
            <p:nvPr/>
          </p:nvSpPr>
          <p:spPr>
            <a:xfrm>
              <a:off x="0" y="0"/>
              <a:ext cx="6559858" cy="2916087"/>
            </a:xfrm>
            <a:prstGeom prst="wedgeEllipseCallout">
              <a:avLst>
                <a:gd name="adj1" fmla="val -49770"/>
                <a:gd name="adj2" fmla="val -62011"/>
              </a:avLst>
            </a:prstGeom>
            <a:solidFill>
              <a:schemeClr val="accent3">
                <a:hueOff val="914337"/>
                <a:satOff val="31515"/>
                <a:lumOff val="-30790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3" name="Quelles peuvent en être les causes?"/>
            <p:cNvSpPr txBox="1"/>
            <p:nvPr/>
          </p:nvSpPr>
          <p:spPr>
            <a:xfrm>
              <a:off x="481072" y="469662"/>
              <a:ext cx="5597802" cy="19809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4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Quelles peuvent en être les causes? </a:t>
              </a:r>
            </a:p>
          </p:txBody>
        </p:sp>
      </p:grpSp>
      <p:grpSp>
        <p:nvGrpSpPr>
          <p:cNvPr id="137" name="Grouper"/>
          <p:cNvGrpSpPr/>
          <p:nvPr/>
        </p:nvGrpSpPr>
        <p:grpSpPr>
          <a:xfrm>
            <a:off x="5874165" y="3463931"/>
            <a:ext cx="6932056" cy="2983532"/>
            <a:chOff x="0" y="0"/>
            <a:chExt cx="6932055" cy="2983531"/>
          </a:xfrm>
        </p:grpSpPr>
        <p:sp>
          <p:nvSpPr>
            <p:cNvPr id="135" name="Bulle de texte"/>
            <p:cNvSpPr/>
            <p:nvPr/>
          </p:nvSpPr>
          <p:spPr>
            <a:xfrm>
              <a:off x="0" y="0"/>
              <a:ext cx="6508345" cy="2983532"/>
            </a:xfrm>
            <a:prstGeom prst="wedgeEllipseCallout">
              <a:avLst>
                <a:gd name="adj1" fmla="val -134122"/>
                <a:gd name="adj2" fmla="val -12158"/>
              </a:avLst>
            </a:prstGeom>
            <a:solidFill>
              <a:schemeClr val="accent1">
                <a:hueOff val="114395"/>
                <a:lumOff val="-24975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6" name="Comment la reconnaissez-vous?"/>
            <p:cNvSpPr txBox="1"/>
            <p:nvPr/>
          </p:nvSpPr>
          <p:spPr>
            <a:xfrm>
              <a:off x="33942" y="107459"/>
              <a:ext cx="6898114" cy="24411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42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 Comment la reconnaissez-vous? </a:t>
              </a:r>
            </a:p>
          </p:txBody>
        </p:sp>
      </p:grpSp>
      <p:sp>
        <p:nvSpPr>
          <p:cNvPr id="138" name="SI JE VOUS DIS HEMORRAGIE EXTERNE…"/>
          <p:cNvSpPr/>
          <p:nvPr/>
        </p:nvSpPr>
        <p:spPr>
          <a:xfrm>
            <a:off x="6200564" y="333973"/>
            <a:ext cx="5183535" cy="2220274"/>
          </a:xfrm>
          <a:prstGeom prst="wedgeEllipseCallout">
            <a:avLst>
              <a:gd name="adj1" fmla="val 76551"/>
              <a:gd name="adj2" fmla="val -48180"/>
            </a:avLst>
          </a:prstGeom>
          <a:solidFill>
            <a:srgbClr val="D6D5D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000"/>
            </a:lvl1pPr>
          </a:lstStyle>
          <a:p>
            <a:pPr/>
            <a:r>
              <a:t>SI JE VOUS DIS HEMORRAGIE EXTERNE…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7" grpId="3"/>
      <p:bldP build="whole" bldLvl="1" animBg="1" rev="0" advAuto="0" spid="131" grpId="4"/>
      <p:bldP build="whole" bldLvl="1" animBg="1" rev="0" advAuto="0" spid="128" grpId="5"/>
      <p:bldP build="whole" bldLvl="1" animBg="1" rev="0" advAuto="0" spid="134" grpId="2"/>
      <p:bldP build="whole" bldLvl="1" animBg="1" rev="0" advAuto="0" spid="13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er"/>
          <p:cNvGrpSpPr/>
          <p:nvPr/>
        </p:nvGrpSpPr>
        <p:grpSpPr>
          <a:xfrm>
            <a:off x="606579" y="2156293"/>
            <a:ext cx="11164720" cy="6668649"/>
            <a:chOff x="0" y="0"/>
            <a:chExt cx="11164719" cy="6668648"/>
          </a:xfrm>
        </p:grpSpPr>
        <p:sp>
          <p:nvSpPr>
            <p:cNvPr id="140" name="Rectangle aux angles arrondis"/>
            <p:cNvSpPr/>
            <p:nvPr/>
          </p:nvSpPr>
          <p:spPr>
            <a:xfrm>
              <a:off x="0" y="0"/>
              <a:ext cx="11164720" cy="5338999"/>
            </a:xfrm>
            <a:prstGeom prst="roundRect">
              <a:avLst>
                <a:gd name="adj" fmla="val 22315"/>
              </a:avLst>
            </a:pr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CAF278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41" name="OBJECTIF DE L’ACTION DE  SECOURS"/>
            <p:cNvSpPr txBox="1"/>
            <p:nvPr/>
          </p:nvSpPr>
          <p:spPr>
            <a:xfrm>
              <a:off x="633276" y="406347"/>
              <a:ext cx="9583222" cy="626230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5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OBJECTIF DE L</a:t>
              </a:r>
              <a:r>
                <a:t>’</a:t>
              </a:r>
              <a:r>
                <a:t>ACTION DE </a:t>
              </a:r>
              <a:br/>
              <a:r>
                <a:t>SECOURS</a:t>
              </a:r>
            </a:p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</p:grpSp>
      <p:grpSp>
        <p:nvGrpSpPr>
          <p:cNvPr id="145" name="Grouper"/>
          <p:cNvGrpSpPr/>
          <p:nvPr/>
        </p:nvGrpSpPr>
        <p:grpSpPr>
          <a:xfrm>
            <a:off x="1768361" y="4119258"/>
            <a:ext cx="9570101" cy="3050322"/>
            <a:chOff x="0" y="0"/>
            <a:chExt cx="9570099" cy="3050320"/>
          </a:xfrm>
        </p:grpSpPr>
        <p:sp>
          <p:nvSpPr>
            <p:cNvPr id="143" name="Rectangle aux angles arrondis"/>
            <p:cNvSpPr/>
            <p:nvPr/>
          </p:nvSpPr>
          <p:spPr>
            <a:xfrm>
              <a:off x="180054" y="199828"/>
              <a:ext cx="9204571" cy="2804718"/>
            </a:xfrm>
            <a:prstGeom prst="roundRect">
              <a:avLst>
                <a:gd name="adj" fmla="val 22994"/>
              </a:avLst>
            </a:prstGeom>
            <a:solidFill>
              <a:srgbClr val="464646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spcBef>
                  <a:spcPts val="600"/>
                </a:spcBef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44" name="A la fin de cette séquence, vous serez capable de réaliser ou de faire réaliser la conduite à tenir face à une hémorragie externe, en attente des de l’arrivée des secours."/>
            <p:cNvSpPr txBox="1"/>
            <p:nvPr/>
          </p:nvSpPr>
          <p:spPr>
            <a:xfrm>
              <a:off x="0" y="0"/>
              <a:ext cx="9570100" cy="3050321"/>
            </a:xfrm>
            <a:prstGeom prst="rect">
              <a:avLst/>
            </a:prstGeom>
            <a:solidFill>
              <a:srgbClr val="1C1C1C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spcBef>
                  <a:spcPts val="900"/>
                </a:spcBef>
                <a:defRPr sz="3500">
                  <a:solidFill>
                    <a:srgbClr val="FFFFFF"/>
                  </a:solidFill>
                </a:defRPr>
              </a:pPr>
              <a:r>
                <a:t>A la fin de cette séquence, vous serez capable de réaliser ou de faire réaliser la conduite à tenir face à une </a:t>
              </a:r>
              <a:r>
                <a:rPr u="sng"/>
                <a:t>hémorragie externe</a:t>
              </a:r>
              <a:r>
                <a:t>, en attente des de l’arrivée des secours.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5" grpId="2"/>
      <p:bldP build="whole" bldLvl="1" animBg="1" rev="0" advAuto="0" spid="14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C:\Users\Neretti AC\Desktop\cuisine.jpg" descr="C:\Users\Neretti AC\Desktop\cuisin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670" y="474133"/>
            <a:ext cx="12869335" cy="8561494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1 route du couteau…"/>
          <p:cNvSpPr txBox="1"/>
          <p:nvPr/>
        </p:nvSpPr>
        <p:spPr>
          <a:xfrm>
            <a:off x="176106" y="156859"/>
            <a:ext cx="4406619" cy="1840202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1 route du couteau </a:t>
            </a: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98800 NOUMEA </a:t>
            </a: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Tel:  77 . 77 . 77 </a:t>
            </a:r>
          </a:p>
        </p:txBody>
      </p:sp>
      <p:sp>
        <p:nvSpPr>
          <p:cNvPr id="149" name="DÉMONSTRATION"/>
          <p:cNvSpPr txBox="1"/>
          <p:nvPr/>
        </p:nvSpPr>
        <p:spPr>
          <a:xfrm>
            <a:off x="1374930" y="3704853"/>
            <a:ext cx="9965945" cy="14407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88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</a:lstStyle>
          <a:p>
            <a:pPr/>
            <a:r>
              <a:t>DÉMONSTRATION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xit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9" grpId="1"/>
      <p:bldP build="whole" bldLvl="1" animBg="1" rev="0" advAuto="0" spid="147" grpId="2"/>
      <p:bldP build="whole" bldLvl="1" animBg="1" rev="0" advAuto="0" spid="148" grpId="3"/>
      <p:bldP build="whole" bldLvl="1" animBg="1" rev="0" advAuto="0" spid="149" grpId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HÉMORRAGIES EXTERNES"/>
          <p:cNvSpPr/>
          <p:nvPr/>
        </p:nvSpPr>
        <p:spPr>
          <a:xfrm>
            <a:off x="363008" y="144497"/>
            <a:ext cx="4903965" cy="665552"/>
          </a:xfrm>
          <a:prstGeom prst="roundRect">
            <a:avLst>
              <a:gd name="adj" fmla="val 40708"/>
            </a:avLst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HÉMORRAGIES EXTERNES</a:t>
            </a:r>
          </a:p>
        </p:txBody>
      </p:sp>
      <p:sp>
        <p:nvSpPr>
          <p:cNvPr id="152" name="Grouper"/>
          <p:cNvSpPr txBox="1"/>
          <p:nvPr/>
        </p:nvSpPr>
        <p:spPr>
          <a:xfrm>
            <a:off x="6529282" y="311713"/>
            <a:ext cx="6195765" cy="5048373"/>
          </a:xfrm>
          <a:prstGeom prst="rect">
            <a:avLst/>
          </a:prstGeom>
          <a:solidFill>
            <a:srgbClr val="002A42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3300">
                <a:solidFill>
                  <a:srgbClr val="FFFFFF"/>
                </a:solidFill>
              </a:defRPr>
            </a:pPr>
            <a:r>
              <a:t>LES SIGNES:</a:t>
            </a:r>
          </a:p>
          <a:p>
            <a:pPr>
              <a:defRPr sz="3300">
                <a:solidFill>
                  <a:srgbClr val="FFFFFF"/>
                </a:solidFill>
              </a:defRPr>
            </a:pPr>
            <a:r>
              <a:t>C’est une </a:t>
            </a:r>
            <a:r>
              <a:rPr u="sng"/>
              <a:t>perte de sang</a:t>
            </a:r>
            <a:r>
              <a:t> prolongée qui vient </a:t>
            </a:r>
          </a:p>
          <a:p>
            <a:pPr>
              <a:defRPr sz="3300">
                <a:solidFill>
                  <a:srgbClr val="FFFFFF"/>
                </a:solidFill>
              </a:defRPr>
            </a:pPr>
            <a:r>
              <a:t>d</a:t>
            </a:r>
            <a:r>
              <a:t>’</a:t>
            </a:r>
            <a:r>
              <a:t>une </a:t>
            </a:r>
            <a:r>
              <a:rPr u="sng"/>
              <a:t>plaie</a:t>
            </a:r>
            <a:r>
              <a:t> ou d</a:t>
            </a:r>
            <a:r>
              <a:t>’</a:t>
            </a:r>
            <a:r>
              <a:t>un </a:t>
            </a:r>
            <a:r>
              <a:rPr u="sng"/>
              <a:t>orifice</a:t>
            </a:r>
            <a:r>
              <a:t> </a:t>
            </a:r>
            <a:r>
              <a:rPr u="sng"/>
              <a:t>naturel </a:t>
            </a:r>
            <a:r>
              <a:t>qui </a:t>
            </a:r>
            <a:r>
              <a:rPr u="sng"/>
              <a:t>ne s</a:t>
            </a:r>
            <a:r>
              <a:rPr u="sng"/>
              <a:t>’</a:t>
            </a:r>
            <a:r>
              <a:rPr u="sng"/>
              <a:t>arrête pas </a:t>
            </a:r>
            <a:endParaRPr u="sng"/>
          </a:p>
          <a:p>
            <a:pPr>
              <a:defRPr sz="3300">
                <a:solidFill>
                  <a:srgbClr val="FFFFFF"/>
                </a:solidFill>
              </a:defRPr>
            </a:pPr>
            <a:r>
              <a:rPr u="sng"/>
              <a:t>spontanément</a:t>
            </a:r>
            <a:r>
              <a:t>. </a:t>
            </a:r>
          </a:p>
          <a:p>
            <a:pPr>
              <a:defRPr sz="3300">
                <a:solidFill>
                  <a:srgbClr val="FFFFFF"/>
                </a:solidFill>
              </a:defRPr>
            </a:pPr>
            <a:r>
              <a:t>Elle imbibe de sang un mouchoir en quelques secondes.</a:t>
            </a:r>
          </a:p>
        </p:txBody>
      </p:sp>
      <p:sp>
        <p:nvSpPr>
          <p:cNvPr id="153" name="Ligne"/>
          <p:cNvSpPr/>
          <p:nvPr/>
        </p:nvSpPr>
        <p:spPr>
          <a:xfrm>
            <a:off x="2814990" y="813466"/>
            <a:ext cx="1" cy="40640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4" name="PROTECTION ADAPTÉE"/>
          <p:cNvSpPr/>
          <p:nvPr/>
        </p:nvSpPr>
        <p:spPr>
          <a:xfrm>
            <a:off x="286173" y="1296563"/>
            <a:ext cx="5057635" cy="524656"/>
          </a:xfrm>
          <a:prstGeom prst="roundRect">
            <a:avLst>
              <a:gd name="adj" fmla="val 36310"/>
            </a:avLst>
          </a:prstGeom>
          <a:solidFill>
            <a:srgbClr val="1F1F1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PROTECTION ADAPTÉE</a:t>
            </a:r>
          </a:p>
        </p:txBody>
      </p:sp>
      <p:sp>
        <p:nvSpPr>
          <p:cNvPr id="155" name="HÉMORRAGIES EXTERNES"/>
          <p:cNvSpPr/>
          <p:nvPr/>
        </p:nvSpPr>
        <p:spPr>
          <a:xfrm>
            <a:off x="363008" y="150934"/>
            <a:ext cx="4903965" cy="665552"/>
          </a:xfrm>
          <a:prstGeom prst="roundRect">
            <a:avLst>
              <a:gd name="adj" fmla="val 40708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HÉMORRAGIES EXTERNES</a:t>
            </a:r>
          </a:p>
        </p:txBody>
      </p:sp>
      <p:sp>
        <p:nvSpPr>
          <p:cNvPr id="156" name="Grouper"/>
          <p:cNvSpPr txBox="1"/>
          <p:nvPr/>
        </p:nvSpPr>
        <p:spPr>
          <a:xfrm>
            <a:off x="6731126" y="785166"/>
            <a:ext cx="4916665" cy="4006150"/>
          </a:xfrm>
          <a:prstGeom prst="rect">
            <a:avLst/>
          </a:prstGeom>
          <a:solidFill>
            <a:schemeClr val="accent3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3300">
                <a:solidFill>
                  <a:srgbClr val="FFFFFF"/>
                </a:solidFill>
              </a:defRPr>
            </a:pPr>
            <a:r>
              <a:t>LES CAUSES:</a:t>
            </a:r>
          </a:p>
          <a:p>
            <a:pPr>
              <a:defRPr sz="3300">
                <a:solidFill>
                  <a:srgbClr val="FFFFFF"/>
                </a:solidFill>
              </a:defRPr>
            </a:pPr>
          </a:p>
          <a:p>
            <a:pPr>
              <a:defRPr sz="3300">
                <a:solidFill>
                  <a:srgbClr val="FFFFFF"/>
                </a:solidFill>
              </a:defRPr>
            </a:pPr>
            <a:r>
              <a:t>une plaie, un traumatisme ou une maladie</a:t>
            </a:r>
          </a:p>
        </p:txBody>
      </p:sp>
      <p:sp>
        <p:nvSpPr>
          <p:cNvPr id="157" name="HÉMORRAGIES EXTERNES"/>
          <p:cNvSpPr/>
          <p:nvPr/>
        </p:nvSpPr>
        <p:spPr>
          <a:xfrm>
            <a:off x="363008" y="150934"/>
            <a:ext cx="4903965" cy="665552"/>
          </a:xfrm>
          <a:prstGeom prst="roundRect">
            <a:avLst>
              <a:gd name="adj" fmla="val 40708"/>
            </a:avLst>
          </a:prstGeom>
          <a:solidFill>
            <a:srgbClr val="3A08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HÉMORRAGIES EXTERNES</a:t>
            </a:r>
          </a:p>
        </p:txBody>
      </p:sp>
      <p:sp>
        <p:nvSpPr>
          <p:cNvPr id="158" name="Grouper"/>
          <p:cNvSpPr txBox="1"/>
          <p:nvPr/>
        </p:nvSpPr>
        <p:spPr>
          <a:xfrm>
            <a:off x="6896762" y="563480"/>
            <a:ext cx="5460805" cy="4449521"/>
          </a:xfrm>
          <a:prstGeom prst="rect">
            <a:avLst/>
          </a:prstGeom>
          <a:solidFill>
            <a:schemeClr val="accent5">
              <a:hueOff val="-82419"/>
              <a:satOff val="-9513"/>
              <a:lumOff val="-16343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3300">
                <a:solidFill>
                  <a:srgbClr val="FFFFFF"/>
                </a:solidFill>
              </a:defRPr>
            </a:pPr>
            <a:r>
              <a:t>LES RISQUES:</a:t>
            </a:r>
          </a:p>
          <a:p>
            <a:pPr>
              <a:defRPr sz="3300">
                <a:solidFill>
                  <a:srgbClr val="FFFFFF"/>
                </a:solidFill>
              </a:defRPr>
            </a:pPr>
            <a:r>
              <a:t>Pour la victime, détresse circulatoire ou arrêt cardiaque</a:t>
            </a:r>
          </a:p>
          <a:p>
            <a:pPr>
              <a:defRPr sz="3300">
                <a:solidFill>
                  <a:srgbClr val="FFFFFF"/>
                </a:solidFill>
              </a:defRPr>
            </a:pPr>
            <a:r>
              <a:t>Pour le sauveteur, être infecté par une maladie transmissible</a:t>
            </a:r>
          </a:p>
        </p:txBody>
      </p:sp>
      <p:sp>
        <p:nvSpPr>
          <p:cNvPr id="159" name="Ligne"/>
          <p:cNvSpPr/>
          <p:nvPr/>
        </p:nvSpPr>
        <p:spPr>
          <a:xfrm>
            <a:off x="2814990" y="1822728"/>
            <a:ext cx="1" cy="40640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0" name="Regarder s’il n’y a pas de corps étranger"/>
          <p:cNvSpPr/>
          <p:nvPr/>
        </p:nvSpPr>
        <p:spPr>
          <a:xfrm>
            <a:off x="286173" y="2218721"/>
            <a:ext cx="5057635" cy="967812"/>
          </a:xfrm>
          <a:prstGeom prst="roundRect">
            <a:avLst>
              <a:gd name="adj" fmla="val 19684"/>
            </a:avLst>
          </a:prstGeom>
          <a:solidFill>
            <a:srgbClr val="1F1F1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Regarder s’il n’y a pas de corps étranger</a:t>
            </a:r>
          </a:p>
        </p:txBody>
      </p:sp>
      <p:sp>
        <p:nvSpPr>
          <p:cNvPr id="161" name="Ligne"/>
          <p:cNvSpPr/>
          <p:nvPr/>
        </p:nvSpPr>
        <p:spPr>
          <a:xfrm>
            <a:off x="2814990" y="3235458"/>
            <a:ext cx="1" cy="40640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2" name="COMPRIMER LOCALEMENT AVEC LA MAIN"/>
          <p:cNvSpPr/>
          <p:nvPr/>
        </p:nvSpPr>
        <p:spPr>
          <a:xfrm>
            <a:off x="286173" y="3690785"/>
            <a:ext cx="5057635" cy="967812"/>
          </a:xfrm>
          <a:prstGeom prst="roundRect">
            <a:avLst>
              <a:gd name="adj" fmla="val 19684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COMPRIMER LOCALEMENT AVEC LA MAIN</a:t>
            </a:r>
          </a:p>
        </p:txBody>
      </p:sp>
      <p:grpSp>
        <p:nvGrpSpPr>
          <p:cNvPr id="165" name="Grouper"/>
          <p:cNvGrpSpPr/>
          <p:nvPr/>
        </p:nvGrpSpPr>
        <p:grpSpPr>
          <a:xfrm>
            <a:off x="6755271" y="583202"/>
            <a:ext cx="5743787" cy="4768428"/>
            <a:chOff x="0" y="0"/>
            <a:chExt cx="5743786" cy="4768426"/>
          </a:xfrm>
        </p:grpSpPr>
        <p:sp>
          <p:nvSpPr>
            <p:cNvPr id="163" name="COMMENT ?"/>
            <p:cNvSpPr/>
            <p:nvPr/>
          </p:nvSpPr>
          <p:spPr>
            <a:xfrm>
              <a:off x="0" y="0"/>
              <a:ext cx="5743787" cy="4768427"/>
            </a:xfrm>
            <a:prstGeom prst="roundRect">
              <a:avLst>
                <a:gd name="adj" fmla="val 16667"/>
              </a:avLst>
            </a:prstGeom>
            <a:solidFill>
              <a:srgbClr val="3E2F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14300" dist="50800" dir="2700000">
                <a:srgbClr val="3E3D2D">
                  <a:alpha val="75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COMMENT ?</a:t>
              </a:r>
            </a:p>
          </p:txBody>
        </p:sp>
        <p:sp>
          <p:nvSpPr>
            <p:cNvPr id="164" name="Appuyer fortement avec…"/>
            <p:cNvSpPr/>
            <p:nvPr/>
          </p:nvSpPr>
          <p:spPr>
            <a:xfrm>
              <a:off x="2871893" y="2528711"/>
              <a:ext cx="1270001" cy="1270001"/>
            </a:xfrm>
            <a:prstGeom prst="line">
              <a:avLst/>
            </a:prstGeom>
            <a:solidFill>
              <a:srgbClr val="3F2F00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2800">
                  <a:solidFill>
                    <a:srgbClr val="FFFFFF"/>
                  </a:solidFill>
                </a:defRPr>
              </a:pPr>
              <a:r>
                <a:t>Appuyer fortement avec </a:t>
              </a:r>
            </a:p>
            <a:p>
              <a:pPr>
                <a:defRPr sz="2800">
                  <a:solidFill>
                    <a:srgbClr val="FFFFFF"/>
                  </a:solidFill>
                </a:defRPr>
              </a:pPr>
              <a:r>
                <a:t>2 doigts ou la paume</a:t>
              </a:r>
            </a:p>
            <a:p>
              <a:pPr>
                <a:defRPr sz="2800">
                  <a:solidFill>
                    <a:srgbClr val="FFFFFF"/>
                  </a:solidFill>
                </a:defRPr>
              </a:pPr>
              <a:r>
                <a:t> de la main en interposant </a:t>
              </a:r>
            </a:p>
            <a:p>
              <a:pPr>
                <a:defRPr sz="2800">
                  <a:solidFill>
                    <a:srgbClr val="FFFFFF"/>
                  </a:solidFill>
                </a:defRPr>
              </a:pPr>
              <a:r>
                <a:t>un tissu propre recouvrant</a:t>
              </a:r>
            </a:p>
            <a:p>
              <a:pPr>
                <a:defRPr sz="2800">
                  <a:solidFill>
                    <a:srgbClr val="FFFFFF"/>
                  </a:solidFill>
                </a:defRPr>
              </a:pPr>
              <a:r>
                <a:t> toute la plaie jusqu</a:t>
              </a:r>
              <a:r>
                <a:t>’</a:t>
              </a:r>
              <a:r>
                <a:t>à </a:t>
              </a:r>
            </a:p>
            <a:p>
              <a:pPr>
                <a:defRPr sz="2800">
                  <a:solidFill>
                    <a:srgbClr val="FFFFFF"/>
                  </a:solidFill>
                </a:defRPr>
              </a:pPr>
              <a:r>
                <a:t>l</a:t>
              </a:r>
              <a:r>
                <a:t>’</a:t>
              </a:r>
              <a:r>
                <a:t>arrivée des secours. </a:t>
              </a:r>
            </a:p>
            <a:p>
              <a:pPr>
                <a:defRPr sz="2800">
                  <a:solidFill>
                    <a:srgbClr val="FFFFFF"/>
                  </a:solidFill>
                </a:defRPr>
              </a:pPr>
            </a:p>
            <a:p>
              <a:pPr>
                <a:defRPr sz="2800">
                  <a:solidFill>
                    <a:srgbClr val="FFFFFF"/>
                  </a:solidFill>
                </a:defRPr>
              </a:pPr>
              <a:r>
                <a:t>Appuyer avec sa main si </a:t>
              </a:r>
            </a:p>
            <a:p>
              <a:pPr>
                <a:defRPr sz="2800">
                  <a:solidFill>
                    <a:srgbClr val="FFFFFF"/>
                  </a:solidFill>
                </a:defRPr>
              </a:pPr>
              <a:r>
                <a:t>aucun tissu.</a:t>
              </a:r>
            </a:p>
          </p:txBody>
        </p:sp>
      </p:grpSp>
      <p:grpSp>
        <p:nvGrpSpPr>
          <p:cNvPr id="168" name="Grouper"/>
          <p:cNvGrpSpPr/>
          <p:nvPr/>
        </p:nvGrpSpPr>
        <p:grpSpPr>
          <a:xfrm>
            <a:off x="7078310" y="5620596"/>
            <a:ext cx="5093548" cy="4443308"/>
            <a:chOff x="0" y="0"/>
            <a:chExt cx="5093546" cy="4443306"/>
          </a:xfrm>
        </p:grpSpPr>
        <p:sp>
          <p:nvSpPr>
            <p:cNvPr id="166" name="RESULTATS:"/>
            <p:cNvSpPr/>
            <p:nvPr/>
          </p:nvSpPr>
          <p:spPr>
            <a:xfrm>
              <a:off x="0" y="0"/>
              <a:ext cx="5093547" cy="4443307"/>
            </a:xfrm>
            <a:prstGeom prst="roundRect">
              <a:avLst>
                <a:gd name="adj" fmla="val 16667"/>
              </a:avLst>
            </a:prstGeom>
            <a:solidFill>
              <a:srgbClr val="47400E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14300" dist="50800" dir="2700000">
                <a:srgbClr val="3E3D2D">
                  <a:alpha val="75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 sz="2200">
                  <a:solidFill>
                    <a:srgbClr val="FFFFFF"/>
                  </a:solidFill>
                </a:defRPr>
              </a:pPr>
              <a:r>
                <a:rPr sz="3300"/>
                <a:t>RESULTATS</a:t>
              </a:r>
              <a:r>
                <a:t>:</a:t>
              </a:r>
            </a:p>
          </p:txBody>
        </p:sp>
        <p:sp>
          <p:nvSpPr>
            <p:cNvPr id="167" name="La compression locale…"/>
            <p:cNvSpPr/>
            <p:nvPr/>
          </p:nvSpPr>
          <p:spPr>
            <a:xfrm>
              <a:off x="2546773" y="2438400"/>
              <a:ext cx="1270001" cy="1270000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La compression locale</a:t>
              </a:r>
            </a:p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doit </a:t>
              </a:r>
              <a:r>
                <a:t>être:</a:t>
              </a:r>
            </a:p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buSzPct val="100000"/>
                <a:buChar char="-"/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 </a:t>
              </a:r>
              <a:r>
                <a:rPr u="sng"/>
                <a:t>suffisante pour arrêter</a:t>
              </a:r>
              <a:endParaRPr u="sng"/>
            </a:p>
            <a:p>
              <a:pPr>
                <a:defRPr sz="3000"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 saignement</a:t>
              </a:r>
            </a:p>
            <a:p>
              <a:pPr>
                <a:defRPr sz="3000"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buSzPct val="100000"/>
                <a:buChar char="-"/>
                <a:defRPr sz="3000"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Permanente</a:t>
              </a:r>
            </a:p>
          </p:txBody>
        </p:sp>
      </p:grpSp>
      <p:sp>
        <p:nvSpPr>
          <p:cNvPr id="169" name="Ligne"/>
          <p:cNvSpPr/>
          <p:nvPr/>
        </p:nvSpPr>
        <p:spPr>
          <a:xfrm>
            <a:off x="2814990" y="4673599"/>
            <a:ext cx="1" cy="40640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0" name="ALLONGER"/>
          <p:cNvSpPr/>
          <p:nvPr/>
        </p:nvSpPr>
        <p:spPr>
          <a:xfrm>
            <a:off x="1643309" y="5162850"/>
            <a:ext cx="2343363" cy="524656"/>
          </a:xfrm>
          <a:prstGeom prst="roundRect">
            <a:avLst>
              <a:gd name="adj" fmla="val 36310"/>
            </a:avLst>
          </a:prstGeom>
          <a:solidFill>
            <a:srgbClr val="1F1F1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ALLONGER</a:t>
            </a:r>
          </a:p>
        </p:txBody>
      </p:sp>
      <p:sp>
        <p:nvSpPr>
          <p:cNvPr id="171" name="Ligne"/>
          <p:cNvSpPr/>
          <p:nvPr/>
        </p:nvSpPr>
        <p:spPr>
          <a:xfrm>
            <a:off x="2814990" y="5663852"/>
            <a:ext cx="1" cy="40640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2" name="SAUVETEUR ISOLÉ??"/>
          <p:cNvSpPr/>
          <p:nvPr/>
        </p:nvSpPr>
        <p:spPr>
          <a:xfrm>
            <a:off x="755332" y="6126603"/>
            <a:ext cx="4119317" cy="524656"/>
          </a:xfrm>
          <a:prstGeom prst="roundRect">
            <a:avLst>
              <a:gd name="adj" fmla="val 36310"/>
            </a:avLst>
          </a:prstGeom>
          <a:solidFill>
            <a:srgbClr val="1F1F1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SAUVETEUR ISOLÉ??</a:t>
            </a:r>
          </a:p>
        </p:txBody>
      </p:sp>
      <p:sp>
        <p:nvSpPr>
          <p:cNvPr id="173" name="Ligne"/>
          <p:cNvSpPr/>
          <p:nvPr/>
        </p:nvSpPr>
        <p:spPr>
          <a:xfrm>
            <a:off x="4227318" y="6707609"/>
            <a:ext cx="1" cy="40640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4" name="Ligne"/>
          <p:cNvSpPr/>
          <p:nvPr/>
        </p:nvSpPr>
        <p:spPr>
          <a:xfrm>
            <a:off x="1244705" y="6707609"/>
            <a:ext cx="1" cy="40640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5" name="NON"/>
          <p:cNvSpPr txBox="1"/>
          <p:nvPr/>
        </p:nvSpPr>
        <p:spPr>
          <a:xfrm>
            <a:off x="4376846" y="6680280"/>
            <a:ext cx="80314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NON</a:t>
            </a:r>
          </a:p>
        </p:txBody>
      </p:sp>
      <p:sp>
        <p:nvSpPr>
          <p:cNvPr id="176" name="MAINTENIR LA COMPRESSION MANUELLE"/>
          <p:cNvSpPr/>
          <p:nvPr/>
        </p:nvSpPr>
        <p:spPr>
          <a:xfrm>
            <a:off x="3636856" y="7214847"/>
            <a:ext cx="5731088" cy="967811"/>
          </a:xfrm>
          <a:prstGeom prst="roundRect">
            <a:avLst>
              <a:gd name="adj" fmla="val 19684"/>
            </a:avLst>
          </a:prstGeom>
          <a:solidFill>
            <a:srgbClr val="1F1F1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MAINTENIR LA COMPRESSION MANUELLE</a:t>
            </a:r>
          </a:p>
        </p:txBody>
      </p:sp>
      <p:sp>
        <p:nvSpPr>
          <p:cNvPr id="177" name="Ligne"/>
          <p:cNvSpPr/>
          <p:nvPr/>
        </p:nvSpPr>
        <p:spPr>
          <a:xfrm>
            <a:off x="6359224" y="8283494"/>
            <a:ext cx="1" cy="55922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8" name="ALERTER / COUVRIR / SURVEILLER"/>
          <p:cNvSpPr/>
          <p:nvPr/>
        </p:nvSpPr>
        <p:spPr>
          <a:xfrm>
            <a:off x="1274560" y="8943551"/>
            <a:ext cx="6508046" cy="665552"/>
          </a:xfrm>
          <a:prstGeom prst="roundRect">
            <a:avLst>
              <a:gd name="adj" fmla="val 28623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ALERTER / COUVRIR / SURVEILLER</a:t>
            </a:r>
          </a:p>
        </p:txBody>
      </p:sp>
      <p:sp>
        <p:nvSpPr>
          <p:cNvPr id="179" name="POSE D’UN PANSEMENT COMPRESSIF"/>
          <p:cNvSpPr/>
          <p:nvPr/>
        </p:nvSpPr>
        <p:spPr>
          <a:xfrm>
            <a:off x="97225" y="7167603"/>
            <a:ext cx="3075659" cy="1349294"/>
          </a:xfrm>
          <a:prstGeom prst="roundRect">
            <a:avLst>
              <a:gd name="adj" fmla="val 14119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POSE D’UN PANSEMENT COMPRESSIF</a:t>
            </a:r>
          </a:p>
        </p:txBody>
      </p:sp>
      <p:sp>
        <p:nvSpPr>
          <p:cNvPr id="180" name="OUI"/>
          <p:cNvSpPr txBox="1"/>
          <p:nvPr/>
        </p:nvSpPr>
        <p:spPr>
          <a:xfrm>
            <a:off x="1436300" y="6682609"/>
            <a:ext cx="66720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OUI</a:t>
            </a:r>
          </a:p>
        </p:txBody>
      </p:sp>
      <p:sp>
        <p:nvSpPr>
          <p:cNvPr id="181" name="NON"/>
          <p:cNvSpPr txBox="1"/>
          <p:nvPr/>
        </p:nvSpPr>
        <p:spPr>
          <a:xfrm>
            <a:off x="3004682" y="3208129"/>
            <a:ext cx="80314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NON</a:t>
            </a:r>
          </a:p>
        </p:txBody>
      </p:sp>
      <p:sp>
        <p:nvSpPr>
          <p:cNvPr id="182" name="Ligne"/>
          <p:cNvSpPr/>
          <p:nvPr/>
        </p:nvSpPr>
        <p:spPr>
          <a:xfrm>
            <a:off x="1985821" y="8538494"/>
            <a:ext cx="1" cy="40640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3" name="ALERTER / COUVRIR / SURVEILLER"/>
          <p:cNvSpPr/>
          <p:nvPr/>
        </p:nvSpPr>
        <p:spPr>
          <a:xfrm>
            <a:off x="1274560" y="8943551"/>
            <a:ext cx="6508046" cy="665552"/>
          </a:xfrm>
          <a:prstGeom prst="roundRect">
            <a:avLst>
              <a:gd name="adj" fmla="val 28623"/>
            </a:avLst>
          </a:prstGeom>
          <a:solidFill>
            <a:srgbClr val="1F1F1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ALERTER / COUVRIR / SURVEILLER</a:t>
            </a:r>
          </a:p>
        </p:txBody>
      </p:sp>
      <p:sp>
        <p:nvSpPr>
          <p:cNvPr id="184" name="COMPRIMER LOCALEMENT AVEC LA MAIN"/>
          <p:cNvSpPr/>
          <p:nvPr/>
        </p:nvSpPr>
        <p:spPr>
          <a:xfrm>
            <a:off x="286173" y="3673824"/>
            <a:ext cx="5057635" cy="967811"/>
          </a:xfrm>
          <a:prstGeom prst="roundRect">
            <a:avLst>
              <a:gd name="adj" fmla="val 19684"/>
            </a:avLst>
          </a:prstGeom>
          <a:solidFill>
            <a:srgbClr val="1F1F1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COMPRIMER LOCALEMENT AVEC LA MAIN</a:t>
            </a:r>
          </a:p>
        </p:txBody>
      </p:sp>
      <p:sp>
        <p:nvSpPr>
          <p:cNvPr id="185" name="POSE D’UN PANSEMENT COMPRESSIF"/>
          <p:cNvSpPr/>
          <p:nvPr/>
        </p:nvSpPr>
        <p:spPr>
          <a:xfrm>
            <a:off x="97225" y="7177051"/>
            <a:ext cx="3075659" cy="1349295"/>
          </a:xfrm>
          <a:prstGeom prst="roundRect">
            <a:avLst>
              <a:gd name="adj" fmla="val 14119"/>
            </a:avLst>
          </a:prstGeom>
          <a:solidFill>
            <a:srgbClr val="1F1F1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POSE D’UN PANSEMENT COMPRESSIF</a:t>
            </a:r>
          </a:p>
        </p:txBody>
      </p:sp>
      <p:grpSp>
        <p:nvGrpSpPr>
          <p:cNvPr id="188" name="Grouper"/>
          <p:cNvGrpSpPr/>
          <p:nvPr/>
        </p:nvGrpSpPr>
        <p:grpSpPr>
          <a:xfrm>
            <a:off x="6701084" y="275015"/>
            <a:ext cx="5852161" cy="5093548"/>
            <a:chOff x="0" y="0"/>
            <a:chExt cx="5852160" cy="5093546"/>
          </a:xfrm>
        </p:grpSpPr>
        <p:sp>
          <p:nvSpPr>
            <p:cNvPr id="186" name="COMMENT ?"/>
            <p:cNvSpPr/>
            <p:nvPr/>
          </p:nvSpPr>
          <p:spPr>
            <a:xfrm>
              <a:off x="0" y="0"/>
              <a:ext cx="5852161" cy="5093547"/>
            </a:xfrm>
            <a:prstGeom prst="roundRect">
              <a:avLst>
                <a:gd name="adj" fmla="val 16667"/>
              </a:avLst>
            </a:prstGeom>
            <a:solidFill>
              <a:srgbClr val="513D0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defRPr sz="2900">
                  <a:solidFill>
                    <a:srgbClr val="FFFFFF"/>
                  </a:solidFill>
                </a:defRPr>
              </a:lvl1pPr>
            </a:lstStyle>
            <a:p>
              <a:pPr/>
              <a:r>
                <a:t>COMMENT ?</a:t>
              </a:r>
            </a:p>
          </p:txBody>
        </p:sp>
        <p:sp>
          <p:nvSpPr>
            <p:cNvPr id="187" name="Remplacer la compression…"/>
            <p:cNvSpPr/>
            <p:nvPr/>
          </p:nvSpPr>
          <p:spPr>
            <a:xfrm>
              <a:off x="2926080" y="2835768"/>
              <a:ext cx="1270001" cy="1270001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Remplacer la compression</a:t>
              </a: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manuelle par un tissu propre</a:t>
              </a: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recouvrant la plaie fixée</a:t>
              </a: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par un lien large ou une </a:t>
              </a: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bande élastique assez long</a:t>
              </a: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pour stopper le saignement</a:t>
              </a: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Remplacement impossible</a:t>
              </a: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si l</a:t>
              </a:r>
              <a:r>
                <a:t>’</a:t>
              </a:r>
              <a:r>
                <a:t>hémorragie se situe au</a:t>
              </a: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cou, au thorax, à la t</a:t>
              </a:r>
              <a:r>
                <a:t>ête ou</a:t>
              </a:r>
            </a:p>
            <a:p>
              <a:pPr>
                <a:defRPr sz="2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à l’abdomen.</a:t>
              </a:r>
            </a:p>
          </p:txBody>
        </p:sp>
      </p:grpSp>
      <p:grpSp>
        <p:nvGrpSpPr>
          <p:cNvPr id="191" name="Grouper"/>
          <p:cNvGrpSpPr/>
          <p:nvPr/>
        </p:nvGrpSpPr>
        <p:grpSpPr>
          <a:xfrm>
            <a:off x="6952677" y="5622786"/>
            <a:ext cx="5601846" cy="3979688"/>
            <a:chOff x="0" y="0"/>
            <a:chExt cx="5601844" cy="3979686"/>
          </a:xfrm>
        </p:grpSpPr>
        <p:sp>
          <p:nvSpPr>
            <p:cNvPr id="189" name="RESULTATS:"/>
            <p:cNvSpPr/>
            <p:nvPr/>
          </p:nvSpPr>
          <p:spPr>
            <a:xfrm>
              <a:off x="0" y="0"/>
              <a:ext cx="5466246" cy="3979687"/>
            </a:xfrm>
            <a:prstGeom prst="roundRect">
              <a:avLst>
                <a:gd name="adj" fmla="val 19970"/>
              </a:avLst>
            </a:prstGeom>
            <a:solidFill>
              <a:srgbClr val="463F0E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 sz="2200">
                  <a:solidFill>
                    <a:srgbClr val="FCFCFC"/>
                  </a:solidFill>
                </a:defRPr>
              </a:pPr>
              <a:r>
                <a:rPr sz="3300"/>
                <a:t>RESULTATS</a:t>
              </a:r>
              <a:r>
                <a:t>:</a:t>
              </a:r>
            </a:p>
          </p:txBody>
        </p:sp>
        <p:sp>
          <p:nvSpPr>
            <p:cNvPr id="190" name="La compression locale…"/>
            <p:cNvSpPr txBox="1"/>
            <p:nvPr/>
          </p:nvSpPr>
          <p:spPr>
            <a:xfrm>
              <a:off x="189520" y="607900"/>
              <a:ext cx="5412325" cy="33501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La compression locale</a:t>
              </a:r>
            </a:p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doit </a:t>
              </a:r>
              <a:r>
                <a:t>être:</a:t>
              </a:r>
            </a:p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rPr u="sng"/>
                <a:t>suffisante pour arrêter </a:t>
              </a:r>
              <a:r>
                <a:t>le saignement</a:t>
              </a:r>
              <a:endParaRPr u="sng"/>
            </a:p>
            <a:p>
              <a:pPr>
                <a:defRPr sz="3000"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buSzPct val="100000"/>
                <a:buChar char="-"/>
                <a:defRPr sz="3000"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Permanente</a:t>
              </a:r>
            </a:p>
          </p:txBody>
        </p:sp>
      </p:grpSp>
      <p:sp>
        <p:nvSpPr>
          <p:cNvPr id="192" name="QUE SI LE SAIGNEMENT EST STOPPÉ"/>
          <p:cNvSpPr/>
          <p:nvPr/>
        </p:nvSpPr>
        <p:spPr>
          <a:xfrm>
            <a:off x="97225" y="7181268"/>
            <a:ext cx="3075659" cy="1349294"/>
          </a:xfrm>
          <a:prstGeom prst="roundRect">
            <a:avLst>
              <a:gd name="adj" fmla="val 14119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QUE SI LE SAIGNEMENT EST STOPPÉ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4" presetID="7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xit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4" presetID="7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xit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4" presetID="7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xit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ntr" nodeType="after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after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Subtype="4" presetID="2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Class="entr" nodeType="clickEffect" presetSubtype="4" presetID="2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Class="entr" nodeType="click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Class="entr" nodeType="after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Class="entr" nodeType="after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Class="exit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Class="exit" nodeType="after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Class="entr" nodeType="clickEffect" presetSubtype="0" presetID="1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Class="entr" nodeType="afterEffect" presetSubtype="0" presetID="1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7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Class="entr" nodeType="click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1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Class="entr" nodeType="afterEffect" presetSubtype="0" presetID="1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4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Class="entr" nodeType="clickEffect" presetSubtype="0" presetID="1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8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Class="entr" nodeType="clickEffect" presetSubtype="0" presetID="1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Class="entr" nodeType="afterEffect" presetSubtype="0" presetID="1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5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Class="entr" nodeType="clickEffect" presetSubtype="0" presetID="1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9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Class="entr" nodeType="afterEffect" presetSubtype="0" presetID="1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2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Class="entr" nodeType="afterEffect" presetSubtype="0" presetID="1" grpId="3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5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Class="exit" nodeType="afterEffect" presetSubtype="0" presetID="1" grpId="3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Class="exit" nodeType="afterEffect" presetSubtype="0" presetID="1" grpId="3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Class="exit" nodeType="afterEffect" presetSubtype="0" presetID="1" grpId="3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Class="exit" nodeType="afterEffect" presetSubtype="0" presetID="1" grpId="3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Class="exit" nodeType="afterEffect" presetSubtype="0" presetID="1" grpId="3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Class="entr" nodeType="clickEffect" presetSubtype="4" presetID="2" grpId="3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4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Class="entr" nodeType="clickEffect" presetSubtype="4" presetID="2" grpId="4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Class="entr" nodeType="clickEffect" presetSubtype="0" presetID="1" grpId="4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6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Class="entr" nodeType="afterEffect" presetSubtype="0" presetID="1" grpId="4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9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Class="exit" nodeType="afterEffect" presetSubtype="0" presetID="1" grpId="4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Class="entr" nodeType="afterEffect" presetSubtype="0" presetID="1" grpId="4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5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Class="entr" nodeType="afterEffect" presetSubtype="0" presetID="1" grpId="4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8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Class="exit" nodeType="afterEffect" presetSubtype="0" presetID="1" grpId="4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1" grpId="14"/>
      <p:bldP build="whole" bldLvl="1" animBg="1" rev="0" advAuto="0" spid="177" grpId="29"/>
      <p:bldP build="whole" bldLvl="1" animBg="1" rev="0" advAuto="0" spid="181" grpId="15"/>
      <p:bldP build="whole" bldLvl="1" animBg="1" rev="0" advAuto="0" spid="154" grpId="11"/>
      <p:bldP build="whole" bldLvl="1" animBg="1" rev="0" advAuto="0" spid="175" grpId="35"/>
      <p:bldP build="whole" bldLvl="1" animBg="1" rev="0" advAuto="0" spid="179" grpId="32"/>
      <p:bldP build="whole" bldLvl="1" animBg="1" rev="0" advAuto="0" spid="178" grpId="38"/>
      <p:bldP build="whole" bldLvl="1" animBg="1" rev="0" advAuto="0" spid="183" grpId="41"/>
      <p:bldP build="whole" bldLvl="1" animBg="1" rev="0" advAuto="0" spid="185" grpId="44"/>
      <p:bldP build="whole" bldLvl="1" animBg="1" rev="0" advAuto="0" spid="169" grpId="19"/>
      <p:bldP build="whole" bldLvl="1" animBg="1" rev="0" advAuto="0" spid="177" grpId="37"/>
      <p:bldP build="whole" bldLvl="1" animBg="1" rev="0" advAuto="0" spid="182" grpId="42"/>
      <p:bldP build="whole" bldLvl="1" animBg="1" rev="0" advAuto="0" spid="160" grpId="13"/>
      <p:bldP build="whole" bldLvl="1" animBg="1" rev="0" advAuto="0" spid="171" grpId="24"/>
      <p:bldP build="whole" bldLvl="1" animBg="1" rev="0" advAuto="0" spid="168" grpId="18"/>
      <p:bldP build="whole" bldLvl="1" animBg="1" rev="0" advAuto="0" spid="162" grpId="16"/>
      <p:bldP build="whole" bldLvl="1" animBg="1" rev="0" advAuto="0" spid="184" grpId="20"/>
      <p:bldP build="whole" bldLvl="1" animBg="1" rev="0" advAuto="0" spid="157" grpId="6"/>
      <p:bldP build="whole" bldLvl="1" animBg="1" rev="0" advAuto="0" spid="168" grpId="23"/>
      <p:bldP build="whole" bldLvl="1" animBg="1" rev="0" advAuto="0" spid="165" grpId="17"/>
      <p:bldP build="whole" bldLvl="1" animBg="1" rev="0" advAuto="0" spid="152" grpId="5"/>
      <p:bldP build="whole" bldLvl="1" animBg="1" rev="0" advAuto="0" spid="165" grpId="22"/>
      <p:bldP build="whole" bldLvl="1" animBg="1" rev="0" advAuto="0" spid="152" grpId="7"/>
      <p:bldP build="whole" bldLvl="1" animBg="1" rev="0" advAuto="0" spid="156" grpId="2"/>
      <p:bldP build="whole" bldLvl="1" animBg="1" rev="0" advAuto="0" spid="156" grpId="4"/>
      <p:bldP build="whole" bldLvl="1" animBg="1" rev="0" advAuto="0" spid="170" grpId="21"/>
      <p:bldP build="whole" bldLvl="1" animBg="1" rev="0" advAuto="0" spid="159" grpId="12"/>
      <p:bldP build="whole" bldLvl="1" animBg="1" rev="0" advAuto="0" spid="174" grpId="31"/>
      <p:bldP build="whole" bldLvl="1" animBg="1" rev="0" advAuto="0" spid="176" grpId="28"/>
      <p:bldP build="whole" bldLvl="1" animBg="1" rev="0" advAuto="0" spid="191" grpId="40"/>
      <p:bldP build="whole" bldLvl="1" animBg="1" rev="0" advAuto="0" spid="191" grpId="43"/>
      <p:bldP build="whole" bldLvl="1" animBg="1" rev="0" advAuto="0" spid="153" grpId="9"/>
      <p:bldP build="whole" bldLvl="1" animBg="1" rev="0" advAuto="0" spid="158" grpId="8"/>
      <p:bldP build="whole" bldLvl="1" animBg="1" rev="0" advAuto="0" spid="173" grpId="26"/>
      <p:bldP build="whole" bldLvl="1" animBg="1" rev="0" advAuto="0" spid="158" grpId="10"/>
      <p:bldP build="whole" bldLvl="1" animBg="1" rev="0" advAuto="0" spid="176" grpId="36"/>
      <p:bldP build="whole" bldLvl="1" animBg="1" rev="0" advAuto="0" spid="151" grpId="1"/>
      <p:bldP build="whole" bldLvl="1" animBg="1" rev="0" advAuto="0" spid="155" grpId="3"/>
      <p:bldP build="whole" bldLvl="1" animBg="1" rev="0" advAuto="0" spid="192" grpId="45"/>
      <p:bldP build="whole" bldLvl="1" animBg="1" rev="0" advAuto="0" spid="180" grpId="33"/>
      <p:bldP build="whole" bldLvl="1" animBg="1" rev="0" advAuto="0" spid="173" grpId="34"/>
      <p:bldP build="whole" bldLvl="1" animBg="1" rev="0" advAuto="0" spid="188" grpId="39"/>
      <p:bldP build="whole" bldLvl="1" animBg="1" rev="0" advAuto="0" spid="178" grpId="30"/>
      <p:bldP build="whole" bldLvl="1" animBg="1" rev="0" advAuto="0" spid="175" grpId="27"/>
      <p:bldP build="whole" bldLvl="1" animBg="1" rev="0" advAuto="0" spid="188" grpId="46"/>
      <p:bldP build="whole" bldLvl="1" animBg="1" rev="0" advAuto="0" spid="172" grpId="2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APPRENTISSAGE DU GESTE:…"/>
          <p:cNvSpPr txBox="1"/>
          <p:nvPr/>
        </p:nvSpPr>
        <p:spPr>
          <a:xfrm>
            <a:off x="-25401" y="1992424"/>
            <a:ext cx="13055601" cy="602162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64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APPRENTISSAGE DU GESTE:</a:t>
            </a:r>
          </a:p>
          <a:p>
            <a:pPr>
              <a:defRPr b="0" sz="64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1er temps: le sauveteur n’est pas isolé (témoin ou téléphone à proximité)</a:t>
            </a:r>
          </a:p>
          <a:p>
            <a:pPr>
              <a:defRPr b="0" sz="64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2ème temps: le sauveteur est seul sans téléphone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rouper"/>
          <p:cNvGrpSpPr/>
          <p:nvPr/>
        </p:nvGrpSpPr>
        <p:grpSpPr>
          <a:xfrm>
            <a:off x="1517226" y="216746"/>
            <a:ext cx="9970348" cy="1192108"/>
            <a:chOff x="0" y="0"/>
            <a:chExt cx="9970347" cy="1192106"/>
          </a:xfrm>
        </p:grpSpPr>
        <p:sp>
          <p:nvSpPr>
            <p:cNvPr id="196" name="Rectangle aux angles arrondis"/>
            <p:cNvSpPr/>
            <p:nvPr/>
          </p:nvSpPr>
          <p:spPr>
            <a:xfrm>
              <a:off x="0" y="0"/>
              <a:ext cx="9970348" cy="1192107"/>
            </a:xfrm>
            <a:prstGeom prst="roundRect">
              <a:avLst>
                <a:gd name="adj" fmla="val 16667"/>
              </a:avLst>
            </a:prstGeom>
            <a:solidFill>
              <a:srgbClr val="06480C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14300" dist="50800" dir="2700000">
                <a:srgbClr val="3E3D2D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97" name="CONTACT DU SAUVETEUR AVEC…"/>
            <p:cNvSpPr txBox="1"/>
            <p:nvPr/>
          </p:nvSpPr>
          <p:spPr>
            <a:xfrm>
              <a:off x="1623192" y="75353"/>
              <a:ext cx="6723963" cy="1041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1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CONTACT DU SAUVETEUR AVEC </a:t>
              </a:r>
            </a:p>
            <a:p>
              <a:pPr>
                <a:defRPr sz="31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 SANG DE LA VICTIME</a:t>
              </a:r>
            </a:p>
          </p:txBody>
        </p:sp>
      </p:grpSp>
      <p:grpSp>
        <p:nvGrpSpPr>
          <p:cNvPr id="201" name="Grouper"/>
          <p:cNvGrpSpPr/>
          <p:nvPr/>
        </p:nvGrpSpPr>
        <p:grpSpPr>
          <a:xfrm>
            <a:off x="325119" y="2059093"/>
            <a:ext cx="12354562" cy="866988"/>
            <a:chOff x="0" y="0"/>
            <a:chExt cx="12354560" cy="866986"/>
          </a:xfrm>
        </p:grpSpPr>
        <p:sp>
          <p:nvSpPr>
            <p:cNvPr id="199" name="Rectangle aux angles arrondis"/>
            <p:cNvSpPr/>
            <p:nvPr/>
          </p:nvSpPr>
          <p:spPr>
            <a:xfrm>
              <a:off x="0" y="0"/>
              <a:ext cx="12354561" cy="866987"/>
            </a:xfrm>
            <a:prstGeom prst="roundRect">
              <a:avLst>
                <a:gd name="adj" fmla="val 16667"/>
              </a:avLst>
            </a:prstGeom>
            <a:solidFill>
              <a:srgbClr val="0C3C2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14300" dist="50800" dir="2700000">
                <a:srgbClr val="3E3D2D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00" name="Ne pas porter les mains à la bouche, les yeux ou le nez"/>
            <p:cNvSpPr txBox="1"/>
            <p:nvPr/>
          </p:nvSpPr>
          <p:spPr>
            <a:xfrm>
              <a:off x="724645" y="160443"/>
              <a:ext cx="10905271" cy="546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Ne pas porter les mains à la bouche, les yeux ou le nez</a:t>
              </a:r>
            </a:p>
          </p:txBody>
        </p:sp>
      </p:grpSp>
      <p:grpSp>
        <p:nvGrpSpPr>
          <p:cNvPr id="204" name="Grouper"/>
          <p:cNvGrpSpPr/>
          <p:nvPr/>
        </p:nvGrpSpPr>
        <p:grpSpPr>
          <a:xfrm>
            <a:off x="325119" y="3251200"/>
            <a:ext cx="12246188" cy="866987"/>
            <a:chOff x="0" y="0"/>
            <a:chExt cx="12246186" cy="866986"/>
          </a:xfrm>
        </p:grpSpPr>
        <p:sp>
          <p:nvSpPr>
            <p:cNvPr id="202" name="Rectangle aux angles arrondis"/>
            <p:cNvSpPr/>
            <p:nvPr/>
          </p:nvSpPr>
          <p:spPr>
            <a:xfrm>
              <a:off x="0" y="0"/>
              <a:ext cx="12246187" cy="866987"/>
            </a:xfrm>
            <a:prstGeom prst="roundRect">
              <a:avLst>
                <a:gd name="adj" fmla="val 16667"/>
              </a:avLst>
            </a:prstGeom>
            <a:solidFill>
              <a:srgbClr val="0C3C2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14300" dist="50800" dir="2700000">
                <a:srgbClr val="3E3D2D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03" name="Ne pas manger avant de s’être laver les mains"/>
            <p:cNvSpPr txBox="1"/>
            <p:nvPr/>
          </p:nvSpPr>
          <p:spPr>
            <a:xfrm>
              <a:off x="1235081" y="141393"/>
              <a:ext cx="9776025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Ne pas manger avant de s</a:t>
              </a:r>
              <a:r>
                <a:t>’</a:t>
              </a:r>
              <a:r>
                <a:t>être laver les mains</a:t>
              </a:r>
            </a:p>
          </p:txBody>
        </p:sp>
      </p:grpSp>
      <p:grpSp>
        <p:nvGrpSpPr>
          <p:cNvPr id="207" name="Grouper"/>
          <p:cNvGrpSpPr/>
          <p:nvPr/>
        </p:nvGrpSpPr>
        <p:grpSpPr>
          <a:xfrm>
            <a:off x="433493" y="4334933"/>
            <a:ext cx="12246187" cy="866988"/>
            <a:chOff x="0" y="0"/>
            <a:chExt cx="12246186" cy="866986"/>
          </a:xfrm>
        </p:grpSpPr>
        <p:sp>
          <p:nvSpPr>
            <p:cNvPr id="205" name="Rectangle aux angles arrondis"/>
            <p:cNvSpPr/>
            <p:nvPr/>
          </p:nvSpPr>
          <p:spPr>
            <a:xfrm>
              <a:off x="0" y="0"/>
              <a:ext cx="12246187" cy="866987"/>
            </a:xfrm>
            <a:prstGeom prst="roundRect">
              <a:avLst>
                <a:gd name="adj" fmla="val 16667"/>
              </a:avLst>
            </a:prstGeom>
            <a:solidFill>
              <a:srgbClr val="0D3F26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14300" dist="50800" dir="2700000">
                <a:srgbClr val="3E3D2D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06" name="Retirer les vêtements souillés le plus tôt possible"/>
            <p:cNvSpPr txBox="1"/>
            <p:nvPr/>
          </p:nvSpPr>
          <p:spPr>
            <a:xfrm>
              <a:off x="1040789" y="147743"/>
              <a:ext cx="10164609" cy="571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1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Retirer les v</a:t>
              </a:r>
              <a:r>
                <a:t>êtements souillés le plus tôt possible</a:t>
              </a:r>
            </a:p>
          </p:txBody>
        </p:sp>
      </p:grpSp>
      <p:grpSp>
        <p:nvGrpSpPr>
          <p:cNvPr id="210" name="Grouper"/>
          <p:cNvGrpSpPr/>
          <p:nvPr/>
        </p:nvGrpSpPr>
        <p:grpSpPr>
          <a:xfrm>
            <a:off x="433493" y="5418666"/>
            <a:ext cx="12246187" cy="866988"/>
            <a:chOff x="0" y="0"/>
            <a:chExt cx="12246186" cy="866986"/>
          </a:xfrm>
        </p:grpSpPr>
        <p:sp>
          <p:nvSpPr>
            <p:cNvPr id="208" name="Rectangle aux angles arrondis"/>
            <p:cNvSpPr/>
            <p:nvPr/>
          </p:nvSpPr>
          <p:spPr>
            <a:xfrm>
              <a:off x="0" y="0"/>
              <a:ext cx="12246187" cy="866987"/>
            </a:xfrm>
            <a:prstGeom prst="roundRect">
              <a:avLst>
                <a:gd name="adj" fmla="val 16667"/>
              </a:avLst>
            </a:prstGeom>
            <a:solidFill>
              <a:srgbClr val="0E4529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14300" dist="50800" dir="2700000">
                <a:srgbClr val="3E3D2D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09" name="Se laver les mains ou toute zone souillée"/>
            <p:cNvSpPr txBox="1"/>
            <p:nvPr/>
          </p:nvSpPr>
          <p:spPr>
            <a:xfrm>
              <a:off x="1920174" y="147743"/>
              <a:ext cx="8405838" cy="571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1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Se laver les mains ou toute zone souillée</a:t>
              </a:r>
            </a:p>
          </p:txBody>
        </p:sp>
      </p:grpSp>
      <p:grpSp>
        <p:nvGrpSpPr>
          <p:cNvPr id="213" name="Grouper"/>
          <p:cNvGrpSpPr/>
          <p:nvPr/>
        </p:nvGrpSpPr>
        <p:grpSpPr>
          <a:xfrm>
            <a:off x="433493" y="6502400"/>
            <a:ext cx="12246187" cy="866987"/>
            <a:chOff x="0" y="0"/>
            <a:chExt cx="12246186" cy="866986"/>
          </a:xfrm>
        </p:grpSpPr>
        <p:sp>
          <p:nvSpPr>
            <p:cNvPr id="211" name="Rectangle aux angles arrondis"/>
            <p:cNvSpPr/>
            <p:nvPr/>
          </p:nvSpPr>
          <p:spPr>
            <a:xfrm>
              <a:off x="0" y="0"/>
              <a:ext cx="12246187" cy="866987"/>
            </a:xfrm>
            <a:prstGeom prst="roundRect">
              <a:avLst>
                <a:gd name="adj" fmla="val 16667"/>
              </a:avLst>
            </a:prstGeom>
            <a:solidFill>
              <a:srgbClr val="0E4329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14300" dist="50800" dir="2700000">
                <a:srgbClr val="3E3D2D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12" name="Se désinfecter (dakin, biseptine…)"/>
            <p:cNvSpPr txBox="1"/>
            <p:nvPr/>
          </p:nvSpPr>
          <p:spPr>
            <a:xfrm>
              <a:off x="2611456" y="147743"/>
              <a:ext cx="7023275" cy="571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1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Se désinfecter (dakin, biseptine…)</a:t>
              </a:r>
            </a:p>
          </p:txBody>
        </p:sp>
      </p:grpSp>
      <p:grpSp>
        <p:nvGrpSpPr>
          <p:cNvPr id="216" name="Grouper"/>
          <p:cNvGrpSpPr/>
          <p:nvPr/>
        </p:nvGrpSpPr>
        <p:grpSpPr>
          <a:xfrm>
            <a:off x="433493" y="7586133"/>
            <a:ext cx="12246187" cy="1625601"/>
            <a:chOff x="0" y="0"/>
            <a:chExt cx="12246186" cy="1625600"/>
          </a:xfrm>
        </p:grpSpPr>
        <p:sp>
          <p:nvSpPr>
            <p:cNvPr id="214" name="Rectangle aux angles arrondis"/>
            <p:cNvSpPr/>
            <p:nvPr/>
          </p:nvSpPr>
          <p:spPr>
            <a:xfrm>
              <a:off x="0" y="0"/>
              <a:ext cx="12246187" cy="1625600"/>
            </a:xfrm>
            <a:prstGeom prst="roundRect">
              <a:avLst>
                <a:gd name="adj" fmla="val 16667"/>
              </a:avLst>
            </a:prstGeom>
            <a:solidFill>
              <a:srgbClr val="0E4529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14300" dist="50800" dir="2700000">
                <a:srgbClr val="3E3D2D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u="sng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15" name="Demander un avis médical sans délai si le sauveteur:…"/>
            <p:cNvSpPr txBox="1"/>
            <p:nvPr/>
          </p:nvSpPr>
          <p:spPr>
            <a:xfrm>
              <a:off x="689958" y="57149"/>
              <a:ext cx="10866271" cy="1511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1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Demander un avis médical sans délai si le sauveteur:</a:t>
              </a:r>
            </a:p>
            <a:p>
              <a:pPr>
                <a:buSzPct val="100000"/>
                <a:buChar char="-"/>
                <a:defRPr sz="31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présente une plaie ayant été souillée</a:t>
              </a:r>
            </a:p>
            <a:p>
              <a:pPr>
                <a:defRPr sz="31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- a subi une projection sur le visage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3" grpId="6"/>
      <p:bldP build="whole" bldLvl="1" animBg="1" rev="0" advAuto="0" spid="216" grpId="7"/>
      <p:bldP build="whole" bldLvl="1" animBg="1" rev="0" advAuto="0" spid="204" grpId="3"/>
      <p:bldP build="whole" bldLvl="1" animBg="1" rev="0" advAuto="0" spid="207" grpId="4"/>
      <p:bldP build="whole" bldLvl="1" animBg="1" rev="0" advAuto="0" spid="198" grpId="1"/>
      <p:bldP build="whole" bldLvl="1" animBg="1" rev="0" advAuto="0" spid="201" grpId="2"/>
      <p:bldP build="whole" bldLvl="1" animBg="1" rev="0" advAuto="0" spid="210" grpId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HEMORRAGIES EXTERNES"/>
          <p:cNvSpPr/>
          <p:nvPr/>
        </p:nvSpPr>
        <p:spPr>
          <a:xfrm>
            <a:off x="363008" y="144497"/>
            <a:ext cx="4903965" cy="665552"/>
          </a:xfrm>
          <a:prstGeom prst="roundRect">
            <a:avLst>
              <a:gd name="adj" fmla="val 40708"/>
            </a:avLst>
          </a:prstGeom>
          <a:solidFill>
            <a:srgbClr val="5E0D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HEMORRAGIES EXTERNES</a:t>
            </a:r>
          </a:p>
        </p:txBody>
      </p:sp>
      <p:sp>
        <p:nvSpPr>
          <p:cNvPr id="219" name="Ligne"/>
          <p:cNvSpPr/>
          <p:nvPr/>
        </p:nvSpPr>
        <p:spPr>
          <a:xfrm>
            <a:off x="2814990" y="813466"/>
            <a:ext cx="1" cy="40640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PROTECTION ADAPTEE"/>
          <p:cNvSpPr/>
          <p:nvPr/>
        </p:nvSpPr>
        <p:spPr>
          <a:xfrm>
            <a:off x="286173" y="1296563"/>
            <a:ext cx="5057635" cy="524656"/>
          </a:xfrm>
          <a:prstGeom prst="roundRect">
            <a:avLst>
              <a:gd name="adj" fmla="val 36310"/>
            </a:avLst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PROTECTION ADAPTEE</a:t>
            </a:r>
          </a:p>
        </p:txBody>
      </p:sp>
      <p:sp>
        <p:nvSpPr>
          <p:cNvPr id="221" name="Ligne"/>
          <p:cNvSpPr/>
          <p:nvPr/>
        </p:nvSpPr>
        <p:spPr>
          <a:xfrm>
            <a:off x="2814990" y="1822728"/>
            <a:ext cx="1" cy="40640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Regarder s’il n’y a pas de corps étranger"/>
          <p:cNvSpPr/>
          <p:nvPr/>
        </p:nvSpPr>
        <p:spPr>
          <a:xfrm>
            <a:off x="286173" y="2218721"/>
            <a:ext cx="5057635" cy="967812"/>
          </a:xfrm>
          <a:prstGeom prst="roundRect">
            <a:avLst>
              <a:gd name="adj" fmla="val 19684"/>
            </a:avLst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Regarder s’il n’y a pas de corps étranger</a:t>
            </a:r>
          </a:p>
        </p:txBody>
      </p:sp>
      <p:sp>
        <p:nvSpPr>
          <p:cNvPr id="223" name="Ligne"/>
          <p:cNvSpPr/>
          <p:nvPr/>
        </p:nvSpPr>
        <p:spPr>
          <a:xfrm>
            <a:off x="2814990" y="3263660"/>
            <a:ext cx="1" cy="406401"/>
          </a:xfrm>
          <a:prstGeom prst="line">
            <a:avLst/>
          </a:prstGeom>
          <a:ln w="63500">
            <a:solidFill>
              <a:srgbClr val="000000">
                <a:alpha val="56012"/>
              </a:srgb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4" name="COMPRIMER LOCALEMENT AVEC LA MAIN"/>
          <p:cNvSpPr/>
          <p:nvPr/>
        </p:nvSpPr>
        <p:spPr>
          <a:xfrm>
            <a:off x="298873" y="3687924"/>
            <a:ext cx="5057635" cy="967812"/>
          </a:xfrm>
          <a:prstGeom prst="roundRect">
            <a:avLst>
              <a:gd name="adj" fmla="val 19684"/>
            </a:avLst>
          </a:prstGeom>
          <a:solidFill>
            <a:srgbClr val="D6D5D5">
              <a:alpha val="56012"/>
            </a:srgbClr>
          </a:solidFill>
          <a:ln w="12700">
            <a:solidFill>
              <a:srgbClr val="000000">
                <a:alpha val="56012"/>
              </a:srgbClr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COMPRIMER LOCALEMENT AVEC LA MAIN</a:t>
            </a:r>
          </a:p>
        </p:txBody>
      </p:sp>
      <p:sp>
        <p:nvSpPr>
          <p:cNvPr id="225" name="Ligne"/>
          <p:cNvSpPr/>
          <p:nvPr/>
        </p:nvSpPr>
        <p:spPr>
          <a:xfrm>
            <a:off x="2814990" y="4673599"/>
            <a:ext cx="1" cy="406402"/>
          </a:xfrm>
          <a:prstGeom prst="line">
            <a:avLst/>
          </a:prstGeom>
          <a:ln w="63500">
            <a:solidFill>
              <a:srgbClr val="000000">
                <a:alpha val="56012"/>
              </a:srgb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6" name="ALLONGER"/>
          <p:cNvSpPr/>
          <p:nvPr/>
        </p:nvSpPr>
        <p:spPr>
          <a:xfrm>
            <a:off x="1643309" y="5162850"/>
            <a:ext cx="2343363" cy="524656"/>
          </a:xfrm>
          <a:prstGeom prst="roundRect">
            <a:avLst>
              <a:gd name="adj" fmla="val 36310"/>
            </a:avLst>
          </a:prstGeom>
          <a:solidFill>
            <a:srgbClr val="D6D5D5">
              <a:alpha val="56012"/>
            </a:srgbClr>
          </a:solidFill>
          <a:ln w="12700">
            <a:solidFill>
              <a:srgbClr val="000000">
                <a:alpha val="56012"/>
              </a:srgbClr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ALLONGER</a:t>
            </a:r>
          </a:p>
        </p:txBody>
      </p:sp>
      <p:sp>
        <p:nvSpPr>
          <p:cNvPr id="227" name="Ligne"/>
          <p:cNvSpPr/>
          <p:nvPr/>
        </p:nvSpPr>
        <p:spPr>
          <a:xfrm>
            <a:off x="2814990" y="5663852"/>
            <a:ext cx="1" cy="406401"/>
          </a:xfrm>
          <a:prstGeom prst="line">
            <a:avLst/>
          </a:prstGeom>
          <a:ln w="63500">
            <a:solidFill>
              <a:srgbClr val="000000">
                <a:alpha val="18577"/>
              </a:srgb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8" name="SAUVETEUR ISOLE??"/>
          <p:cNvSpPr/>
          <p:nvPr/>
        </p:nvSpPr>
        <p:spPr>
          <a:xfrm>
            <a:off x="755332" y="6126603"/>
            <a:ext cx="4119317" cy="524656"/>
          </a:xfrm>
          <a:prstGeom prst="roundRect">
            <a:avLst>
              <a:gd name="adj" fmla="val 36310"/>
            </a:avLst>
          </a:prstGeom>
          <a:solidFill>
            <a:srgbClr val="D6D5D5">
              <a:alpha val="56012"/>
            </a:srgbClr>
          </a:solidFill>
          <a:ln w="12700">
            <a:solidFill>
              <a:srgbClr val="000000">
                <a:alpha val="56012"/>
              </a:srgbClr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SAUVETEUR ISOLE??</a:t>
            </a:r>
          </a:p>
        </p:txBody>
      </p:sp>
      <p:sp>
        <p:nvSpPr>
          <p:cNvPr id="229" name="Ligne"/>
          <p:cNvSpPr/>
          <p:nvPr/>
        </p:nvSpPr>
        <p:spPr>
          <a:xfrm>
            <a:off x="4227318" y="6707609"/>
            <a:ext cx="1" cy="406402"/>
          </a:xfrm>
          <a:prstGeom prst="line">
            <a:avLst/>
          </a:prstGeom>
          <a:ln w="63500">
            <a:solidFill>
              <a:srgbClr val="000000">
                <a:alpha val="56012"/>
              </a:srgb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0" name="NON"/>
          <p:cNvSpPr txBox="1"/>
          <p:nvPr/>
        </p:nvSpPr>
        <p:spPr>
          <a:xfrm>
            <a:off x="4376846" y="6680280"/>
            <a:ext cx="80314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NON</a:t>
            </a:r>
          </a:p>
        </p:txBody>
      </p:sp>
      <p:sp>
        <p:nvSpPr>
          <p:cNvPr id="231" name="MAINTENIR LA COMPRESSION MANUELLE"/>
          <p:cNvSpPr/>
          <p:nvPr/>
        </p:nvSpPr>
        <p:spPr>
          <a:xfrm>
            <a:off x="3636856" y="7214847"/>
            <a:ext cx="5731088" cy="967811"/>
          </a:xfrm>
          <a:prstGeom prst="roundRect">
            <a:avLst>
              <a:gd name="adj" fmla="val 19684"/>
            </a:avLst>
          </a:prstGeom>
          <a:solidFill>
            <a:srgbClr val="D6D5D5">
              <a:alpha val="56012"/>
            </a:srgbClr>
          </a:solidFill>
          <a:ln w="12700">
            <a:solidFill>
              <a:srgbClr val="000000">
                <a:alpha val="56012"/>
              </a:srgbClr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MAINTENIR LA COMPRESSION MANUELLE</a:t>
            </a:r>
          </a:p>
        </p:txBody>
      </p:sp>
      <p:sp>
        <p:nvSpPr>
          <p:cNvPr id="232" name="Ligne"/>
          <p:cNvSpPr/>
          <p:nvPr/>
        </p:nvSpPr>
        <p:spPr>
          <a:xfrm>
            <a:off x="6359224" y="8283494"/>
            <a:ext cx="1" cy="559221"/>
          </a:xfrm>
          <a:prstGeom prst="line">
            <a:avLst/>
          </a:prstGeom>
          <a:ln w="63500">
            <a:solidFill>
              <a:srgbClr val="000000">
                <a:alpha val="56012"/>
              </a:srgb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3" name="ALERTER / COUVRIR / SURVEILLER"/>
          <p:cNvSpPr/>
          <p:nvPr/>
        </p:nvSpPr>
        <p:spPr>
          <a:xfrm>
            <a:off x="1274560" y="8943551"/>
            <a:ext cx="6508046" cy="665552"/>
          </a:xfrm>
          <a:prstGeom prst="roundRect">
            <a:avLst>
              <a:gd name="adj" fmla="val 28623"/>
            </a:avLst>
          </a:prstGeom>
          <a:solidFill>
            <a:srgbClr val="D6D5D5">
              <a:alpha val="18577"/>
            </a:srgbClr>
          </a:solidFill>
          <a:ln w="12700">
            <a:solidFill>
              <a:srgbClr val="000000">
                <a:alpha val="18577"/>
              </a:srgbClr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ALERTER / COUVRIR / SURVEILLER</a:t>
            </a:r>
          </a:p>
        </p:txBody>
      </p:sp>
      <p:sp>
        <p:nvSpPr>
          <p:cNvPr id="234" name="POSE D’UN PANSEMENT COMPRESSIF"/>
          <p:cNvSpPr/>
          <p:nvPr/>
        </p:nvSpPr>
        <p:spPr>
          <a:xfrm>
            <a:off x="97225" y="7167603"/>
            <a:ext cx="3075659" cy="1349294"/>
          </a:xfrm>
          <a:prstGeom prst="roundRect">
            <a:avLst>
              <a:gd name="adj" fmla="val 14119"/>
            </a:avLst>
          </a:prstGeom>
          <a:solidFill>
            <a:srgbClr val="D6D5D5">
              <a:alpha val="56012"/>
            </a:srgbClr>
          </a:solidFill>
          <a:ln w="12700">
            <a:solidFill>
              <a:srgbClr val="000000">
                <a:alpha val="56012"/>
              </a:srgbClr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POSE D’UN PANSEMENT COMPRESSIF</a:t>
            </a:r>
          </a:p>
        </p:txBody>
      </p:sp>
      <p:sp>
        <p:nvSpPr>
          <p:cNvPr id="235" name="OUI"/>
          <p:cNvSpPr txBox="1"/>
          <p:nvPr/>
        </p:nvSpPr>
        <p:spPr>
          <a:xfrm>
            <a:off x="1436300" y="6682609"/>
            <a:ext cx="66720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OUI</a:t>
            </a:r>
          </a:p>
        </p:txBody>
      </p:sp>
      <p:sp>
        <p:nvSpPr>
          <p:cNvPr id="236" name="NON"/>
          <p:cNvSpPr txBox="1"/>
          <p:nvPr/>
        </p:nvSpPr>
        <p:spPr>
          <a:xfrm>
            <a:off x="3004682" y="3208129"/>
            <a:ext cx="80314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NON</a:t>
            </a:r>
          </a:p>
        </p:txBody>
      </p:sp>
      <p:sp>
        <p:nvSpPr>
          <p:cNvPr id="237" name="Ligne"/>
          <p:cNvSpPr/>
          <p:nvPr/>
        </p:nvSpPr>
        <p:spPr>
          <a:xfrm>
            <a:off x="1985821" y="8538494"/>
            <a:ext cx="1" cy="406401"/>
          </a:xfrm>
          <a:prstGeom prst="line">
            <a:avLst/>
          </a:prstGeom>
          <a:ln w="63500">
            <a:solidFill>
              <a:srgbClr val="000000">
                <a:alpha val="56012"/>
              </a:srgb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8" name="ALERTER / COUVRIR / SURVEILLER"/>
          <p:cNvSpPr/>
          <p:nvPr/>
        </p:nvSpPr>
        <p:spPr>
          <a:xfrm>
            <a:off x="1274560" y="8943551"/>
            <a:ext cx="6508046" cy="665552"/>
          </a:xfrm>
          <a:prstGeom prst="roundRect">
            <a:avLst>
              <a:gd name="adj" fmla="val 28623"/>
            </a:avLst>
          </a:prstGeom>
          <a:solidFill>
            <a:srgbClr val="D6D5D5">
              <a:alpha val="18577"/>
            </a:srgbClr>
          </a:solidFill>
          <a:ln w="12700">
            <a:solidFill>
              <a:srgbClr val="000000">
                <a:alpha val="18577"/>
              </a:srgbClr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ALERTER / COUVRIR / SURVEILLER</a:t>
            </a:r>
          </a:p>
        </p:txBody>
      </p:sp>
      <p:sp>
        <p:nvSpPr>
          <p:cNvPr id="239" name="Ligne"/>
          <p:cNvSpPr/>
          <p:nvPr/>
        </p:nvSpPr>
        <p:spPr>
          <a:xfrm>
            <a:off x="5415738" y="2702626"/>
            <a:ext cx="1355656" cy="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0" name="OUI"/>
          <p:cNvSpPr txBox="1"/>
          <p:nvPr/>
        </p:nvSpPr>
        <p:spPr>
          <a:xfrm>
            <a:off x="5632485" y="2257929"/>
            <a:ext cx="66720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OUI</a:t>
            </a:r>
          </a:p>
        </p:txBody>
      </p:sp>
      <p:sp>
        <p:nvSpPr>
          <p:cNvPr id="241" name="Plusieurs victimes"/>
          <p:cNvSpPr/>
          <p:nvPr/>
        </p:nvSpPr>
        <p:spPr>
          <a:xfrm>
            <a:off x="6843324" y="532761"/>
            <a:ext cx="5057635" cy="967812"/>
          </a:xfrm>
          <a:prstGeom prst="roundRect">
            <a:avLst>
              <a:gd name="adj" fmla="val 19684"/>
            </a:avLst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Plusieurs victimes </a:t>
            </a:r>
          </a:p>
        </p:txBody>
      </p:sp>
      <p:sp>
        <p:nvSpPr>
          <p:cNvPr id="242" name="METTRE EN PLACE UN GARROT (préférable d’utiliser un garrot de fabrication industrielle)"/>
          <p:cNvSpPr/>
          <p:nvPr/>
        </p:nvSpPr>
        <p:spPr>
          <a:xfrm>
            <a:off x="6849674" y="2218721"/>
            <a:ext cx="5057635" cy="1761306"/>
          </a:xfrm>
          <a:prstGeom prst="roundRect">
            <a:avLst>
              <a:gd name="adj" fmla="val 10816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METTRE EN PLACE UN GARROT (préférable d’utiliser un garrot de fabrication industrielle)</a:t>
            </a:r>
          </a:p>
        </p:txBody>
      </p:sp>
      <p:sp>
        <p:nvSpPr>
          <p:cNvPr id="243" name="Ligne"/>
          <p:cNvSpPr/>
          <p:nvPr/>
        </p:nvSpPr>
        <p:spPr>
          <a:xfrm>
            <a:off x="9372141" y="1558891"/>
            <a:ext cx="1" cy="60151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246" name="Grouper"/>
          <p:cNvGrpSpPr/>
          <p:nvPr/>
        </p:nvGrpSpPr>
        <p:grpSpPr>
          <a:xfrm>
            <a:off x="6439521" y="4232333"/>
            <a:ext cx="5865240" cy="4313197"/>
            <a:chOff x="0" y="0"/>
            <a:chExt cx="5865238" cy="4313195"/>
          </a:xfrm>
        </p:grpSpPr>
        <p:sp>
          <p:nvSpPr>
            <p:cNvPr id="244" name="Rectangle aux angles arrondis"/>
            <p:cNvSpPr/>
            <p:nvPr/>
          </p:nvSpPr>
          <p:spPr>
            <a:xfrm>
              <a:off x="60340" y="210513"/>
              <a:ext cx="5744558" cy="3892169"/>
            </a:xfrm>
            <a:prstGeom prst="roundRect">
              <a:avLst>
                <a:gd name="adj" fmla="val 21410"/>
              </a:avLst>
            </a:prstGeom>
            <a:solidFill>
              <a:schemeClr val="accent4">
                <a:hueOff val="-461056"/>
                <a:satOff val="4338"/>
                <a:lumOff val="-10225"/>
              </a:schemeClr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50800" dist="63500" dir="270000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45" name="Le Garrot doit:…"/>
            <p:cNvSpPr txBox="1"/>
            <p:nvPr/>
          </p:nvSpPr>
          <p:spPr>
            <a:xfrm>
              <a:off x="0" y="0"/>
              <a:ext cx="5865239" cy="4313196"/>
            </a:xfrm>
            <a:prstGeom prst="rect">
              <a:avLst/>
            </a:prstGeom>
            <a:solidFill>
              <a:srgbClr val="2E200A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 Garrot doit:</a:t>
              </a:r>
            </a:p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 marL="416718" indent="-416718">
                <a:buSzPct val="145000"/>
                <a:buChar char="-"/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être situer en amont de la plaie 5 à 7 cm (entre le coeur et la plaie) (et jamais sur une articulation)</a:t>
              </a:r>
            </a:p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- Être serré pour arrêter </a:t>
              </a:r>
            </a:p>
            <a:p>
              <a:pPr>
                <a:defRPr sz="3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 saignement</a:t>
              </a:r>
            </a:p>
          </p:txBody>
        </p:sp>
      </p:grpSp>
      <p:sp>
        <p:nvSpPr>
          <p:cNvPr id="247" name="Ligne"/>
          <p:cNvSpPr/>
          <p:nvPr/>
        </p:nvSpPr>
        <p:spPr>
          <a:xfrm>
            <a:off x="8032115" y="4221999"/>
            <a:ext cx="2648303" cy="50964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21425" y="21573"/>
                </a:lnTo>
                <a:lnTo>
                  <a:pt x="0" y="21600"/>
                </a:lnTo>
              </a:path>
            </a:pathLst>
          </a:cu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8" name="METTRE EN PLACE UN GARROT (préférable d’utiliser un garrot de fabrication industrielle)"/>
          <p:cNvSpPr/>
          <p:nvPr/>
        </p:nvSpPr>
        <p:spPr>
          <a:xfrm>
            <a:off x="6843324" y="2218721"/>
            <a:ext cx="5057635" cy="1838304"/>
          </a:xfrm>
          <a:prstGeom prst="roundRect">
            <a:avLst>
              <a:gd name="adj" fmla="val 10363"/>
            </a:avLst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METTRE EN PLACE UN GARROT (préférable d’utiliser un garrot de fabrication industrielle)</a:t>
            </a:r>
          </a:p>
        </p:txBody>
      </p:sp>
      <p:sp>
        <p:nvSpPr>
          <p:cNvPr id="249" name="ALERTER / COUVRIR / SURVEILLER"/>
          <p:cNvSpPr/>
          <p:nvPr/>
        </p:nvSpPr>
        <p:spPr>
          <a:xfrm>
            <a:off x="1274560" y="8966491"/>
            <a:ext cx="6508046" cy="665552"/>
          </a:xfrm>
          <a:prstGeom prst="roundRect">
            <a:avLst>
              <a:gd name="adj" fmla="val 28623"/>
            </a:avLst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ALERTER / COUVRIR / SURVEILLER</a:t>
            </a:r>
          </a:p>
        </p:txBody>
      </p:sp>
      <p:sp>
        <p:nvSpPr>
          <p:cNvPr id="250" name="Ligne"/>
          <p:cNvSpPr/>
          <p:nvPr/>
        </p:nvSpPr>
        <p:spPr>
          <a:xfrm>
            <a:off x="2222976" y="6734939"/>
            <a:ext cx="1" cy="406401"/>
          </a:xfrm>
          <a:prstGeom prst="line">
            <a:avLst/>
          </a:prstGeom>
          <a:ln w="63500">
            <a:solidFill>
              <a:srgbClr val="000000">
                <a:alpha val="18577"/>
              </a:srgb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after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after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after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after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Class="entr" nodeType="after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ntr" nodeType="after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after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Class="entr" nodeType="after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Class="entr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Class="entr" nodeType="afterEffect" presetSubtype="0" presetID="1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Class="entr" nodeType="clickEffect" presetSubtype="0" presetID="1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3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Class="entr" nodeType="after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Class="entr" nodeType="clickEffect" presetSubtype="0" presetID="1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Class="entr" nodeType="clickEffect" presetSubtype="4" presetID="2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Class="entr" nodeType="clickEffect" presetSubtype="0" presetID="1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Class="exit" nodeType="afterEffect" presetSubtype="0" presetID="1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Class="entr" nodeType="afterEffect" presetSubtype="0" presetID="1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Class="entr" nodeType="afterEffect" presetSubtype="0" presetID="1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9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7" grpId="21"/>
      <p:bldP build="whole" bldLvl="1" animBg="1" rev="0" advAuto="0" spid="249" grpId="32"/>
      <p:bldP build="whole" bldLvl="1" animBg="1" rev="0" advAuto="0" spid="220" grpId="3"/>
      <p:bldP build="whole" bldLvl="1" animBg="1" rev="0" advAuto="0" spid="231" grpId="15"/>
      <p:bldP build="whole" bldLvl="1" animBg="1" rev="0" advAuto="0" spid="221" grpId="4"/>
      <p:bldP build="whole" bldLvl="1" animBg="1" rev="0" advAuto="0" spid="222" grpId="5"/>
      <p:bldP build="whole" bldLvl="1" animBg="1" rev="0" advAuto="0" spid="219" grpId="2"/>
      <p:bldP build="whole" bldLvl="1" animBg="1" rev="0" advAuto="0" spid="239" grpId="23"/>
      <p:bldP build="whole" bldLvl="1" animBg="1" rev="0" advAuto="0" spid="224" grpId="8"/>
      <p:bldP build="whole" bldLvl="1" animBg="1" rev="0" advAuto="0" spid="242" grpId="27"/>
      <p:bldP build="whole" bldLvl="1" animBg="1" rev="0" advAuto="0" spid="236" grpId="7"/>
      <p:bldP build="whole" bldLvl="1" animBg="1" rev="0" advAuto="0" spid="238" grpId="22"/>
      <p:bldP build="whole" bldLvl="1" animBg="1" rev="0" advAuto="0" spid="240" grpId="24"/>
      <p:bldP build="whole" bldLvl="1" animBg="1" rev="0" advAuto="0" spid="227" grpId="11"/>
      <p:bldP build="whole" bldLvl="1" animBg="1" rev="0" advAuto="0" spid="235" grpId="17"/>
      <p:bldP build="whole" bldLvl="1" animBg="1" rev="0" advAuto="0" spid="234" grpId="20"/>
      <p:bldP build="whole" bldLvl="1" animBg="1" rev="0" advAuto="0" spid="218" grpId="1"/>
      <p:bldP build="whole" bldLvl="1" animBg="1" rev="0" advAuto="0" spid="247" grpId="29"/>
      <p:bldP build="whole" bldLvl="1" animBg="1" rev="0" advAuto="0" spid="223" grpId="6"/>
      <p:bldP build="whole" bldLvl="1" animBg="1" rev="0" advAuto="0" spid="232" grpId="16"/>
      <p:bldP build="whole" bldLvl="1" animBg="1" rev="0" advAuto="0" spid="228" grpId="12"/>
      <p:bldP build="whole" bldLvl="1" animBg="1" rev="0" advAuto="0" spid="230" grpId="14"/>
      <p:bldP build="whole" bldLvl="1" animBg="1" rev="0" advAuto="0" spid="246" grpId="28"/>
      <p:bldP build="whole" bldLvl="1" animBg="1" rev="0" advAuto="0" spid="246" grpId="30"/>
      <p:bldP build="whole" bldLvl="1" animBg="1" rev="0" advAuto="0" spid="233" grpId="19"/>
      <p:bldP build="whole" bldLvl="1" animBg="1" rev="0" advAuto="0" spid="250" grpId="18"/>
      <p:bldP build="whole" bldLvl="1" animBg="1" rev="0" advAuto="0" spid="226" grpId="10"/>
      <p:bldP build="whole" bldLvl="1" animBg="1" rev="0" advAuto="0" spid="225" grpId="9"/>
      <p:bldP build="whole" bldLvl="1" animBg="1" rev="0" advAuto="0" spid="241" grpId="25"/>
      <p:bldP build="whole" bldLvl="1" animBg="1" rev="0" advAuto="0" spid="229" grpId="13"/>
      <p:bldP build="whole" bldLvl="1" animBg="1" rev="0" advAuto="0" spid="248" grpId="31"/>
      <p:bldP build="whole" bldLvl="1" animBg="1" rev="0" advAuto="0" spid="243" grpId="26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APPRENTISSAGE…"/>
          <p:cNvSpPr txBox="1"/>
          <p:nvPr>
            <p:ph type="title"/>
          </p:nvPr>
        </p:nvSpPr>
        <p:spPr>
          <a:xfrm>
            <a:off x="1270000" y="3388359"/>
            <a:ext cx="10464800" cy="3302001"/>
          </a:xfrm>
          <a:prstGeom prst="rect">
            <a:avLst/>
          </a:prstGeom>
          <a:solidFill>
            <a:srgbClr val="010101"/>
          </a:solidFill>
        </p:spPr>
        <p:txBody>
          <a:bodyPr/>
          <a:lstStyle/>
          <a:p>
            <a:pPr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</a:t>
            </a:r>
          </a:p>
          <a:p>
            <a:pPr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DU GESTE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