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39" marR="40639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1pPr>
    <a:lvl2pPr marL="40639" marR="40639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2pPr>
    <a:lvl3pPr marL="40639" marR="40639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3pPr>
    <a:lvl4pPr marL="40639" marR="40639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4pPr>
    <a:lvl5pPr marL="40639" marR="40639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5pPr>
    <a:lvl6pPr marL="40639" marR="40639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6pPr>
    <a:lvl7pPr marL="40639" marR="40639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7pPr>
    <a:lvl8pPr marL="40639" marR="40639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8pPr>
    <a:lvl9pPr marL="40639" marR="40639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+mn-lt"/>
        <a:ea typeface="+mn-ea"/>
        <a:cs typeface="+mn-cs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FF1F3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6"/>
  </p:normalViewPr>
  <p:slideViewPr>
    <p:cSldViewPr snapToGrid="0" snapToObjects="1">
      <p:cViewPr varScale="1">
        <p:scale>
          <a:sx n="111" d="100"/>
          <a:sy n="111" d="100"/>
        </p:scale>
        <p:origin x="168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600">
        <a:latin typeface="Lucida Grande"/>
        <a:ea typeface="Lucida Grande"/>
        <a:cs typeface="Lucida Grande"/>
        <a:sym typeface="Lucida Grande"/>
      </a:defRPr>
    </a:lvl1pPr>
    <a:lvl2pPr defTabSz="457200" latinLnBrk="0">
      <a:defRPr sz="1600">
        <a:latin typeface="Lucida Grande"/>
        <a:ea typeface="Lucida Grande"/>
        <a:cs typeface="Lucida Grande"/>
        <a:sym typeface="Lucida Grande"/>
      </a:defRPr>
    </a:lvl2pPr>
    <a:lvl3pPr defTabSz="457200" latinLnBrk="0">
      <a:defRPr sz="1600">
        <a:latin typeface="Lucida Grande"/>
        <a:ea typeface="Lucida Grande"/>
        <a:cs typeface="Lucida Grande"/>
        <a:sym typeface="Lucida Grande"/>
      </a:defRPr>
    </a:lvl3pPr>
    <a:lvl4pPr defTabSz="457200" latinLnBrk="0">
      <a:defRPr sz="1600">
        <a:latin typeface="Lucida Grande"/>
        <a:ea typeface="Lucida Grande"/>
        <a:cs typeface="Lucida Grande"/>
        <a:sym typeface="Lucida Grande"/>
      </a:defRPr>
    </a:lvl4pPr>
    <a:lvl5pPr defTabSz="457200" latinLnBrk="0">
      <a:defRPr sz="1600">
        <a:latin typeface="Lucida Grande"/>
        <a:ea typeface="Lucida Grande"/>
        <a:cs typeface="Lucida Grande"/>
        <a:sym typeface="Lucida Grande"/>
      </a:defRPr>
    </a:lvl5pPr>
    <a:lvl6pPr defTabSz="457200" latinLnBrk="0">
      <a:defRPr sz="1600">
        <a:latin typeface="Lucida Grande"/>
        <a:ea typeface="Lucida Grande"/>
        <a:cs typeface="Lucida Grande"/>
        <a:sym typeface="Lucida Grande"/>
      </a:defRPr>
    </a:lvl6pPr>
    <a:lvl7pPr defTabSz="457200" latinLnBrk="0">
      <a:defRPr sz="1600">
        <a:latin typeface="Lucida Grande"/>
        <a:ea typeface="Lucida Grande"/>
        <a:cs typeface="Lucida Grande"/>
        <a:sym typeface="Lucida Grande"/>
      </a:defRPr>
    </a:lvl7pPr>
    <a:lvl8pPr defTabSz="457200" latinLnBrk="0">
      <a:defRPr sz="1600">
        <a:latin typeface="Lucida Grande"/>
        <a:ea typeface="Lucida Grande"/>
        <a:cs typeface="Lucida Grande"/>
        <a:sym typeface="Lucida Grande"/>
      </a:defRPr>
    </a:lvl8pPr>
    <a:lvl9pPr defTabSz="457200" latinLnBrk="0">
      <a:defRPr sz="16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0150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ouvelle présen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du titre</a:t>
            </a:r>
          </a:p>
        </p:txBody>
      </p:sp>
      <p:sp>
        <p:nvSpPr>
          <p:cNvPr id="12" name="Texte niveau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4449876" y="6536531"/>
            <a:ext cx="239485" cy="232486"/>
          </a:xfrm>
          <a:prstGeom prst="rect">
            <a:avLst/>
          </a:prstGeom>
        </p:spPr>
        <p:txBody>
          <a:bodyPr lIns="35718" tIns="35718" rIns="35718" bIns="35718"/>
          <a:lstStyle>
            <a:lvl1pPr defTabSz="410765">
              <a:defRPr sz="1100">
                <a:uFillTx/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>
            <a:spLocks noGrp="1"/>
          </p:cNvSpPr>
          <p:nvPr>
            <p:ph type="title"/>
          </p:nvPr>
        </p:nvSpPr>
        <p:spPr>
          <a:xfrm>
            <a:off x="685800" y="381000"/>
            <a:ext cx="7772400" cy="1600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r>
              <a:t>Texte du titre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2pPr marL="783590" indent="-285750">
              <a:spcBef>
                <a:spcPts val="600"/>
              </a:spcBef>
              <a:buChar char="–"/>
              <a:defRPr sz="2800"/>
            </a:lvl2pPr>
            <a:lvl3pPr marL="1183639" indent="-228600">
              <a:spcBef>
                <a:spcPts val="500"/>
              </a:spcBef>
              <a:defRPr sz="2400"/>
            </a:lvl3pPr>
            <a:lvl4pPr marL="1640839" indent="-228600">
              <a:spcBef>
                <a:spcPts val="400"/>
              </a:spcBef>
              <a:buChar char="–"/>
              <a:defRPr sz="2000"/>
            </a:lvl4pPr>
            <a:lvl5pPr marL="2098039" indent="-228600">
              <a:spcBef>
                <a:spcPts val="400"/>
              </a:spcBef>
              <a:buChar char="»"/>
              <a:defRPr sz="2000"/>
            </a:lvl5pPr>
          </a:lstStyle>
          <a:p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7349666" y="6248400"/>
            <a:ext cx="312068" cy="298984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 marL="0" marR="0" algn="ctr" defTabSz="457200">
              <a:defRPr sz="1400"/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40639" marR="40639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titleStyle>
    <p:bodyStyle>
      <a:lvl1pPr marL="383540" marR="40639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824411" marR="40639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1259839" marR="40639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1778000" marR="40639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2235200" marR="40639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2698280" marR="40639" indent="-70438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3053880" marR="40639" indent="-70438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3409480" marR="40639" indent="-70438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3765080" marR="40639" indent="-70438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bodyStyle>
    <p:otherStyle>
      <a:lvl1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0" algn="ctr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e"/>
          <p:cNvGrpSpPr/>
          <p:nvPr/>
        </p:nvGrpSpPr>
        <p:grpSpPr>
          <a:xfrm>
            <a:off x="2844800" y="1282700"/>
            <a:ext cx="4953000" cy="1981200"/>
            <a:chOff x="0" y="0"/>
            <a:chExt cx="4953000" cy="1981200"/>
          </a:xfrm>
        </p:grpSpPr>
        <p:sp>
          <p:nvSpPr>
            <p:cNvPr id="29" name="Rectangle aux angles arrondis"/>
            <p:cNvSpPr/>
            <p:nvPr/>
          </p:nvSpPr>
          <p:spPr>
            <a:xfrm>
              <a:off x="0" y="0"/>
              <a:ext cx="4953000" cy="1981200"/>
            </a:xfrm>
            <a:prstGeom prst="roundRect">
              <a:avLst>
                <a:gd name="adj" fmla="val 16667"/>
              </a:avLst>
            </a:prstGeom>
            <a:solidFill>
              <a:srgbClr val="D33425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0" name="SÉQUENCE 4:…"/>
            <p:cNvSpPr/>
            <p:nvPr/>
          </p:nvSpPr>
          <p:spPr>
            <a:xfrm>
              <a:off x="350396" y="26417"/>
              <a:ext cx="4252208" cy="19283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/>
            <a:p>
              <a:pPr marL="51554" marR="51554" algn="ctr">
                <a:defRPr sz="4000" b="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t>SÉQUENCE 4:</a:t>
              </a:r>
            </a:p>
            <a:p>
              <a:pPr marL="51554" marR="51554" algn="ctr">
                <a:defRPr sz="4000" b="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t>LA PERTE DE </a:t>
              </a:r>
            </a:p>
            <a:p>
              <a:pPr marL="51554" marR="51554" algn="ctr">
                <a:defRPr sz="4000" b="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t>CONNAISSANCE</a:t>
              </a:r>
            </a:p>
          </p:txBody>
        </p:sp>
      </p:grpSp>
      <p:pic>
        <p:nvPicPr>
          <p:cNvPr id="32" name="images-1.jpg" descr="images-1.jpg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8600"/>
            <a:ext cx="1331913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MANDOU Julien - Formateur PSC1 - novembre 2013"/>
          <p:cNvSpPr/>
          <p:nvPr/>
        </p:nvSpPr>
        <p:spPr>
          <a:xfrm>
            <a:off x="2956638" y="6489700"/>
            <a:ext cx="6158993" cy="399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20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MANDOU Julien - Formateur PSC1 - novembre 2013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1" animBg="1" advAuto="0"/>
      <p:bldP spid="32" grpId="2" animBg="1" advAuto="0"/>
      <p:bldP spid="33" grpId="3" animBg="1" advAuto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ERTE DE CONNAISSANCE chez le nourrisson"/>
          <p:cNvSpPr/>
          <p:nvPr/>
        </p:nvSpPr>
        <p:spPr>
          <a:xfrm>
            <a:off x="152400" y="70630"/>
            <a:ext cx="8022878" cy="480666"/>
          </a:xfrm>
          <a:prstGeom prst="roundRect">
            <a:avLst>
              <a:gd name="adj" fmla="val 50000"/>
            </a:avLst>
          </a:prstGeom>
          <a:solidFill>
            <a:schemeClr val="accent5">
              <a:lumOff val="-29866"/>
            </a:schemeClr>
          </a:solidFill>
          <a:ln w="12700">
            <a:solidFill>
              <a:srgbClr val="000000"/>
            </a:solidFill>
          </a:ln>
          <a:effectLst>
            <a:outerShdw blurRad="63500" dist="38100" dir="2700000" rotWithShape="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PERTE DE CONNAISSANCE chez le nourrisson</a:t>
            </a:r>
          </a:p>
        </p:txBody>
      </p:sp>
      <p:sp>
        <p:nvSpPr>
          <p:cNvPr id="148" name="Ligne"/>
          <p:cNvSpPr/>
          <p:nvPr/>
        </p:nvSpPr>
        <p:spPr>
          <a:xfrm>
            <a:off x="2306990" y="597567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49" name="PROTECTION ADAPTÉE"/>
          <p:cNvSpPr/>
          <p:nvPr/>
        </p:nvSpPr>
        <p:spPr>
          <a:xfrm>
            <a:off x="737370" y="954684"/>
            <a:ext cx="3139240" cy="448359"/>
          </a:xfrm>
          <a:prstGeom prst="roundRect">
            <a:avLst>
              <a:gd name="adj" fmla="val 42488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PROTECTION ADAPTÉE</a:t>
            </a:r>
          </a:p>
        </p:txBody>
      </p:sp>
      <p:sp>
        <p:nvSpPr>
          <p:cNvPr id="150" name="Ligne"/>
          <p:cNvSpPr/>
          <p:nvPr/>
        </p:nvSpPr>
        <p:spPr>
          <a:xfrm>
            <a:off x="2306990" y="1443744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1" name="VICTIME CONSCIENTE ?"/>
          <p:cNvSpPr/>
          <p:nvPr/>
        </p:nvSpPr>
        <p:spPr>
          <a:xfrm>
            <a:off x="690068" y="1800861"/>
            <a:ext cx="3186542" cy="480667"/>
          </a:xfrm>
          <a:prstGeom prst="roundRect">
            <a:avLst>
              <a:gd name="adj" fmla="val 39633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VICTIME CONSCIENTE ?</a:t>
            </a:r>
          </a:p>
        </p:txBody>
      </p:sp>
      <p:sp>
        <p:nvSpPr>
          <p:cNvPr id="152" name="Ligne"/>
          <p:cNvSpPr/>
          <p:nvPr/>
        </p:nvSpPr>
        <p:spPr>
          <a:xfrm>
            <a:off x="3161937" y="2325988"/>
            <a:ext cx="1" cy="46106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3" name="DEMANDER DE L’AIDE"/>
          <p:cNvSpPr/>
          <p:nvPr/>
        </p:nvSpPr>
        <p:spPr>
          <a:xfrm>
            <a:off x="2433931" y="2856712"/>
            <a:ext cx="2354115" cy="826628"/>
          </a:xfrm>
          <a:prstGeom prst="roundRect">
            <a:avLst>
              <a:gd name="adj" fmla="val 23045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DEMANDER DE L’AIDE</a:t>
            </a:r>
          </a:p>
        </p:txBody>
      </p:sp>
      <p:sp>
        <p:nvSpPr>
          <p:cNvPr id="154" name="Ligne"/>
          <p:cNvSpPr/>
          <p:nvPr/>
        </p:nvSpPr>
        <p:spPr>
          <a:xfrm>
            <a:off x="1127216" y="2325988"/>
            <a:ext cx="1" cy="46106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5" name="Voir le MALAISE"/>
          <p:cNvSpPr/>
          <p:nvPr/>
        </p:nvSpPr>
        <p:spPr>
          <a:xfrm>
            <a:off x="28588" y="2831508"/>
            <a:ext cx="2146457" cy="826628"/>
          </a:xfrm>
          <a:prstGeom prst="roundRect">
            <a:avLst>
              <a:gd name="adj" fmla="val 23045"/>
            </a:avLst>
          </a:prstGeom>
          <a:solidFill>
            <a:schemeClr val="accent6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Voir le MALAISE</a:t>
            </a:r>
          </a:p>
        </p:txBody>
      </p:sp>
      <p:sp>
        <p:nvSpPr>
          <p:cNvPr id="156" name="NON"/>
          <p:cNvSpPr txBox="1"/>
          <p:nvPr/>
        </p:nvSpPr>
        <p:spPr>
          <a:xfrm>
            <a:off x="3306569" y="2323454"/>
            <a:ext cx="659639" cy="399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NON</a:t>
            </a:r>
          </a:p>
        </p:txBody>
      </p:sp>
      <p:sp>
        <p:nvSpPr>
          <p:cNvPr id="157" name="OUI"/>
          <p:cNvSpPr txBox="1"/>
          <p:nvPr/>
        </p:nvSpPr>
        <p:spPr>
          <a:xfrm>
            <a:off x="1202976" y="2350651"/>
            <a:ext cx="575057" cy="411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sz="20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OUI</a:t>
            </a:r>
          </a:p>
        </p:txBody>
      </p:sp>
      <p:sp>
        <p:nvSpPr>
          <p:cNvPr id="158" name="Ligne"/>
          <p:cNvSpPr/>
          <p:nvPr/>
        </p:nvSpPr>
        <p:spPr>
          <a:xfrm>
            <a:off x="3610988" y="3753004"/>
            <a:ext cx="1" cy="39940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59" name="L.V.A chez le nourrisson"/>
          <p:cNvSpPr/>
          <p:nvPr/>
        </p:nvSpPr>
        <p:spPr>
          <a:xfrm>
            <a:off x="1769364" y="4211630"/>
            <a:ext cx="3186543" cy="498769"/>
          </a:xfrm>
          <a:prstGeom prst="roundRect">
            <a:avLst>
              <a:gd name="adj" fmla="val 38194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L.V.A chez le nourrisson</a:t>
            </a:r>
          </a:p>
        </p:txBody>
      </p:sp>
      <p:sp>
        <p:nvSpPr>
          <p:cNvPr id="160" name="VICTIME CONSCIENTE ?"/>
          <p:cNvSpPr/>
          <p:nvPr/>
        </p:nvSpPr>
        <p:spPr>
          <a:xfrm>
            <a:off x="680247" y="1800861"/>
            <a:ext cx="3186543" cy="480667"/>
          </a:xfrm>
          <a:prstGeom prst="roundRect">
            <a:avLst>
              <a:gd name="adj" fmla="val 39633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VICTIME CONSCIENTE ?</a:t>
            </a:r>
          </a:p>
        </p:txBody>
      </p:sp>
      <p:sp>
        <p:nvSpPr>
          <p:cNvPr id="161" name="Ligne"/>
          <p:cNvSpPr/>
          <p:nvPr/>
        </p:nvSpPr>
        <p:spPr>
          <a:xfrm>
            <a:off x="3610988" y="4765994"/>
            <a:ext cx="1" cy="36165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2" name="RESPIRATION EFFICACE ?"/>
          <p:cNvSpPr/>
          <p:nvPr/>
        </p:nvSpPr>
        <p:spPr>
          <a:xfrm>
            <a:off x="2433931" y="5157659"/>
            <a:ext cx="2354115" cy="749301"/>
          </a:xfrm>
          <a:prstGeom prst="roundRect">
            <a:avLst>
              <a:gd name="adj" fmla="val 25424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RESPIRATION EFFICACE ?</a:t>
            </a:r>
          </a:p>
        </p:txBody>
      </p:sp>
      <p:sp>
        <p:nvSpPr>
          <p:cNvPr id="163" name="L.V.A"/>
          <p:cNvSpPr/>
          <p:nvPr/>
        </p:nvSpPr>
        <p:spPr>
          <a:xfrm>
            <a:off x="2927399" y="4208116"/>
            <a:ext cx="1177480" cy="498768"/>
          </a:xfrm>
          <a:prstGeom prst="roundRect">
            <a:avLst>
              <a:gd name="adj" fmla="val 38194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L.V.A</a:t>
            </a:r>
          </a:p>
        </p:txBody>
      </p:sp>
      <p:sp>
        <p:nvSpPr>
          <p:cNvPr id="164" name="Ligne"/>
          <p:cNvSpPr/>
          <p:nvPr/>
        </p:nvSpPr>
        <p:spPr>
          <a:xfrm flipH="1">
            <a:off x="1770034" y="5532309"/>
            <a:ext cx="575057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65" name="OUI"/>
          <p:cNvSpPr txBox="1"/>
          <p:nvPr/>
        </p:nvSpPr>
        <p:spPr>
          <a:xfrm>
            <a:off x="1770034" y="5080780"/>
            <a:ext cx="575057" cy="411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sz="20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OUI</a:t>
            </a:r>
          </a:p>
        </p:txBody>
      </p:sp>
      <p:sp>
        <p:nvSpPr>
          <p:cNvPr id="166" name="COMMENT ?"/>
          <p:cNvSpPr/>
          <p:nvPr/>
        </p:nvSpPr>
        <p:spPr>
          <a:xfrm>
            <a:off x="5046932" y="1450951"/>
            <a:ext cx="4023027" cy="1934271"/>
          </a:xfrm>
          <a:prstGeom prst="roundRect">
            <a:avLst>
              <a:gd name="adj" fmla="val 9849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marL="48878" marR="48878" algn="ctr">
              <a:defRPr sz="21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COMMENT ?</a:t>
            </a:r>
          </a:p>
        </p:txBody>
      </p:sp>
      <p:sp>
        <p:nvSpPr>
          <p:cNvPr id="167" name="TETE EN POSITION NEUTRE"/>
          <p:cNvSpPr/>
          <p:nvPr/>
        </p:nvSpPr>
        <p:spPr>
          <a:xfrm>
            <a:off x="5194452" y="1958258"/>
            <a:ext cx="3727987" cy="498768"/>
          </a:xfrm>
          <a:prstGeom prst="roundRect">
            <a:avLst>
              <a:gd name="adj" fmla="val 38194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marL="48878" marR="48878" algn="ctr">
              <a:defRPr sz="1900" b="1"/>
            </a:pPr>
            <a:r>
              <a:t>TETE EN </a:t>
            </a:r>
            <a:r>
              <a:rPr>
                <a:latin typeface="Helvetica Neue"/>
                <a:ea typeface="Helvetica Neue"/>
                <a:cs typeface="Helvetica Neue"/>
                <a:sym typeface="Helvetica Neue"/>
              </a:rPr>
              <a:t>POSITION</a:t>
            </a:r>
            <a:r>
              <a:t> NEUTRE</a:t>
            </a:r>
          </a:p>
        </p:txBody>
      </p:sp>
      <p:sp>
        <p:nvSpPr>
          <p:cNvPr id="168" name="MENTON ELEVE"/>
          <p:cNvSpPr/>
          <p:nvPr/>
        </p:nvSpPr>
        <p:spPr>
          <a:xfrm>
            <a:off x="5819153" y="2601119"/>
            <a:ext cx="2478585" cy="498768"/>
          </a:xfrm>
          <a:prstGeom prst="roundRect">
            <a:avLst>
              <a:gd name="adj" fmla="val 38194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48878" marR="48878" algn="ctr">
              <a:defRPr sz="19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MENTON ELEVE</a:t>
            </a:r>
          </a:p>
        </p:txBody>
      </p:sp>
      <p:sp>
        <p:nvSpPr>
          <p:cNvPr id="169" name="RESULTATS"/>
          <p:cNvSpPr/>
          <p:nvPr/>
        </p:nvSpPr>
        <p:spPr>
          <a:xfrm>
            <a:off x="5046932" y="3251171"/>
            <a:ext cx="4023027" cy="1934271"/>
          </a:xfrm>
          <a:prstGeom prst="roundRect">
            <a:avLst>
              <a:gd name="adj" fmla="val 9849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marL="48878" marR="48878" algn="ctr">
              <a:defRPr sz="21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RESULTATS</a:t>
            </a:r>
          </a:p>
        </p:txBody>
      </p:sp>
      <p:sp>
        <p:nvSpPr>
          <p:cNvPr id="170" name="TETE MAINTENUE"/>
          <p:cNvSpPr/>
          <p:nvPr/>
        </p:nvSpPr>
        <p:spPr>
          <a:xfrm>
            <a:off x="5194452" y="4347073"/>
            <a:ext cx="3727987" cy="498768"/>
          </a:xfrm>
          <a:prstGeom prst="roundRect">
            <a:avLst>
              <a:gd name="adj" fmla="val 38194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48878" marR="48878" algn="ctr">
              <a:defRPr sz="1900" b="1"/>
            </a:lvl1pPr>
          </a:lstStyle>
          <a:p>
            <a:r>
              <a:t>TETE MAINTENUE</a:t>
            </a:r>
          </a:p>
        </p:txBody>
      </p:sp>
      <p:sp>
        <p:nvSpPr>
          <p:cNvPr id="171" name="MENTON ELEVE"/>
          <p:cNvSpPr/>
          <p:nvPr/>
        </p:nvSpPr>
        <p:spPr>
          <a:xfrm>
            <a:off x="5194452" y="3703321"/>
            <a:ext cx="3727987" cy="498768"/>
          </a:xfrm>
          <a:prstGeom prst="roundRect">
            <a:avLst>
              <a:gd name="adj" fmla="val 38194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48878" marR="48878" algn="ctr">
              <a:defRPr sz="1900" b="1"/>
            </a:lvl1pPr>
          </a:lstStyle>
          <a:p>
            <a:r>
              <a:t>MENTON ELEVE</a:t>
            </a:r>
          </a:p>
        </p:txBody>
      </p:sp>
      <p:sp>
        <p:nvSpPr>
          <p:cNvPr id="172" name="P.L.S chez le nourrisson"/>
          <p:cNvSpPr/>
          <p:nvPr/>
        </p:nvSpPr>
        <p:spPr>
          <a:xfrm>
            <a:off x="217250" y="4203791"/>
            <a:ext cx="1461088" cy="1735436"/>
          </a:xfrm>
          <a:prstGeom prst="roundRect">
            <a:avLst>
              <a:gd name="adj" fmla="val 13038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P.L.S chez le nourrisson</a:t>
            </a:r>
          </a:p>
        </p:txBody>
      </p:sp>
      <p:sp>
        <p:nvSpPr>
          <p:cNvPr id="173" name="COMMENT ?"/>
          <p:cNvSpPr/>
          <p:nvPr/>
        </p:nvSpPr>
        <p:spPr>
          <a:xfrm>
            <a:off x="5046932" y="1431859"/>
            <a:ext cx="4023027" cy="2847048"/>
          </a:xfrm>
          <a:prstGeom prst="roundRect">
            <a:avLst>
              <a:gd name="adj" fmla="val 6691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marL="48878" marR="48878" algn="ctr">
              <a:defRPr sz="21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COMMENT ?</a:t>
            </a:r>
          </a:p>
        </p:txBody>
      </p:sp>
      <p:sp>
        <p:nvSpPr>
          <p:cNvPr id="174" name="Placer sur le côté dans les bras du sauveteur le + souvent"/>
          <p:cNvSpPr/>
          <p:nvPr/>
        </p:nvSpPr>
        <p:spPr>
          <a:xfrm>
            <a:off x="5194452" y="1984823"/>
            <a:ext cx="3727987" cy="1753252"/>
          </a:xfrm>
          <a:prstGeom prst="roundRect">
            <a:avLst>
              <a:gd name="adj" fmla="val 10866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48878" marR="48878" algn="ctr">
              <a:defRPr sz="2500" b="1"/>
            </a:lvl1pPr>
          </a:lstStyle>
          <a:p>
            <a:r>
              <a:t>Placer sur le côté dans les bras du sauveteur le + souvent</a:t>
            </a:r>
          </a:p>
        </p:txBody>
      </p:sp>
      <p:sp>
        <p:nvSpPr>
          <p:cNvPr id="175" name="P.L.S"/>
          <p:cNvSpPr/>
          <p:nvPr/>
        </p:nvSpPr>
        <p:spPr>
          <a:xfrm>
            <a:off x="513076" y="5282926"/>
            <a:ext cx="1177480" cy="498768"/>
          </a:xfrm>
          <a:prstGeom prst="roundRect">
            <a:avLst>
              <a:gd name="adj" fmla="val 38194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P.L.S</a:t>
            </a:r>
          </a:p>
        </p:txBody>
      </p:sp>
      <p:sp>
        <p:nvSpPr>
          <p:cNvPr id="176" name="Ligne"/>
          <p:cNvSpPr/>
          <p:nvPr/>
        </p:nvSpPr>
        <p:spPr>
          <a:xfrm>
            <a:off x="1227490" y="5837788"/>
            <a:ext cx="1" cy="36165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7" name="ALERTER / SURVEILLER / PROTEGER"/>
          <p:cNvSpPr/>
          <p:nvPr/>
        </p:nvSpPr>
        <p:spPr>
          <a:xfrm>
            <a:off x="68576" y="6216650"/>
            <a:ext cx="4831261" cy="498768"/>
          </a:xfrm>
          <a:prstGeom prst="roundRect">
            <a:avLst>
              <a:gd name="adj" fmla="val 38194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ALERTER / SURVEILLER / PROTEGER</a:t>
            </a:r>
          </a:p>
        </p:txBody>
      </p:sp>
      <p:sp>
        <p:nvSpPr>
          <p:cNvPr id="178" name="Ligne"/>
          <p:cNvSpPr/>
          <p:nvPr/>
        </p:nvSpPr>
        <p:spPr>
          <a:xfrm>
            <a:off x="4874006" y="5532309"/>
            <a:ext cx="659639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79" name="NON"/>
          <p:cNvSpPr txBox="1"/>
          <p:nvPr/>
        </p:nvSpPr>
        <p:spPr>
          <a:xfrm>
            <a:off x="4874006" y="5153119"/>
            <a:ext cx="659639" cy="399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NON</a:t>
            </a:r>
          </a:p>
        </p:txBody>
      </p:sp>
      <p:sp>
        <p:nvSpPr>
          <p:cNvPr id="180" name="Voir L’ARRÊT CARDIAQUE"/>
          <p:cNvSpPr/>
          <p:nvPr/>
        </p:nvSpPr>
        <p:spPr>
          <a:xfrm>
            <a:off x="5619605" y="5112191"/>
            <a:ext cx="2354115" cy="749301"/>
          </a:xfrm>
          <a:prstGeom prst="roundRect">
            <a:avLst>
              <a:gd name="adj" fmla="val 25424"/>
            </a:avLst>
          </a:prstGeom>
          <a:solidFill>
            <a:schemeClr val="accent6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Voir L’ARRÊT CARDIAQUE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1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3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3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7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75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50"/>
                            </p:stCondLst>
                            <p:childTnLst>
                              <p:par>
                                <p:cTn id="57" presetID="2" presetClass="entr" presetSubtype="4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1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7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0"/>
                            </p:stCondLst>
                            <p:childTnLst>
                              <p:par>
                                <p:cTn id="71" presetID="2" presetClass="entr" presetSubtype="4" fill="hold" grpId="2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25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25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2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2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2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2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2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2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2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2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3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3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9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3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3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6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3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3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3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3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9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3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3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xit" presetSubtype="0" fill="hold" grpId="3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4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2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4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5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4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9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4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2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4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5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1" animBg="1" advAuto="0"/>
      <p:bldP spid="148" grpId="2" animBg="1" advAuto="0"/>
      <p:bldP spid="149" grpId="3" animBg="1" advAuto="0"/>
      <p:bldP spid="150" grpId="4" animBg="1" advAuto="0"/>
      <p:bldP spid="151" grpId="5" animBg="1" advAuto="0"/>
      <p:bldP spid="152" grpId="9" animBg="1" advAuto="0"/>
      <p:bldP spid="153" grpId="11" animBg="1" advAuto="0"/>
      <p:bldP spid="154" grpId="6" animBg="1" advAuto="0"/>
      <p:bldP spid="155" grpId="7" animBg="1" advAuto="0"/>
      <p:bldP spid="156" grpId="12" animBg="1" advAuto="0"/>
      <p:bldP spid="157" grpId="8" animBg="1" advAuto="0"/>
      <p:bldP spid="158" grpId="13" animBg="1" advAuto="0"/>
      <p:bldP spid="159" grpId="14" animBg="1" advAuto="0"/>
      <p:bldP spid="159" grpId="30" animBg="1" advAuto="0"/>
      <p:bldP spid="160" grpId="10" animBg="1" advAuto="0"/>
      <p:bldP spid="161" grpId="21" animBg="1" advAuto="0"/>
      <p:bldP spid="162" grpId="28" animBg="1" advAuto="0"/>
      <p:bldP spid="163" grpId="29" animBg="1" advAuto="0"/>
      <p:bldP spid="164" grpId="31" animBg="1" advAuto="0"/>
      <p:bldP spid="165" grpId="32" animBg="1" advAuto="0"/>
      <p:bldP spid="166" grpId="15" animBg="1" advAuto="0"/>
      <p:bldP spid="166" grpId="22" animBg="1" advAuto="0"/>
      <p:bldP spid="167" grpId="16" animBg="1" advAuto="0"/>
      <p:bldP spid="167" grpId="23" animBg="1" advAuto="0"/>
      <p:bldP spid="168" grpId="17" animBg="1" advAuto="0"/>
      <p:bldP spid="168" grpId="24" animBg="1" advAuto="0"/>
      <p:bldP spid="169" grpId="18" animBg="1" advAuto="0"/>
      <p:bldP spid="169" grpId="25" animBg="1" advAuto="0"/>
      <p:bldP spid="170" grpId="19" animBg="1" advAuto="0"/>
      <p:bldP spid="170" grpId="27" animBg="1" advAuto="0"/>
      <p:bldP spid="171" grpId="20" animBg="1" advAuto="0"/>
      <p:bldP spid="171" grpId="26" animBg="1" advAuto="0"/>
      <p:bldP spid="172" grpId="33" animBg="1" advAuto="0"/>
      <p:bldP spid="172" grpId="39" animBg="1" advAuto="0"/>
      <p:bldP spid="173" grpId="34" animBg="1" advAuto="0"/>
      <p:bldP spid="173" grpId="37" animBg="1" advAuto="0"/>
      <p:bldP spid="174" grpId="35" animBg="1" advAuto="0"/>
      <p:bldP spid="174" grpId="38" animBg="1" advAuto="0"/>
      <p:bldP spid="175" grpId="36" animBg="1" advAuto="0"/>
      <p:bldP spid="176" grpId="40" animBg="1" advAuto="0"/>
      <p:bldP spid="177" grpId="41" animBg="1" advAuto="0"/>
      <p:bldP spid="178" grpId="42" animBg="1" advAuto="0"/>
      <p:bldP spid="179" grpId="43" animBg="1" advAuto="0"/>
      <p:bldP spid="180" grpId="44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?"/>
          <p:cNvSpPr txBox="1">
            <a:spLocks noGrp="1"/>
          </p:cNvSpPr>
          <p:nvPr>
            <p:ph type="body" idx="1"/>
          </p:nvPr>
        </p:nvSpPr>
        <p:spPr>
          <a:xfrm>
            <a:off x="484390" y="1269552"/>
            <a:ext cx="7772401" cy="4876801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0000"/>
              </a:buClr>
              <a:buSzTx/>
              <a:buFont typeface="Arial"/>
              <a:buNone/>
              <a:defRPr sz="26300"/>
            </a:lvl1pPr>
          </a:lstStyle>
          <a:p>
            <a:r>
              <a:t>?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" name="Groupe"/>
          <p:cNvGrpSpPr/>
          <p:nvPr/>
        </p:nvGrpSpPr>
        <p:grpSpPr>
          <a:xfrm>
            <a:off x="685800" y="-25400"/>
            <a:ext cx="7543800" cy="1041400"/>
            <a:chOff x="0" y="0"/>
            <a:chExt cx="7543800" cy="1041400"/>
          </a:xfrm>
        </p:grpSpPr>
        <p:sp>
          <p:nvSpPr>
            <p:cNvPr id="184" name="Rectangle aux angles arrondis"/>
            <p:cNvSpPr/>
            <p:nvPr/>
          </p:nvSpPr>
          <p:spPr>
            <a:xfrm>
              <a:off x="0" y="25400"/>
              <a:ext cx="7543800" cy="990600"/>
            </a:xfrm>
            <a:prstGeom prst="roundRect">
              <a:avLst>
                <a:gd name="adj" fmla="val 16667"/>
              </a:avLst>
            </a:prstGeom>
            <a:solidFill>
              <a:srgbClr val="C675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185" name="POSITION LATERALE DE SECURITE…"/>
            <p:cNvSpPr/>
            <p:nvPr/>
          </p:nvSpPr>
          <p:spPr>
            <a:xfrm>
              <a:off x="182379" y="0"/>
              <a:ext cx="7179042" cy="1041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/>
            <a:p>
              <a:pPr marL="52753" marR="52753" algn="ctr">
                <a:defRPr sz="3200" b="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POSITION LATERALE DE SECURITE</a:t>
              </a:r>
            </a:p>
            <a:p>
              <a:pPr marL="52753" marR="52753" algn="ctr">
                <a:defRPr sz="3200" b="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Chez l’adulte et l’enfant</a:t>
              </a:r>
            </a:p>
          </p:txBody>
        </p:sp>
      </p:grpSp>
      <p:grpSp>
        <p:nvGrpSpPr>
          <p:cNvPr id="189" name="Groupe"/>
          <p:cNvGrpSpPr/>
          <p:nvPr/>
        </p:nvGrpSpPr>
        <p:grpSpPr>
          <a:xfrm>
            <a:off x="0" y="1143000"/>
            <a:ext cx="9144000" cy="5715000"/>
            <a:chOff x="0" y="0"/>
            <a:chExt cx="9144000" cy="5715000"/>
          </a:xfrm>
        </p:grpSpPr>
        <p:sp>
          <p:nvSpPr>
            <p:cNvPr id="187" name="Rectangle aux angles arrondis"/>
            <p:cNvSpPr/>
            <p:nvPr/>
          </p:nvSpPr>
          <p:spPr>
            <a:xfrm>
              <a:off x="0" y="0"/>
              <a:ext cx="9144000" cy="5715000"/>
            </a:xfrm>
            <a:prstGeom prst="roundRect">
              <a:avLst>
                <a:gd name="adj" fmla="val 16667"/>
              </a:avLst>
            </a:prstGeom>
            <a:solidFill>
              <a:srgbClr val="FF9A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188" name="COMMENT ?"/>
            <p:cNvSpPr/>
            <p:nvPr/>
          </p:nvSpPr>
          <p:spPr>
            <a:xfrm>
              <a:off x="3029099" y="2635250"/>
              <a:ext cx="3085802" cy="4445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 marL="50551" marR="50551" algn="ctr">
                <a:defRPr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             COMMENT ?</a:t>
              </a:r>
            </a:p>
          </p:txBody>
        </p:sp>
      </p:grpSp>
      <p:grpSp>
        <p:nvGrpSpPr>
          <p:cNvPr id="192" name="Groupe"/>
          <p:cNvGrpSpPr/>
          <p:nvPr/>
        </p:nvGrpSpPr>
        <p:grpSpPr>
          <a:xfrm>
            <a:off x="0" y="1219200"/>
            <a:ext cx="3962400" cy="5638800"/>
            <a:chOff x="0" y="0"/>
            <a:chExt cx="3962400" cy="5638800"/>
          </a:xfrm>
        </p:grpSpPr>
        <p:sp>
          <p:nvSpPr>
            <p:cNvPr id="190" name="Rectangle aux angles arrondis"/>
            <p:cNvSpPr/>
            <p:nvPr/>
          </p:nvSpPr>
          <p:spPr>
            <a:xfrm>
              <a:off x="0" y="0"/>
              <a:ext cx="3962400" cy="5638800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191" name="1) PREPARER LE…"/>
            <p:cNvSpPr/>
            <p:nvPr/>
          </p:nvSpPr>
          <p:spPr>
            <a:xfrm>
              <a:off x="649758" y="139700"/>
              <a:ext cx="2662884" cy="5359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/>
            <a:p>
              <a:pPr marL="48878" marR="48878" algn="ctr">
                <a:defRPr sz="2200"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1) PREPARER LE </a:t>
              </a:r>
            </a:p>
            <a:p>
              <a:pPr marL="48878" marR="48878" algn="ctr"/>
              <a:r>
                <a:rPr sz="2200" b="1" i="1" u="sng">
                  <a:latin typeface="Helvetica"/>
                  <a:ea typeface="Helvetica"/>
                  <a:cs typeface="Helvetica"/>
                  <a:sym typeface="Helvetica"/>
                </a:rPr>
                <a:t>RETOURNEMENT</a:t>
              </a:r>
              <a:r>
                <a:rPr sz="2200" b="1">
                  <a:latin typeface="Helvetica"/>
                  <a:ea typeface="Helvetica"/>
                  <a:cs typeface="Helvetica"/>
                  <a:sym typeface="Helvetica"/>
                </a:rPr>
                <a:t> :</a:t>
              </a: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  <a:p>
              <a:pPr marL="48878" marR="48878" algn="ctr"/>
              <a:endParaRPr sz="2200" b="1">
                <a:latin typeface="Helvetica"/>
                <a:ea typeface="Helvetica"/>
                <a:cs typeface="Helvetica"/>
                <a:sym typeface="Helvetica"/>
              </a:endParaRPr>
            </a:p>
          </p:txBody>
        </p:sp>
      </p:grpSp>
      <p:grpSp>
        <p:nvGrpSpPr>
          <p:cNvPr id="195" name="Groupe"/>
          <p:cNvGrpSpPr/>
          <p:nvPr/>
        </p:nvGrpSpPr>
        <p:grpSpPr>
          <a:xfrm>
            <a:off x="4038600" y="1600200"/>
            <a:ext cx="5105400" cy="3048000"/>
            <a:chOff x="0" y="0"/>
            <a:chExt cx="5105400" cy="3048000"/>
          </a:xfrm>
        </p:grpSpPr>
        <p:sp>
          <p:nvSpPr>
            <p:cNvPr id="193" name="Rectangle aux angles arrondis"/>
            <p:cNvSpPr/>
            <p:nvPr/>
          </p:nvSpPr>
          <p:spPr>
            <a:xfrm>
              <a:off x="0" y="0"/>
              <a:ext cx="5105400" cy="3048000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194" name="2) RETOURNER"/>
            <p:cNvSpPr/>
            <p:nvPr/>
          </p:nvSpPr>
          <p:spPr>
            <a:xfrm>
              <a:off x="1437549" y="0"/>
              <a:ext cx="2230302" cy="30480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/>
            <a:p>
              <a:pPr marL="50676" marR="50676" algn="ctr">
                <a:defRPr sz="2200"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2) RETOURNER</a:t>
              </a:r>
            </a:p>
            <a:p>
              <a:pPr marL="50676" marR="50676" algn="ctr">
                <a:defRPr sz="2200"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50676" marR="50676" algn="ctr">
                <a:defRPr sz="2200"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50676" marR="50676" algn="ctr">
                <a:defRPr sz="2200"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50676" marR="50676" algn="ctr">
                <a:defRPr sz="2200"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50676" marR="50676" algn="ctr">
                <a:defRPr sz="2200"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50676" marR="50676" algn="ctr">
                <a:defRPr sz="2200"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50676" marR="50676" algn="ctr">
                <a:defRPr sz="2200"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198" name="Groupe"/>
          <p:cNvGrpSpPr/>
          <p:nvPr/>
        </p:nvGrpSpPr>
        <p:grpSpPr>
          <a:xfrm>
            <a:off x="4114800" y="4876800"/>
            <a:ext cx="4965700" cy="1905000"/>
            <a:chOff x="0" y="0"/>
            <a:chExt cx="4965700" cy="1905000"/>
          </a:xfrm>
        </p:grpSpPr>
        <p:sp>
          <p:nvSpPr>
            <p:cNvPr id="196" name="Rectangle aux angles arrondis"/>
            <p:cNvSpPr/>
            <p:nvPr/>
          </p:nvSpPr>
          <p:spPr>
            <a:xfrm>
              <a:off x="0" y="0"/>
              <a:ext cx="4965700" cy="1905000"/>
            </a:xfrm>
            <a:prstGeom prst="roundRect">
              <a:avLst>
                <a:gd name="adj" fmla="val 17333"/>
              </a:avLst>
            </a:prstGeom>
            <a:solidFill>
              <a:schemeClr val="accent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197" name="3) STABILISER"/>
            <p:cNvSpPr/>
            <p:nvPr/>
          </p:nvSpPr>
          <p:spPr>
            <a:xfrm>
              <a:off x="1310545" y="30528"/>
              <a:ext cx="2344610" cy="18439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51582" marR="51582" algn="ctr">
                <a:defRPr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3) STABILISER</a:t>
              </a:r>
            </a:p>
            <a:p>
              <a:pPr marL="51582" marR="51582" algn="ctr">
                <a:defRPr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51582" marR="51582" algn="ctr">
                <a:defRPr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51582" marR="51582" algn="ctr">
                <a:defRPr b="1" i="1" u="sng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sp>
        <p:nvSpPr>
          <p:cNvPr id="199" name="- enlever lunettes"/>
          <p:cNvSpPr/>
          <p:nvPr/>
        </p:nvSpPr>
        <p:spPr>
          <a:xfrm>
            <a:off x="533400" y="1981200"/>
            <a:ext cx="2510022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2000" b="1">
                <a:latin typeface="Lucida Grande"/>
                <a:ea typeface="Lucida Grande"/>
                <a:cs typeface="Lucida Grande"/>
                <a:sym typeface="Lucida Grande"/>
              </a:defRPr>
            </a:lvl1pPr>
          </a:lstStyle>
          <a:p>
            <a:r>
              <a:t>- enlever lunettes</a:t>
            </a:r>
          </a:p>
        </p:txBody>
      </p:sp>
      <p:sp>
        <p:nvSpPr>
          <p:cNvPr id="200" name="- regrouper jambes"/>
          <p:cNvSpPr/>
          <p:nvPr/>
        </p:nvSpPr>
        <p:spPr>
          <a:xfrm>
            <a:off x="609600" y="2286000"/>
            <a:ext cx="2455699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2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- regrouper jambes</a:t>
            </a:r>
          </a:p>
        </p:txBody>
      </p:sp>
      <p:sp>
        <p:nvSpPr>
          <p:cNvPr id="201" name="bras angle droit / plier le coude"/>
          <p:cNvSpPr/>
          <p:nvPr/>
        </p:nvSpPr>
        <p:spPr>
          <a:xfrm>
            <a:off x="0" y="2590800"/>
            <a:ext cx="4038600" cy="393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>
            <a:lvl1pPr marL="40640">
              <a:buClr>
                <a:srgbClr val="000000"/>
              </a:buClr>
              <a:buSzPct val="100000"/>
              <a:buFont typeface="Helvetica"/>
              <a:buChar char="-"/>
              <a:defRPr sz="1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>
              <a:defRPr sz="2400" b="0">
                <a:latin typeface="+mn-lt"/>
                <a:ea typeface="+mn-ea"/>
                <a:cs typeface="+mn-cs"/>
                <a:sym typeface="Arial"/>
              </a:defRPr>
            </a:pPr>
            <a:r>
              <a:rPr sz="1900" b="1">
                <a:latin typeface="Helvetica"/>
                <a:ea typeface="Helvetica"/>
                <a:cs typeface="Helvetica"/>
                <a:sym typeface="Helvetica"/>
              </a:rPr>
              <a:t> bras angle droit / plier le coude</a:t>
            </a:r>
          </a:p>
        </p:txBody>
      </p:sp>
      <p:sp>
        <p:nvSpPr>
          <p:cNvPr id="202" name="paume vers le haut"/>
          <p:cNvSpPr/>
          <p:nvPr/>
        </p:nvSpPr>
        <p:spPr>
          <a:xfrm>
            <a:off x="533400" y="2895600"/>
            <a:ext cx="2611101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marL="40640">
              <a:buClr>
                <a:srgbClr val="000000"/>
              </a:buClr>
              <a:buSzPct val="100000"/>
              <a:buFont typeface="Helvetica"/>
              <a:buChar char="-"/>
              <a:defRPr sz="2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 paume vers le haut</a:t>
            </a:r>
          </a:p>
        </p:txBody>
      </p:sp>
      <p:sp>
        <p:nvSpPr>
          <p:cNvPr id="203" name="se placer au niveau…"/>
          <p:cNvSpPr/>
          <p:nvPr/>
        </p:nvSpPr>
        <p:spPr>
          <a:xfrm>
            <a:off x="609600" y="3200400"/>
            <a:ext cx="2742665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 se placer au niveau</a:t>
            </a:r>
          </a:p>
          <a:p>
            <a:pPr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du thorax, à genou</a:t>
            </a:r>
          </a:p>
        </p:txBody>
      </p:sp>
      <p:sp>
        <p:nvSpPr>
          <p:cNvPr id="204" name="amener main victime…"/>
          <p:cNvSpPr/>
          <p:nvPr/>
        </p:nvSpPr>
        <p:spPr>
          <a:xfrm>
            <a:off x="292100" y="4191000"/>
            <a:ext cx="3276600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 amener main victime</a:t>
            </a:r>
          </a:p>
          <a:p>
            <a:pPr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  contre son oreille</a:t>
            </a:r>
          </a:p>
          <a:p>
            <a:pPr>
              <a:defRPr sz="2000" b="1" i="1">
                <a:latin typeface="Helvetica"/>
                <a:ea typeface="Helvetica"/>
                <a:cs typeface="Helvetica"/>
                <a:sym typeface="Helvetica"/>
              </a:defRPr>
            </a:pPr>
            <a:r>
              <a:t>= limite mouvements CV</a:t>
            </a:r>
          </a:p>
        </p:txBody>
      </p:sp>
      <p:sp>
        <p:nvSpPr>
          <p:cNvPr id="205" name="- Maintenir la position"/>
          <p:cNvSpPr/>
          <p:nvPr/>
        </p:nvSpPr>
        <p:spPr>
          <a:xfrm>
            <a:off x="355600" y="3810000"/>
            <a:ext cx="2779649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2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- Maintenir la position</a:t>
            </a:r>
          </a:p>
        </p:txBody>
      </p:sp>
      <p:sp>
        <p:nvSpPr>
          <p:cNvPr id="206" name="prendre jambe opposée…"/>
          <p:cNvSpPr/>
          <p:nvPr/>
        </p:nvSpPr>
        <p:spPr>
          <a:xfrm>
            <a:off x="381000" y="5016500"/>
            <a:ext cx="3193738" cy="101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prendre jambe opposée</a:t>
            </a:r>
          </a:p>
          <a:p>
            <a:r>
              <a:rPr sz="2000" b="1">
                <a:latin typeface="Helvetica"/>
                <a:ea typeface="Helvetica"/>
                <a:cs typeface="Helvetica"/>
                <a:sym typeface="Helvetica"/>
              </a:rPr>
              <a:t>derrière le genou</a:t>
            </a:r>
          </a:p>
          <a:p>
            <a:r>
              <a:rPr sz="2000" b="1">
                <a:latin typeface="Helvetica"/>
                <a:ea typeface="Helvetica"/>
                <a:cs typeface="Helvetica"/>
                <a:sym typeface="Helvetica"/>
              </a:rPr>
              <a:t> = </a:t>
            </a:r>
            <a:r>
              <a:rPr sz="2000" b="1" i="1">
                <a:latin typeface="Helvetica"/>
                <a:ea typeface="Helvetica"/>
                <a:cs typeface="Helvetica"/>
                <a:sym typeface="Helvetica"/>
              </a:rPr>
              <a:t>bras de levier</a:t>
            </a:r>
          </a:p>
        </p:txBody>
      </p:sp>
      <p:sp>
        <p:nvSpPr>
          <p:cNvPr id="207" name="relever la jambe"/>
          <p:cNvSpPr/>
          <p:nvPr/>
        </p:nvSpPr>
        <p:spPr>
          <a:xfrm>
            <a:off x="685800" y="5867400"/>
            <a:ext cx="2230473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marL="40640">
              <a:buClr>
                <a:srgbClr val="000000"/>
              </a:buClr>
              <a:buSzPct val="100000"/>
              <a:buFont typeface="Helvetica"/>
              <a:buChar char="-"/>
              <a:defRPr sz="2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 relever la jambe</a:t>
            </a:r>
          </a:p>
        </p:txBody>
      </p:sp>
      <p:sp>
        <p:nvSpPr>
          <p:cNvPr id="208" name="garder le pied au sol"/>
          <p:cNvSpPr/>
          <p:nvPr/>
        </p:nvSpPr>
        <p:spPr>
          <a:xfrm>
            <a:off x="609600" y="6172200"/>
            <a:ext cx="2625115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2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garder le pied au sol</a:t>
            </a:r>
          </a:p>
        </p:txBody>
      </p:sp>
      <p:sp>
        <p:nvSpPr>
          <p:cNvPr id="209" name="s’éloigner"/>
          <p:cNvSpPr/>
          <p:nvPr/>
        </p:nvSpPr>
        <p:spPr>
          <a:xfrm>
            <a:off x="990600" y="6461125"/>
            <a:ext cx="1509897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 marL="40640">
              <a:buClr>
                <a:srgbClr val="000000"/>
              </a:buClr>
              <a:buSzPct val="100000"/>
              <a:buFont typeface="Helvetica"/>
              <a:buChar char="-"/>
              <a:defRPr sz="2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 s’éloigner</a:t>
            </a:r>
          </a:p>
        </p:txBody>
      </p:sp>
      <p:sp>
        <p:nvSpPr>
          <p:cNvPr id="210" name="tirer sur la jambe relevée"/>
          <p:cNvSpPr/>
          <p:nvPr/>
        </p:nvSpPr>
        <p:spPr>
          <a:xfrm>
            <a:off x="4343400" y="1981200"/>
            <a:ext cx="4800600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>
            <a:lvl1pPr marL="40640">
              <a:buClr>
                <a:srgbClr val="000000"/>
              </a:buClr>
              <a:buSzPct val="100000"/>
              <a:buFont typeface="Helvetica"/>
              <a:buChar char="-"/>
              <a:defRPr sz="2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 tirer sur la jambe relevée</a:t>
            </a:r>
          </a:p>
        </p:txBody>
      </p:sp>
      <p:sp>
        <p:nvSpPr>
          <p:cNvPr id="211" name="- ramener vers soi jusqu’à genou au sol"/>
          <p:cNvSpPr/>
          <p:nvPr/>
        </p:nvSpPr>
        <p:spPr>
          <a:xfrm>
            <a:off x="4114800" y="2286000"/>
            <a:ext cx="5334000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>
            <a:lvl1pPr>
              <a:defRPr sz="2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  - ramener vers soi jusqu’à genou au sol</a:t>
            </a:r>
          </a:p>
        </p:txBody>
      </p:sp>
      <p:sp>
        <p:nvSpPr>
          <p:cNvPr id="212" name="- en 1 seul temps sans brusquerie"/>
          <p:cNvSpPr/>
          <p:nvPr/>
        </p:nvSpPr>
        <p:spPr>
          <a:xfrm>
            <a:off x="4191000" y="2590800"/>
            <a:ext cx="4419600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>
            <a:lvl1pPr>
              <a:defRPr sz="2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>
              <a:defRPr sz="2400" b="0">
                <a:latin typeface="+mn-lt"/>
                <a:ea typeface="+mn-ea"/>
                <a:cs typeface="+mn-cs"/>
                <a:sym typeface="Arial"/>
              </a:defRPr>
            </a:pPr>
            <a:r>
              <a:rPr sz="2000" b="1">
                <a:latin typeface="Helvetica"/>
                <a:ea typeface="Helvetica"/>
                <a:cs typeface="Helvetica"/>
                <a:sym typeface="Helvetica"/>
              </a:rPr>
              <a:t>  - en 1 seul temps sans brusquerie</a:t>
            </a:r>
          </a:p>
        </p:txBody>
      </p:sp>
      <p:sp>
        <p:nvSpPr>
          <p:cNvPr id="213" name="ajuster la jambe, hanche et genou en…"/>
          <p:cNvSpPr/>
          <p:nvPr/>
        </p:nvSpPr>
        <p:spPr>
          <a:xfrm>
            <a:off x="4211637" y="5410200"/>
            <a:ext cx="4856163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 ajuster la jambe, hanche et genou en </a:t>
            </a:r>
          </a:p>
          <a:p>
            <a:r>
              <a:rPr sz="2000" b="1">
                <a:latin typeface="Helvetica"/>
                <a:ea typeface="Helvetica"/>
                <a:cs typeface="Helvetica"/>
                <a:sym typeface="Helvetica"/>
              </a:rPr>
              <a:t> angle droit =</a:t>
            </a:r>
            <a:r>
              <a:rPr sz="2000" b="1" i="1">
                <a:latin typeface="Helvetica"/>
                <a:ea typeface="Helvetica"/>
                <a:cs typeface="Helvetica"/>
                <a:sym typeface="Helvetica"/>
              </a:rPr>
              <a:t> stabilisation</a:t>
            </a:r>
          </a:p>
        </p:txBody>
      </p:sp>
      <p:sp>
        <p:nvSpPr>
          <p:cNvPr id="214" name="ouvrir la bouche sans mobiliser la tête…"/>
          <p:cNvSpPr/>
          <p:nvPr/>
        </p:nvSpPr>
        <p:spPr>
          <a:xfrm>
            <a:off x="4195762" y="6016625"/>
            <a:ext cx="4897438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ouvrir la bouche sans mobiliser la tête</a:t>
            </a:r>
          </a:p>
          <a:p>
            <a:r>
              <a:rPr sz="2000" b="1">
                <a:latin typeface="Helvetica"/>
                <a:ea typeface="Helvetica"/>
                <a:cs typeface="Helvetica"/>
                <a:sym typeface="Helvetica"/>
              </a:rPr>
              <a:t> = </a:t>
            </a:r>
            <a:r>
              <a:rPr sz="2000" b="1" i="1">
                <a:latin typeface="Helvetica"/>
                <a:ea typeface="Helvetica"/>
                <a:cs typeface="Helvetica"/>
                <a:sym typeface="Helvetica"/>
              </a:rPr>
              <a:t>faciliter l’écoulement des liquides</a:t>
            </a:r>
          </a:p>
        </p:txBody>
      </p:sp>
      <p:sp>
        <p:nvSpPr>
          <p:cNvPr id="215" name="- dégager sa main"/>
          <p:cNvSpPr/>
          <p:nvPr/>
        </p:nvSpPr>
        <p:spPr>
          <a:xfrm>
            <a:off x="4343400" y="2895600"/>
            <a:ext cx="2314685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2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- dégager sa main</a:t>
            </a:r>
          </a:p>
        </p:txBody>
      </p:sp>
      <p:sp>
        <p:nvSpPr>
          <p:cNvPr id="216" name="en maintenant le coude de la victime…"/>
          <p:cNvSpPr/>
          <p:nvPr/>
        </p:nvSpPr>
        <p:spPr>
          <a:xfrm>
            <a:off x="4267200" y="3276600"/>
            <a:ext cx="5613400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en maintenant le coude de la victime</a:t>
            </a:r>
          </a:p>
          <a:p>
            <a:r>
              <a:rPr sz="2000" b="1">
                <a:latin typeface="Helvetica"/>
                <a:ea typeface="Helvetica"/>
                <a:cs typeface="Helvetica"/>
                <a:sym typeface="Helvetica"/>
              </a:rPr>
              <a:t> = </a:t>
            </a:r>
            <a:r>
              <a:rPr sz="2000" b="1" i="1">
                <a:latin typeface="Helvetica"/>
                <a:ea typeface="Helvetica"/>
                <a:cs typeface="Helvetica"/>
                <a:sym typeface="Helvetica"/>
              </a:rPr>
              <a:t>limite les mouvements de la CV</a:t>
            </a:r>
          </a:p>
        </p:txBody>
      </p:sp>
      <p:sp>
        <p:nvSpPr>
          <p:cNvPr id="217" name="préserver la bascule en AR de la tête…"/>
          <p:cNvSpPr/>
          <p:nvPr/>
        </p:nvSpPr>
        <p:spPr>
          <a:xfrm>
            <a:off x="4267200" y="3886200"/>
            <a:ext cx="4752093" cy="711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>
            <a:spAutoFit/>
          </a:bodyPr>
          <a:lstStyle/>
          <a:p>
            <a:pPr marL="40640">
              <a:buClr>
                <a:srgbClr val="000000"/>
              </a:buClr>
              <a:buSzPct val="100000"/>
              <a:buFont typeface="Helvetica"/>
              <a:buChar char="-"/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t>préserver la bascule en AR de la tête</a:t>
            </a:r>
          </a:p>
          <a:p>
            <a:r>
              <a:rPr sz="2000" b="1">
                <a:latin typeface="Helvetica"/>
                <a:ea typeface="Helvetica"/>
                <a:cs typeface="Helvetica"/>
                <a:sym typeface="Helvetica"/>
              </a:rPr>
              <a:t> = </a:t>
            </a:r>
            <a:r>
              <a:rPr sz="2000" b="1" i="1">
                <a:latin typeface="Helvetica"/>
                <a:ea typeface="Helvetica"/>
                <a:cs typeface="Helvetica"/>
                <a:sym typeface="Helvetica"/>
              </a:rPr>
              <a:t>libérer les voies aériennes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e"/>
          <p:cNvGrpSpPr/>
          <p:nvPr/>
        </p:nvGrpSpPr>
        <p:grpSpPr>
          <a:xfrm>
            <a:off x="428263" y="505431"/>
            <a:ext cx="8470706" cy="5154590"/>
            <a:chOff x="392023" y="0"/>
            <a:chExt cx="7753913" cy="5154589"/>
          </a:xfrm>
        </p:grpSpPr>
        <p:sp>
          <p:nvSpPr>
            <p:cNvPr id="35" name="Figure"/>
            <p:cNvSpPr/>
            <p:nvPr/>
          </p:nvSpPr>
          <p:spPr>
            <a:xfrm>
              <a:off x="392023" y="0"/>
              <a:ext cx="7753913" cy="5154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98" h="20271" extrusionOk="0">
                  <a:moveTo>
                    <a:pt x="2543" y="15066"/>
                  </a:moveTo>
                  <a:cubicBezTo>
                    <a:pt x="-396" y="10651"/>
                    <a:pt x="741" y="4648"/>
                    <a:pt x="5083" y="1660"/>
                  </a:cubicBezTo>
                  <a:cubicBezTo>
                    <a:pt x="9425" y="-1329"/>
                    <a:pt x="15327" y="-172"/>
                    <a:pt x="18265" y="4243"/>
                  </a:cubicBezTo>
                  <a:cubicBezTo>
                    <a:pt x="21204" y="8659"/>
                    <a:pt x="20067" y="14661"/>
                    <a:pt x="15725" y="17650"/>
                  </a:cubicBezTo>
                  <a:cubicBezTo>
                    <a:pt x="12520" y="19856"/>
                    <a:pt x="8320" y="19863"/>
                    <a:pt x="5109" y="17668"/>
                  </a:cubicBezTo>
                  <a:lnTo>
                    <a:pt x="0" y="20271"/>
                  </a:lnTo>
                  <a:close/>
                </a:path>
              </a:pathLst>
            </a:custGeom>
            <a:solidFill>
              <a:srgbClr val="FFC842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36" name="SI JE VOUS DIS PERTE DE CONNAISSANCE…"/>
            <p:cNvSpPr/>
            <p:nvPr/>
          </p:nvSpPr>
          <p:spPr>
            <a:xfrm>
              <a:off x="914849" y="35861"/>
              <a:ext cx="6739795" cy="4345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39949" marR="39949" algn="ctr">
                <a:defRPr sz="37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 dirty="0"/>
            </a:p>
            <a:p>
              <a:pPr marL="39949" marR="39949" algn="ctr">
                <a:defRPr sz="37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sz="3200" dirty="0"/>
                <a:t>SI JE VOUS DIS PERTE DE CONNAISSANCE</a:t>
              </a:r>
            </a:p>
            <a:p>
              <a:pPr marL="39949" marR="39949" algn="ctr">
                <a:defRPr sz="37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fr-FR" sz="3200" dirty="0">
                  <a:solidFill>
                    <a:srgbClr val="00B050"/>
                  </a:solidFill>
                </a:rPr>
                <a:t>COMMENT LA RECONNAISSEZ VOUS?</a:t>
              </a:r>
            </a:p>
            <a:p>
              <a:pPr marL="39949" marR="39949" algn="ctr">
                <a:defRPr sz="37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lang="fr-FR" sz="3200" dirty="0">
                  <a:solidFill>
                    <a:srgbClr val="0070C0"/>
                  </a:solidFill>
                </a:rPr>
                <a:t>QUELS SONT LES SIGNES?</a:t>
              </a:r>
              <a:r>
                <a:rPr sz="3200" dirty="0"/>
                <a:t> </a:t>
              </a:r>
            </a:p>
            <a:p>
              <a:pPr marL="39949" marR="39949" algn="ctr">
                <a:defRPr sz="37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sz="3200" dirty="0">
                  <a:solidFill>
                    <a:srgbClr val="C00000"/>
                  </a:solidFill>
                </a:rPr>
                <a:t>Y’A-T-IL UN RISQUE</a:t>
              </a:r>
              <a:r>
                <a:rPr lang="fr-FR" sz="3200" dirty="0">
                  <a:solidFill>
                    <a:srgbClr val="C00000"/>
                  </a:solidFill>
                </a:rPr>
                <a:t>?</a:t>
              </a:r>
              <a:r>
                <a:rPr sz="3200" dirty="0">
                  <a:solidFill>
                    <a:srgbClr val="C00000"/>
                  </a:solidFill>
                </a:rPr>
                <a:t> </a:t>
              </a:r>
            </a:p>
            <a:p>
              <a:pPr marL="39949" marR="39949" algn="ctr">
                <a:defRPr sz="37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sz="3200" dirty="0"/>
                <a:t>ET QUE FERIEZ-VOUS?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e"/>
          <p:cNvGrpSpPr/>
          <p:nvPr/>
        </p:nvGrpSpPr>
        <p:grpSpPr>
          <a:xfrm>
            <a:off x="657273" y="914400"/>
            <a:ext cx="8023739" cy="4894412"/>
            <a:chOff x="0" y="0"/>
            <a:chExt cx="7905650" cy="4271090"/>
          </a:xfrm>
        </p:grpSpPr>
        <p:sp>
          <p:nvSpPr>
            <p:cNvPr id="39" name="Rectangle aux angles arrondis"/>
            <p:cNvSpPr/>
            <p:nvPr/>
          </p:nvSpPr>
          <p:spPr>
            <a:xfrm>
              <a:off x="0" y="71458"/>
              <a:ext cx="7905651" cy="4199633"/>
            </a:xfrm>
            <a:prstGeom prst="roundRect">
              <a:avLst>
                <a:gd name="adj" fmla="val 20634"/>
              </a:avLst>
            </a:pr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40" name="OBJECTIF"/>
            <p:cNvSpPr/>
            <p:nvPr/>
          </p:nvSpPr>
          <p:spPr>
            <a:xfrm>
              <a:off x="2375103" y="0"/>
              <a:ext cx="3155444" cy="12020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50405" marR="50405" algn="ctr">
                <a:defRPr sz="4400" b="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rPr dirty="0"/>
                <a:t>OBJECTIF </a:t>
              </a:r>
            </a:p>
          </p:txBody>
        </p:sp>
      </p:grpSp>
      <p:grpSp>
        <p:nvGrpSpPr>
          <p:cNvPr id="44" name="Groupe"/>
          <p:cNvGrpSpPr/>
          <p:nvPr/>
        </p:nvGrpSpPr>
        <p:grpSpPr>
          <a:xfrm>
            <a:off x="938207" y="2141317"/>
            <a:ext cx="7548519" cy="3477138"/>
            <a:chOff x="0" y="0"/>
            <a:chExt cx="7343786" cy="2452938"/>
          </a:xfrm>
        </p:grpSpPr>
        <p:sp>
          <p:nvSpPr>
            <p:cNvPr id="42" name="Rectangle aux angles arrondis"/>
            <p:cNvSpPr/>
            <p:nvPr/>
          </p:nvSpPr>
          <p:spPr>
            <a:xfrm>
              <a:off x="0" y="0"/>
              <a:ext cx="7343786" cy="2424163"/>
            </a:xfrm>
            <a:prstGeom prst="roundRect">
              <a:avLst>
                <a:gd name="adj" fmla="val 16667"/>
              </a:avLst>
            </a:prstGeom>
            <a:solidFill>
              <a:srgbClr val="777777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43" name="A la fin de cette séquence, vous serez capable de réaliser ou de faire réaliser la conduite à tenir face à une personne présentant une perte de connaissance, en attente de l’arrivée des secours."/>
            <p:cNvSpPr/>
            <p:nvPr/>
          </p:nvSpPr>
          <p:spPr>
            <a:xfrm>
              <a:off x="108386" y="263484"/>
              <a:ext cx="7044110" cy="21894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51867" marR="51867" algn="ctr">
                <a:defRPr sz="3000" b="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Helvetica Neue"/>
                  <a:ea typeface="Helvetica Neue"/>
                  <a:cs typeface="Helvetica Neue"/>
                  <a:sym typeface="Helvetica Neue"/>
                </a:defRPr>
              </a:pPr>
              <a:r>
                <a:rPr dirty="0"/>
                <a:t>A la fin de </a:t>
              </a:r>
              <a:r>
                <a:rPr dirty="0" err="1"/>
                <a:t>cette</a:t>
              </a:r>
              <a:r>
                <a:rPr dirty="0"/>
                <a:t> </a:t>
              </a:r>
              <a:r>
                <a:rPr dirty="0" err="1"/>
                <a:t>séquence</a:t>
              </a:r>
              <a:r>
                <a:rPr dirty="0"/>
                <a:t>, </a:t>
              </a:r>
              <a:r>
                <a:rPr dirty="0" err="1"/>
                <a:t>vous</a:t>
              </a:r>
              <a:r>
                <a:rPr dirty="0"/>
                <a:t> </a:t>
              </a:r>
              <a:r>
                <a:rPr dirty="0" err="1"/>
                <a:t>serez</a:t>
              </a:r>
              <a:r>
                <a:rPr dirty="0"/>
                <a:t> capable de </a:t>
              </a:r>
              <a:r>
                <a:rPr dirty="0" err="1"/>
                <a:t>réaliser</a:t>
              </a:r>
              <a:r>
                <a:rPr dirty="0"/>
                <a:t> </a:t>
              </a:r>
              <a:r>
                <a:rPr dirty="0" err="1"/>
                <a:t>ou</a:t>
              </a:r>
              <a:r>
                <a:rPr dirty="0"/>
                <a:t> de faire </a:t>
              </a:r>
              <a:r>
                <a:rPr dirty="0" err="1"/>
                <a:t>réaliser</a:t>
              </a:r>
              <a:r>
                <a:rPr dirty="0"/>
                <a:t> la </a:t>
              </a:r>
              <a:r>
                <a:rPr dirty="0" err="1"/>
                <a:t>conduite</a:t>
              </a:r>
              <a:r>
                <a:rPr dirty="0"/>
                <a:t> </a:t>
              </a:r>
              <a:r>
                <a:rPr dirty="0" err="1"/>
                <a:t>à</a:t>
              </a:r>
              <a:r>
                <a:rPr dirty="0"/>
                <a:t> </a:t>
              </a:r>
              <a:r>
                <a:rPr dirty="0" err="1"/>
                <a:t>tenir</a:t>
              </a:r>
              <a:r>
                <a:rPr dirty="0"/>
                <a:t> face </a:t>
              </a:r>
              <a:r>
                <a:rPr dirty="0" err="1"/>
                <a:t>à</a:t>
              </a:r>
              <a:r>
                <a:rPr dirty="0"/>
                <a:t> </a:t>
              </a:r>
              <a:r>
                <a:rPr dirty="0" err="1"/>
                <a:t>une</a:t>
              </a:r>
              <a:r>
                <a:rPr dirty="0"/>
                <a:t> </a:t>
              </a:r>
              <a:r>
                <a:rPr dirty="0" err="1"/>
                <a:t>personne</a:t>
              </a:r>
              <a:r>
                <a:rPr dirty="0"/>
                <a:t> </a:t>
              </a:r>
              <a:r>
                <a:rPr dirty="0" err="1"/>
                <a:t>présentant</a:t>
              </a:r>
              <a:r>
                <a:rPr dirty="0"/>
                <a:t> </a:t>
              </a:r>
              <a:r>
                <a:rPr dirty="0" err="1"/>
                <a:t>une</a:t>
              </a:r>
              <a:r>
                <a:rPr dirty="0"/>
                <a:t> </a:t>
              </a:r>
              <a:r>
                <a:rPr u="sng" dirty="0" err="1"/>
                <a:t>perte</a:t>
              </a:r>
              <a:r>
                <a:rPr u="sng" dirty="0"/>
                <a:t> de </a:t>
              </a:r>
              <a:r>
                <a:rPr u="sng" dirty="0" err="1"/>
                <a:t>connaissance</a:t>
              </a:r>
              <a:r>
                <a:rPr dirty="0"/>
                <a:t>, </a:t>
              </a:r>
              <a:r>
                <a:rPr dirty="0" err="1"/>
                <a:t>en</a:t>
              </a:r>
              <a:r>
                <a:rPr dirty="0"/>
                <a:t> </a:t>
              </a:r>
              <a:r>
                <a:rPr dirty="0" err="1"/>
                <a:t>attente</a:t>
              </a:r>
              <a:r>
                <a:rPr dirty="0"/>
                <a:t> de </a:t>
              </a:r>
              <a:r>
                <a:rPr dirty="0" err="1"/>
                <a:t>l’arrivée</a:t>
              </a:r>
              <a:r>
                <a:rPr dirty="0"/>
                <a:t> des secours. </a:t>
              </a:r>
            </a:p>
            <a:p>
              <a:pPr marL="51867" marR="51867" algn="ctr">
                <a:defRPr sz="2800" b="1">
                  <a:solidFill>
                    <a:srgbClr val="FFFFFF"/>
                  </a:solidFill>
                  <a:uFill>
                    <a:solidFill>
                      <a:srgbClr val="FFFFFF"/>
                    </a:solidFill>
                  </a:u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rPr dirty="0"/>
                <a:t> 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1" animBg="1" advAuto="0"/>
      <p:bldP spid="44" grpId="2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ÉMONSTRATION"/>
          <p:cNvSpPr txBox="1"/>
          <p:nvPr/>
        </p:nvSpPr>
        <p:spPr>
          <a:xfrm>
            <a:off x="820483" y="2882356"/>
            <a:ext cx="7503034" cy="10932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sz="6600" b="1">
                <a:solidFill>
                  <a:schemeClr val="accent1">
                    <a:hueOff val="114395"/>
                    <a:lumOff val="-24975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DÉMONSTRATION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ERTE DE CONNAISSANCE"/>
          <p:cNvSpPr/>
          <p:nvPr/>
        </p:nvSpPr>
        <p:spPr>
          <a:xfrm>
            <a:off x="63500" y="76200"/>
            <a:ext cx="5099497" cy="480666"/>
          </a:xfrm>
          <a:prstGeom prst="roundRect">
            <a:avLst>
              <a:gd name="adj" fmla="val 50000"/>
            </a:avLst>
          </a:prstGeom>
          <a:solidFill>
            <a:schemeClr val="accent3">
              <a:hueOff val="914337"/>
              <a:satOff val="31515"/>
              <a:lumOff val="-30790"/>
            </a:schemeClr>
          </a:solidFill>
          <a:ln w="12700">
            <a:solidFill>
              <a:srgbClr val="000000"/>
            </a:solidFill>
          </a:ln>
          <a:effectLst>
            <a:outerShdw blurRad="63500" dist="38100" dir="2700000" rotWithShape="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PERTE DE CONNAISSANCE</a:t>
            </a:r>
          </a:p>
        </p:txBody>
      </p:sp>
      <p:sp>
        <p:nvSpPr>
          <p:cNvPr id="49" name="LES CAUSES:…"/>
          <p:cNvSpPr txBox="1"/>
          <p:nvPr/>
        </p:nvSpPr>
        <p:spPr>
          <a:xfrm>
            <a:off x="3868593" y="804889"/>
            <a:ext cx="5112198" cy="2987622"/>
          </a:xfrm>
          <a:prstGeom prst="rect">
            <a:avLst/>
          </a:prstGeom>
          <a:solidFill>
            <a:schemeClr val="accent3">
              <a:hueOff val="362282"/>
              <a:satOff val="31803"/>
              <a:lumOff val="-18242"/>
            </a:schemeClr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LES CAUSES:</a:t>
            </a:r>
          </a:p>
          <a:p>
            <a:pPr algn="ctr"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 algn="ctr"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Elles peuvent être d’origine:</a:t>
            </a:r>
          </a:p>
          <a:p>
            <a:pPr marL="338454" indent="-257175" algn="ctr">
              <a:buSzPct val="100000"/>
              <a:buChar char="-"/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TRAUMATIQUE (chute…)</a:t>
            </a:r>
          </a:p>
          <a:p>
            <a:pPr marL="338454" indent="-257175" algn="ctr">
              <a:buSzPct val="100000"/>
              <a:buChar char="-"/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MEDICALE (médicaments, épilepsie…)</a:t>
            </a:r>
          </a:p>
          <a:p>
            <a:pPr marL="338454" indent="-257175" algn="ctr">
              <a:buSzPct val="100000"/>
              <a:buChar char="-"/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TOXIQUE (vapeurs, alcool…)</a:t>
            </a:r>
          </a:p>
        </p:txBody>
      </p:sp>
      <p:sp>
        <p:nvSpPr>
          <p:cNvPr id="50" name="PERTE DE CONNAISSANCE"/>
          <p:cNvSpPr/>
          <p:nvPr/>
        </p:nvSpPr>
        <p:spPr>
          <a:xfrm>
            <a:off x="63500" y="76200"/>
            <a:ext cx="5099497" cy="480666"/>
          </a:xfrm>
          <a:prstGeom prst="roundRect">
            <a:avLst>
              <a:gd name="adj" fmla="val 50000"/>
            </a:avLst>
          </a:prstGeom>
          <a:solidFill>
            <a:schemeClr val="accent1">
              <a:hueOff val="114395"/>
              <a:lumOff val="-24975"/>
            </a:schemeClr>
          </a:solidFill>
          <a:ln w="12700">
            <a:solidFill>
              <a:srgbClr val="000000"/>
            </a:solidFill>
          </a:ln>
          <a:effectLst>
            <a:outerShdw blurRad="63500" dist="38100" dir="2700000" rotWithShape="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PERTE DE CONNAISSANCE</a:t>
            </a:r>
          </a:p>
        </p:txBody>
      </p:sp>
      <p:sp>
        <p:nvSpPr>
          <p:cNvPr id="51" name="LES SIGNES:…"/>
          <p:cNvSpPr txBox="1"/>
          <p:nvPr/>
        </p:nvSpPr>
        <p:spPr>
          <a:xfrm>
            <a:off x="3865932" y="790350"/>
            <a:ext cx="5112198" cy="3800422"/>
          </a:xfrm>
          <a:prstGeom prst="rect">
            <a:avLst/>
          </a:prstGeom>
          <a:solidFill>
            <a:schemeClr val="accent1">
              <a:lumOff val="-13575"/>
            </a:schemeClr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LES SIGNES:</a:t>
            </a:r>
          </a:p>
          <a:p>
            <a:pPr algn="ctr"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 algn="ctr"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Une personne a perdu connaissance lorsque:</a:t>
            </a:r>
          </a:p>
          <a:p>
            <a:pPr marL="338454" indent="-257175" algn="ctr">
              <a:buSzPct val="100000"/>
              <a:buChar char="-"/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elle ne répond pas</a:t>
            </a:r>
          </a:p>
          <a:p>
            <a:pPr marL="338454" indent="-257175" algn="ctr">
              <a:buSzPct val="100000"/>
              <a:buChar char="-"/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elle ne réagit</a:t>
            </a:r>
          </a:p>
          <a:p>
            <a:pPr algn="ctr"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à aucune sollicitation verbale ou physique.</a:t>
            </a:r>
          </a:p>
          <a:p>
            <a:pPr algn="ctr"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- elle respire</a:t>
            </a:r>
          </a:p>
        </p:txBody>
      </p:sp>
      <p:sp>
        <p:nvSpPr>
          <p:cNvPr id="52" name="PERTE DE CONNAISSANCE chez l’adulte et l’enfant"/>
          <p:cNvSpPr/>
          <p:nvPr/>
        </p:nvSpPr>
        <p:spPr>
          <a:xfrm>
            <a:off x="63500" y="76200"/>
            <a:ext cx="8022878" cy="480666"/>
          </a:xfrm>
          <a:prstGeom prst="roundRect">
            <a:avLst>
              <a:gd name="adj" fmla="val 50000"/>
            </a:avLst>
          </a:prstGeom>
          <a:solidFill>
            <a:schemeClr val="accent5">
              <a:lumOff val="-29866"/>
            </a:schemeClr>
          </a:solidFill>
          <a:ln w="12700">
            <a:solidFill>
              <a:srgbClr val="000000"/>
            </a:solidFill>
          </a:ln>
          <a:effectLst>
            <a:outerShdw blurRad="63500" dist="38100" dir="2700000" rotWithShape="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PERTE DE CONNAISSANCE chez l’adulte et l’enfant</a:t>
            </a:r>
          </a:p>
        </p:txBody>
      </p:sp>
      <p:sp>
        <p:nvSpPr>
          <p:cNvPr id="53" name="LES RISQUES:…"/>
          <p:cNvSpPr txBox="1"/>
          <p:nvPr/>
        </p:nvSpPr>
        <p:spPr>
          <a:xfrm>
            <a:off x="3887643" y="982689"/>
            <a:ext cx="5112198" cy="2987622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LES RISQUES:</a:t>
            </a:r>
          </a:p>
          <a:p>
            <a:pPr algn="ctr"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 marL="338454" indent="-257175" algn="ctr">
              <a:buSzPct val="100000"/>
              <a:buChar char="-"/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arrêt respiratoire</a:t>
            </a:r>
          </a:p>
          <a:p>
            <a:pPr marL="338454" indent="-257175" algn="ctr">
              <a:buSzPct val="100000"/>
              <a:buChar char="-"/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arrêt cardiaque</a:t>
            </a:r>
          </a:p>
          <a:p>
            <a:pPr algn="ctr">
              <a:defRPr sz="2600"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dû à une chute de la langue en arrière ou à la présence de liquide dans la gorge</a:t>
            </a:r>
          </a:p>
        </p:txBody>
      </p:sp>
      <p:sp>
        <p:nvSpPr>
          <p:cNvPr id="54" name="Ligne"/>
          <p:cNvSpPr/>
          <p:nvPr/>
        </p:nvSpPr>
        <p:spPr>
          <a:xfrm>
            <a:off x="2124761" y="596954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5" name="PROTECTION ADAPTÉE"/>
          <p:cNvSpPr/>
          <p:nvPr/>
        </p:nvSpPr>
        <p:spPr>
          <a:xfrm>
            <a:off x="555142" y="953458"/>
            <a:ext cx="3139240" cy="448360"/>
          </a:xfrm>
          <a:prstGeom prst="roundRect">
            <a:avLst>
              <a:gd name="adj" fmla="val 42488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PROTECTION ADAPTÉE</a:t>
            </a:r>
          </a:p>
        </p:txBody>
      </p:sp>
      <p:sp>
        <p:nvSpPr>
          <p:cNvPr id="56" name="Ligne"/>
          <p:cNvSpPr/>
          <p:nvPr/>
        </p:nvSpPr>
        <p:spPr>
          <a:xfrm>
            <a:off x="2124761" y="1443131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57" name="VICTIME CONSCIENTE ?"/>
          <p:cNvSpPr/>
          <p:nvPr/>
        </p:nvSpPr>
        <p:spPr>
          <a:xfrm>
            <a:off x="540049" y="1800861"/>
            <a:ext cx="3186542" cy="480667"/>
          </a:xfrm>
          <a:prstGeom prst="roundRect">
            <a:avLst>
              <a:gd name="adj" fmla="val 39633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VICTIME CONSCIENTE ?</a:t>
            </a:r>
          </a:p>
        </p:txBody>
      </p:sp>
      <p:sp>
        <p:nvSpPr>
          <p:cNvPr id="58" name="Secouer l’épaule…"/>
          <p:cNvSpPr/>
          <p:nvPr/>
        </p:nvSpPr>
        <p:spPr>
          <a:xfrm>
            <a:off x="3874943" y="1301721"/>
            <a:ext cx="3696991" cy="1930401"/>
          </a:xfrm>
          <a:prstGeom prst="roundRect">
            <a:avLst>
              <a:gd name="adj" fmla="val 13262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254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algn="ctr">
              <a:defRPr sz="28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Secouer l’épaule</a:t>
            </a:r>
          </a:p>
          <a:p>
            <a:pPr algn="ctr">
              <a:defRPr sz="28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« Vous m’entendez? »</a:t>
            </a:r>
          </a:p>
          <a:p>
            <a:pPr algn="ctr">
              <a:defRPr sz="28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« Serrez-moi la main</a:t>
            </a:r>
          </a:p>
        </p:txBody>
      </p:sp>
      <p:sp>
        <p:nvSpPr>
          <p:cNvPr id="59" name="Ligne"/>
          <p:cNvSpPr/>
          <p:nvPr/>
        </p:nvSpPr>
        <p:spPr>
          <a:xfrm>
            <a:off x="3161937" y="2325988"/>
            <a:ext cx="1" cy="46106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DEMANDER DE L’AIDE"/>
          <p:cNvSpPr/>
          <p:nvPr/>
        </p:nvSpPr>
        <p:spPr>
          <a:xfrm>
            <a:off x="2433931" y="2856712"/>
            <a:ext cx="2354115" cy="826628"/>
          </a:xfrm>
          <a:prstGeom prst="roundRect">
            <a:avLst>
              <a:gd name="adj" fmla="val 23045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DEMANDER DE L’AIDE</a:t>
            </a:r>
          </a:p>
        </p:txBody>
      </p:sp>
      <p:sp>
        <p:nvSpPr>
          <p:cNvPr id="61" name="Ligne"/>
          <p:cNvSpPr/>
          <p:nvPr/>
        </p:nvSpPr>
        <p:spPr>
          <a:xfrm>
            <a:off x="1127216" y="2325988"/>
            <a:ext cx="1" cy="46106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2" name="Voir le MALAISE"/>
          <p:cNvSpPr/>
          <p:nvPr/>
        </p:nvSpPr>
        <p:spPr>
          <a:xfrm>
            <a:off x="28588" y="2831508"/>
            <a:ext cx="2146457" cy="826628"/>
          </a:xfrm>
          <a:prstGeom prst="roundRect">
            <a:avLst>
              <a:gd name="adj" fmla="val 23045"/>
            </a:avLst>
          </a:prstGeom>
          <a:solidFill>
            <a:schemeClr val="accent6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Voir le MALAISE</a:t>
            </a:r>
          </a:p>
        </p:txBody>
      </p:sp>
      <p:sp>
        <p:nvSpPr>
          <p:cNvPr id="63" name="NON"/>
          <p:cNvSpPr txBox="1"/>
          <p:nvPr/>
        </p:nvSpPr>
        <p:spPr>
          <a:xfrm>
            <a:off x="3306569" y="2323454"/>
            <a:ext cx="659639" cy="399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NON</a:t>
            </a:r>
          </a:p>
        </p:txBody>
      </p:sp>
      <p:sp>
        <p:nvSpPr>
          <p:cNvPr id="64" name="OUI"/>
          <p:cNvSpPr txBox="1"/>
          <p:nvPr/>
        </p:nvSpPr>
        <p:spPr>
          <a:xfrm>
            <a:off x="1202976" y="2350651"/>
            <a:ext cx="575057" cy="411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sz="20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OUI</a:t>
            </a:r>
          </a:p>
        </p:txBody>
      </p:sp>
      <p:sp>
        <p:nvSpPr>
          <p:cNvPr id="65" name="Ligne"/>
          <p:cNvSpPr/>
          <p:nvPr/>
        </p:nvSpPr>
        <p:spPr>
          <a:xfrm>
            <a:off x="2760383" y="3789038"/>
            <a:ext cx="1" cy="39940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6" name="L.V.A"/>
          <p:cNvSpPr/>
          <p:nvPr/>
        </p:nvSpPr>
        <p:spPr>
          <a:xfrm>
            <a:off x="4264486" y="4570192"/>
            <a:ext cx="1177480" cy="498768"/>
          </a:xfrm>
          <a:prstGeom prst="roundRect">
            <a:avLst>
              <a:gd name="adj" fmla="val 38194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L.V.A</a:t>
            </a:r>
          </a:p>
        </p:txBody>
      </p:sp>
      <p:grpSp>
        <p:nvGrpSpPr>
          <p:cNvPr id="69" name="Groupe"/>
          <p:cNvGrpSpPr/>
          <p:nvPr/>
        </p:nvGrpSpPr>
        <p:grpSpPr>
          <a:xfrm>
            <a:off x="5040582" y="598792"/>
            <a:ext cx="3950562" cy="3851177"/>
            <a:chOff x="0" y="0"/>
            <a:chExt cx="3950560" cy="3851175"/>
          </a:xfrm>
        </p:grpSpPr>
        <p:sp>
          <p:nvSpPr>
            <p:cNvPr id="67" name="Rectangle aux angles arrondis"/>
            <p:cNvSpPr/>
            <p:nvPr/>
          </p:nvSpPr>
          <p:spPr>
            <a:xfrm>
              <a:off x="0" y="24846"/>
              <a:ext cx="3950561" cy="3801484"/>
            </a:xfrm>
            <a:prstGeom prst="roundRect">
              <a:avLst>
                <a:gd name="adj" fmla="val 16667"/>
              </a:avLst>
            </a:prstGeom>
            <a:solidFill>
              <a:srgbClr val="FF9A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68" name="COMMENT?"/>
            <p:cNvSpPr/>
            <p:nvPr/>
          </p:nvSpPr>
          <p:spPr>
            <a:xfrm>
              <a:off x="864764" y="0"/>
              <a:ext cx="2221033" cy="38511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49046" marR="49046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rPr sz="2700"/>
                <a:t>COMMENT</a:t>
              </a:r>
              <a:r>
                <a:t>?</a:t>
              </a:r>
            </a:p>
            <a:p>
              <a:pPr marL="49046" marR="49046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49046" marR="49046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49046" marR="49046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49046" marR="49046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49046" marR="49046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49046" marR="49046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72" name="Groupe"/>
          <p:cNvGrpSpPr/>
          <p:nvPr/>
        </p:nvGrpSpPr>
        <p:grpSpPr>
          <a:xfrm>
            <a:off x="5207000" y="1169156"/>
            <a:ext cx="3429000" cy="838201"/>
            <a:chOff x="0" y="0"/>
            <a:chExt cx="3429000" cy="838200"/>
          </a:xfrm>
        </p:grpSpPr>
        <p:sp>
          <p:nvSpPr>
            <p:cNvPr id="70" name="Rectangle aux angles arrondis"/>
            <p:cNvSpPr/>
            <p:nvPr/>
          </p:nvSpPr>
          <p:spPr>
            <a:xfrm>
              <a:off x="0" y="0"/>
              <a:ext cx="3429000" cy="838200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71" name="paume de la main…"/>
            <p:cNvSpPr/>
            <p:nvPr/>
          </p:nvSpPr>
          <p:spPr>
            <a:xfrm>
              <a:off x="379444" y="76199"/>
              <a:ext cx="2670112" cy="6858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52248" marR="52248" algn="ctr">
                <a:defRPr sz="2100" b="1"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paume de la main</a:t>
              </a:r>
            </a:p>
            <a:p>
              <a:pPr marL="52248" marR="52248" algn="ctr">
                <a:defRPr sz="2100" b="1"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 sur le front</a:t>
              </a:r>
            </a:p>
          </p:txBody>
        </p:sp>
      </p:grpSp>
      <p:grpSp>
        <p:nvGrpSpPr>
          <p:cNvPr id="75" name="Groupe"/>
          <p:cNvGrpSpPr/>
          <p:nvPr/>
        </p:nvGrpSpPr>
        <p:grpSpPr>
          <a:xfrm>
            <a:off x="5220068" y="2142709"/>
            <a:ext cx="3429001" cy="1214438"/>
            <a:chOff x="0" y="0"/>
            <a:chExt cx="3429000" cy="1214437"/>
          </a:xfrm>
        </p:grpSpPr>
        <p:sp>
          <p:nvSpPr>
            <p:cNvPr id="73" name="Rectangle aux angles arrondis"/>
            <p:cNvSpPr/>
            <p:nvPr/>
          </p:nvSpPr>
          <p:spPr>
            <a:xfrm>
              <a:off x="0" y="0"/>
              <a:ext cx="3429000" cy="1214438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74" name="2 ou 3 doigts sous…"/>
            <p:cNvSpPr/>
            <p:nvPr/>
          </p:nvSpPr>
          <p:spPr>
            <a:xfrm>
              <a:off x="271792" y="71437"/>
              <a:ext cx="2885416" cy="107156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51759" marR="51759" algn="ctr">
                <a:defRPr sz="2100"/>
              </a:pPr>
              <a:r>
                <a:rPr b="1">
                  <a:latin typeface="Helvetica"/>
                  <a:ea typeface="Helvetica"/>
                  <a:cs typeface="Helvetica"/>
                  <a:sym typeface="Helvetica"/>
                </a:rPr>
                <a:t>2 ou 3 doigts sous</a:t>
              </a:r>
            </a:p>
            <a:p>
              <a:pPr marL="51759" marR="51759" algn="ctr">
                <a:defRPr sz="2100"/>
              </a:pPr>
              <a:r>
                <a:rPr b="1">
                  <a:latin typeface="Helvetica"/>
                  <a:ea typeface="Helvetica"/>
                  <a:cs typeface="Helvetica"/>
                  <a:sym typeface="Helvetica"/>
                </a:rPr>
                <a:t> la pointe du menton</a:t>
              </a:r>
            </a:p>
            <a:p>
              <a:pPr marL="51759" marR="51759" algn="ctr">
                <a:defRPr sz="21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 (s’aider du pouce)</a:t>
              </a:r>
            </a:p>
          </p:txBody>
        </p:sp>
      </p:grpSp>
      <p:grpSp>
        <p:nvGrpSpPr>
          <p:cNvPr id="78" name="Groupe"/>
          <p:cNvGrpSpPr/>
          <p:nvPr/>
        </p:nvGrpSpPr>
        <p:grpSpPr>
          <a:xfrm>
            <a:off x="5473700" y="3492500"/>
            <a:ext cx="2895600" cy="1651000"/>
            <a:chOff x="0" y="0"/>
            <a:chExt cx="2895600" cy="1651000"/>
          </a:xfrm>
        </p:grpSpPr>
        <p:sp>
          <p:nvSpPr>
            <p:cNvPr id="76" name="Rectangle aux angles arrondis"/>
            <p:cNvSpPr/>
            <p:nvPr/>
          </p:nvSpPr>
          <p:spPr>
            <a:xfrm>
              <a:off x="0" y="0"/>
              <a:ext cx="2895600" cy="762000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77" name="Basculer la tête…"/>
            <p:cNvSpPr/>
            <p:nvPr/>
          </p:nvSpPr>
          <p:spPr>
            <a:xfrm>
              <a:off x="1447800" y="381000"/>
              <a:ext cx="1270001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/>
            <a:p>
              <a:pPr marL="52165" marR="52165" algn="ctr">
                <a:defRPr sz="21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Basculer la tête </a:t>
              </a:r>
            </a:p>
            <a:p>
              <a:pPr marL="52165" marR="52165" algn="ctr">
                <a:defRPr sz="21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en arrière</a:t>
              </a:r>
            </a:p>
          </p:txBody>
        </p:sp>
      </p:grpSp>
      <p:grpSp>
        <p:nvGrpSpPr>
          <p:cNvPr id="81" name="Groupe"/>
          <p:cNvGrpSpPr/>
          <p:nvPr/>
        </p:nvGrpSpPr>
        <p:grpSpPr>
          <a:xfrm>
            <a:off x="4942685" y="615645"/>
            <a:ext cx="4055983" cy="3895768"/>
            <a:chOff x="0" y="0"/>
            <a:chExt cx="4055982" cy="3895766"/>
          </a:xfrm>
        </p:grpSpPr>
        <p:sp>
          <p:nvSpPr>
            <p:cNvPr id="79" name="Rectangle aux angles arrondis"/>
            <p:cNvSpPr/>
            <p:nvPr/>
          </p:nvSpPr>
          <p:spPr>
            <a:xfrm>
              <a:off x="0" y="0"/>
              <a:ext cx="4055983" cy="3895767"/>
            </a:xfrm>
            <a:prstGeom prst="roundRect">
              <a:avLst>
                <a:gd name="adj" fmla="val 15683"/>
              </a:avLst>
            </a:prstGeom>
            <a:solidFill>
              <a:srgbClr val="FF9A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80" name="RESULTATS"/>
            <p:cNvSpPr/>
            <p:nvPr/>
          </p:nvSpPr>
          <p:spPr>
            <a:xfrm>
              <a:off x="742610" y="118288"/>
              <a:ext cx="2661136" cy="35359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38100" tIns="38100" rIns="38100" bIns="38100" numCol="1" anchor="ctr">
              <a:noAutofit/>
            </a:bodyPr>
            <a:lstStyle/>
            <a:p>
              <a:pPr marL="49455" marR="49455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RESULTATS</a:t>
              </a:r>
            </a:p>
            <a:p>
              <a:pPr marL="49455" marR="49455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49455" marR="49455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49455" marR="49455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49455" marR="49455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  <a:p>
              <a:pPr marL="49455" marR="49455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pPr>
              <a:endParaRPr/>
            </a:p>
          </p:txBody>
        </p:sp>
      </p:grpSp>
      <p:grpSp>
        <p:nvGrpSpPr>
          <p:cNvPr id="84" name="Groupe"/>
          <p:cNvGrpSpPr/>
          <p:nvPr/>
        </p:nvGrpSpPr>
        <p:grpSpPr>
          <a:xfrm>
            <a:off x="5143868" y="1435100"/>
            <a:ext cx="3581401" cy="1066800"/>
            <a:chOff x="0" y="0"/>
            <a:chExt cx="3581400" cy="1066800"/>
          </a:xfrm>
        </p:grpSpPr>
        <p:sp>
          <p:nvSpPr>
            <p:cNvPr id="82" name="Rectangle aux angles arrondis"/>
            <p:cNvSpPr/>
            <p:nvPr/>
          </p:nvSpPr>
          <p:spPr>
            <a:xfrm>
              <a:off x="0" y="0"/>
              <a:ext cx="3581400" cy="1066800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83" name="menton élevée"/>
            <p:cNvSpPr/>
            <p:nvPr/>
          </p:nvSpPr>
          <p:spPr>
            <a:xfrm>
              <a:off x="132100" y="222250"/>
              <a:ext cx="3317200" cy="6223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 marL="52009" marR="52009" algn="ctr">
                <a:defRPr sz="36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menton élevée</a:t>
              </a:r>
            </a:p>
          </p:txBody>
        </p:sp>
      </p:grpSp>
      <p:grpSp>
        <p:nvGrpSpPr>
          <p:cNvPr id="87" name="Groupe"/>
          <p:cNvGrpSpPr/>
          <p:nvPr/>
        </p:nvGrpSpPr>
        <p:grpSpPr>
          <a:xfrm>
            <a:off x="5187062" y="2613297"/>
            <a:ext cx="3657601" cy="1955801"/>
            <a:chOff x="0" y="0"/>
            <a:chExt cx="3657600" cy="1955800"/>
          </a:xfrm>
        </p:grpSpPr>
        <p:sp>
          <p:nvSpPr>
            <p:cNvPr id="85" name="Rectangle aux angles arrondis"/>
            <p:cNvSpPr/>
            <p:nvPr/>
          </p:nvSpPr>
          <p:spPr>
            <a:xfrm>
              <a:off x="0" y="0"/>
              <a:ext cx="3657600" cy="1371600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86" name="Tête maintenue…"/>
            <p:cNvSpPr/>
            <p:nvPr/>
          </p:nvSpPr>
          <p:spPr>
            <a:xfrm>
              <a:off x="1828800" y="685800"/>
              <a:ext cx="1270001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/>
            <a:p>
              <a:pPr marL="51666" marR="51666" algn="ctr">
                <a:defRPr sz="36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Tête maintenue </a:t>
              </a:r>
            </a:p>
            <a:p>
              <a:pPr marL="51666" marR="51666" algn="ctr">
                <a:defRPr sz="3600" b="1">
                  <a:latin typeface="Helvetica"/>
                  <a:ea typeface="Helvetica"/>
                  <a:cs typeface="Helvetica"/>
                  <a:sym typeface="Helvetica"/>
                </a:defRPr>
              </a:pPr>
              <a:r>
                <a:t>en arrière</a:t>
              </a:r>
            </a:p>
          </p:txBody>
        </p:sp>
      </p:grpSp>
      <p:grpSp>
        <p:nvGrpSpPr>
          <p:cNvPr id="90" name="Groupe"/>
          <p:cNvGrpSpPr/>
          <p:nvPr/>
        </p:nvGrpSpPr>
        <p:grpSpPr>
          <a:xfrm>
            <a:off x="0" y="5689600"/>
            <a:ext cx="9144000" cy="1041400"/>
            <a:chOff x="0" y="0"/>
            <a:chExt cx="9144000" cy="1041400"/>
          </a:xfrm>
        </p:grpSpPr>
        <p:sp>
          <p:nvSpPr>
            <p:cNvPr id="88" name="Rectangle aux angles arrondis"/>
            <p:cNvSpPr/>
            <p:nvPr/>
          </p:nvSpPr>
          <p:spPr>
            <a:xfrm>
              <a:off x="0" y="25400"/>
              <a:ext cx="9144000" cy="990600"/>
            </a:xfrm>
            <a:prstGeom prst="roundRect">
              <a:avLst>
                <a:gd name="adj" fmla="val 16667"/>
              </a:avLst>
            </a:prstGeom>
            <a:solidFill>
              <a:srgbClr val="FF9A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89" name="POURQUOI?"/>
            <p:cNvSpPr/>
            <p:nvPr/>
          </p:nvSpPr>
          <p:spPr>
            <a:xfrm>
              <a:off x="3270611" y="0"/>
              <a:ext cx="2602778" cy="10414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 marL="52855" marR="52855" algn="ctr">
                <a:defRPr sz="32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POURQUOI?</a:t>
              </a:r>
            </a:p>
          </p:txBody>
        </p:sp>
      </p:grpSp>
      <p:grpSp>
        <p:nvGrpSpPr>
          <p:cNvPr id="93" name="Groupe"/>
          <p:cNvGrpSpPr/>
          <p:nvPr/>
        </p:nvGrpSpPr>
        <p:grpSpPr>
          <a:xfrm>
            <a:off x="-1" y="6139427"/>
            <a:ext cx="9144001" cy="469901"/>
            <a:chOff x="0" y="0"/>
            <a:chExt cx="9144000" cy="469900"/>
          </a:xfrm>
        </p:grpSpPr>
        <p:sp>
          <p:nvSpPr>
            <p:cNvPr id="91" name="Rectangle aux angles arrondis"/>
            <p:cNvSpPr/>
            <p:nvPr/>
          </p:nvSpPr>
          <p:spPr>
            <a:xfrm>
              <a:off x="0" y="44450"/>
              <a:ext cx="9144000" cy="381000"/>
            </a:xfrm>
            <a:prstGeom prst="roundRect">
              <a:avLst>
                <a:gd name="adj" fmla="val 16667"/>
              </a:avLst>
            </a:prstGeom>
            <a:solidFill>
              <a:schemeClr val="accent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blurRad="63500" dist="38100" dir="2700000" rotWithShape="0">
                <a:srgbClr val="929292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endParaRPr/>
            </a:p>
          </p:txBody>
        </p:sp>
        <p:sp>
          <p:nvSpPr>
            <p:cNvPr id="92" name="La langue est entraînée et décollée du fond = l’air passe"/>
            <p:cNvSpPr/>
            <p:nvPr/>
          </p:nvSpPr>
          <p:spPr>
            <a:xfrm>
              <a:off x="119857" y="0"/>
              <a:ext cx="8904286" cy="469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 marL="53153" marR="53153" algn="ctr">
                <a:defRPr sz="2600" b="1">
                  <a:latin typeface="Helvetica"/>
                  <a:ea typeface="Helvetica"/>
                  <a:cs typeface="Helvetica"/>
                  <a:sym typeface="Helvetica"/>
                </a:defRPr>
              </a:lvl1pPr>
            </a:lstStyle>
            <a:p>
              <a:r>
                <a:t>La langue est entraînée et décollée du fond = l’air passe</a:t>
              </a:r>
            </a:p>
          </p:txBody>
        </p:sp>
      </p:grpSp>
      <p:sp>
        <p:nvSpPr>
          <p:cNvPr id="94" name="VICTIME CONSCIENTE ?"/>
          <p:cNvSpPr/>
          <p:nvPr/>
        </p:nvSpPr>
        <p:spPr>
          <a:xfrm>
            <a:off x="531490" y="1800861"/>
            <a:ext cx="3186543" cy="480667"/>
          </a:xfrm>
          <a:prstGeom prst="roundRect">
            <a:avLst>
              <a:gd name="adj" fmla="val 39633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VICTIME CONSCIENTE ?</a:t>
            </a:r>
          </a:p>
        </p:txBody>
      </p:sp>
      <p:sp>
        <p:nvSpPr>
          <p:cNvPr id="95" name="Allonger sur le dos"/>
          <p:cNvSpPr/>
          <p:nvPr/>
        </p:nvSpPr>
        <p:spPr>
          <a:xfrm>
            <a:off x="1361998" y="4213854"/>
            <a:ext cx="2502500" cy="498768"/>
          </a:xfrm>
          <a:prstGeom prst="roundRect">
            <a:avLst>
              <a:gd name="adj" fmla="val 38194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Allonger sur le dos</a:t>
            </a:r>
          </a:p>
        </p:txBody>
      </p:sp>
      <p:sp>
        <p:nvSpPr>
          <p:cNvPr id="96" name="L.V.A"/>
          <p:cNvSpPr/>
          <p:nvPr/>
        </p:nvSpPr>
        <p:spPr>
          <a:xfrm>
            <a:off x="4264486" y="4568699"/>
            <a:ext cx="1177480" cy="498768"/>
          </a:xfrm>
          <a:prstGeom prst="roundRect">
            <a:avLst>
              <a:gd name="adj" fmla="val 38194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L.V.A</a:t>
            </a:r>
          </a:p>
        </p:txBody>
      </p:sp>
      <p:sp>
        <p:nvSpPr>
          <p:cNvPr id="97" name="Ligne"/>
          <p:cNvSpPr/>
          <p:nvPr/>
        </p:nvSpPr>
        <p:spPr>
          <a:xfrm>
            <a:off x="3934163" y="4554055"/>
            <a:ext cx="289611" cy="28961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1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1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1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19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2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2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2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2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5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2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25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2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2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5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grpId="2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2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2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5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3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7" presetClass="entr" presetSubtype="4" fill="hold" grpId="3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3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2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2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17" presetID="7" presetClass="entr" presetSubtype="4" fill="hold" grpId="3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37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37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3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4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7" presetClass="entr" presetSubtype="4" fill="hold" grpId="3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7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2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25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250"/>
                            </p:stCondLst>
                            <p:childTnLst>
                              <p:par>
                                <p:cTn id="131" presetID="7" presetClass="entr" presetSubtype="4" fill="hold" grpId="3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2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36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8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3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1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3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xit" presetSubtype="0" fill="hold" grpId="3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4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xit" presetSubtype="0" fill="hold" grpId="4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grpId="4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4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4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4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4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1" animBg="1" advAuto="0"/>
      <p:bldP spid="49" grpId="2" animBg="1" advAuto="0"/>
      <p:bldP spid="49" grpId="4" animBg="1" advAuto="0"/>
      <p:bldP spid="50" grpId="3" animBg="1" advAuto="0"/>
      <p:bldP spid="51" grpId="5" animBg="1" advAuto="0"/>
      <p:bldP spid="51" grpId="7" animBg="1" advAuto="0"/>
      <p:bldP spid="52" grpId="6" animBg="1" advAuto="0"/>
      <p:bldP spid="53" grpId="8" animBg="1" advAuto="0"/>
      <p:bldP spid="53" grpId="10" animBg="1" advAuto="0"/>
      <p:bldP spid="54" grpId="9" animBg="1" advAuto="0"/>
      <p:bldP spid="55" grpId="11" animBg="1" advAuto="0"/>
      <p:bldP spid="56" grpId="12" animBg="1" advAuto="0"/>
      <p:bldP spid="57" grpId="13" animBg="1" advAuto="0"/>
      <p:bldP spid="58" grpId="14" animBg="1" advAuto="0"/>
      <p:bldP spid="58" grpId="18" animBg="1" advAuto="0"/>
      <p:bldP spid="59" grpId="19" animBg="1" advAuto="0"/>
      <p:bldP spid="60" grpId="21" animBg="1" advAuto="0"/>
      <p:bldP spid="61" grpId="15" animBg="1" advAuto="0"/>
      <p:bldP spid="62" grpId="16" animBg="1" advAuto="0"/>
      <p:bldP spid="63" grpId="22" animBg="1" advAuto="0"/>
      <p:bldP spid="64" grpId="17" animBg="1" advAuto="0"/>
      <p:bldP spid="65" grpId="23" animBg="1" advAuto="0"/>
      <p:bldP spid="66" grpId="28" animBg="1" advAuto="0"/>
      <p:bldP spid="69" grpId="29" animBg="1" advAuto="0"/>
      <p:bldP spid="69" grpId="38" animBg="1" advAuto="0"/>
      <p:bldP spid="72" grpId="30" animBg="1" advAuto="0"/>
      <p:bldP spid="72" grpId="40" animBg="1" advAuto="0"/>
      <p:bldP spid="75" grpId="31" animBg="1" advAuto="0"/>
      <p:bldP spid="75" grpId="42" animBg="1" advAuto="0"/>
      <p:bldP spid="78" grpId="32" animBg="1" advAuto="0"/>
      <p:bldP spid="78" grpId="44" animBg="1" advAuto="0"/>
      <p:bldP spid="81" grpId="33" animBg="1" advAuto="0"/>
      <p:bldP spid="81" grpId="39" animBg="1" advAuto="0"/>
      <p:bldP spid="84" grpId="34" animBg="1" advAuto="0"/>
      <p:bldP spid="84" grpId="41" animBg="1" advAuto="0"/>
      <p:bldP spid="87" grpId="35" animBg="1" advAuto="0"/>
      <p:bldP spid="87" grpId="43" animBg="1" advAuto="0"/>
      <p:bldP spid="90" grpId="36" animBg="1" advAuto="0"/>
      <p:bldP spid="90" grpId="45" animBg="1" advAuto="0"/>
      <p:bldP spid="93" grpId="37" animBg="1" advAuto="0"/>
      <p:bldP spid="93" grpId="46" animBg="1" advAuto="0"/>
      <p:bldP spid="94" grpId="20" animBg="1" advAuto="0"/>
      <p:bldP spid="95" grpId="24" animBg="1" advAuto="0"/>
      <p:bldP spid="96" grpId="26" animBg="1" advAuto="0"/>
      <p:bldP spid="96" grpId="27" animBg="1" advAuto="0"/>
      <p:bldP spid="97" grpId="25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7399108" y="6248400"/>
            <a:ext cx="213184" cy="2989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00" name="APPRENTISSAGE…"/>
          <p:cNvSpPr txBox="1">
            <a:spLocks noGrp="1"/>
          </p:cNvSpPr>
          <p:nvPr>
            <p:ph type="title"/>
          </p:nvPr>
        </p:nvSpPr>
        <p:spPr>
          <a:xfrm>
            <a:off x="270936" y="1531640"/>
            <a:ext cx="8602128" cy="35483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defTabSz="403097">
              <a:defRPr sz="5520" b="1">
                <a:solidFill>
                  <a:schemeClr val="accent1">
                    <a:hueOff val="114395"/>
                    <a:lumOff val="-24975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APPRENTISSAGE</a:t>
            </a:r>
          </a:p>
          <a:p>
            <a:pPr marL="0" marR="0" defTabSz="403097">
              <a:defRPr sz="5520" b="1">
                <a:solidFill>
                  <a:schemeClr val="accent1">
                    <a:hueOff val="114395"/>
                    <a:lumOff val="-24975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DU GESTE:</a:t>
            </a:r>
          </a:p>
          <a:p>
            <a:pPr marL="0" marR="0" defTabSz="403097">
              <a:defRPr sz="5520" b="1">
                <a:solidFill>
                  <a:schemeClr val="accent1">
                    <a:hueOff val="114395"/>
                    <a:lumOff val="-24975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Libération des voies aériennes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ERTE DE CONNAISSANCE"/>
          <p:cNvSpPr/>
          <p:nvPr/>
        </p:nvSpPr>
        <p:spPr>
          <a:xfrm>
            <a:off x="63500" y="76200"/>
            <a:ext cx="5099497" cy="480666"/>
          </a:xfrm>
          <a:prstGeom prst="roundRect">
            <a:avLst>
              <a:gd name="adj" fmla="val 50000"/>
            </a:avLst>
          </a:prstGeom>
          <a:solidFill>
            <a:schemeClr val="accent3">
              <a:hueOff val="914337"/>
              <a:satOff val="31515"/>
              <a:lumOff val="-30790"/>
            </a:schemeClr>
          </a:solidFill>
          <a:ln w="12700">
            <a:solidFill>
              <a:srgbClr val="000000"/>
            </a:solidFill>
          </a:ln>
          <a:effectLst>
            <a:outerShdw blurRad="63500" dist="38100" dir="2700000" rotWithShape="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PERTE DE CONNAISSANCE</a:t>
            </a:r>
          </a:p>
        </p:txBody>
      </p:sp>
      <p:sp>
        <p:nvSpPr>
          <p:cNvPr id="103" name="PERTE DE CONNAISSANCE"/>
          <p:cNvSpPr/>
          <p:nvPr/>
        </p:nvSpPr>
        <p:spPr>
          <a:xfrm>
            <a:off x="63500" y="76200"/>
            <a:ext cx="5099497" cy="480666"/>
          </a:xfrm>
          <a:prstGeom prst="roundRect">
            <a:avLst>
              <a:gd name="adj" fmla="val 50000"/>
            </a:avLst>
          </a:prstGeom>
          <a:solidFill>
            <a:schemeClr val="accent1">
              <a:hueOff val="114395"/>
              <a:lumOff val="-24975"/>
            </a:schemeClr>
          </a:solidFill>
          <a:ln w="12700">
            <a:solidFill>
              <a:srgbClr val="000000"/>
            </a:solidFill>
          </a:ln>
          <a:effectLst>
            <a:outerShdw blurRad="63500" dist="38100" dir="2700000" rotWithShape="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PERTE DE CONNAISSANCE</a:t>
            </a:r>
          </a:p>
        </p:txBody>
      </p:sp>
      <p:sp>
        <p:nvSpPr>
          <p:cNvPr id="104" name="PERTE DE CONNAISSANCE chez l’adulte et l’enfant"/>
          <p:cNvSpPr/>
          <p:nvPr/>
        </p:nvSpPr>
        <p:spPr>
          <a:xfrm>
            <a:off x="63500" y="76200"/>
            <a:ext cx="8022878" cy="480666"/>
          </a:xfrm>
          <a:prstGeom prst="roundRect">
            <a:avLst>
              <a:gd name="adj" fmla="val 50000"/>
            </a:avLst>
          </a:prstGeom>
          <a:solidFill>
            <a:schemeClr val="accent5">
              <a:lumOff val="-29866"/>
            </a:schemeClr>
          </a:solidFill>
          <a:ln w="12700">
            <a:solidFill>
              <a:srgbClr val="000000"/>
            </a:solidFill>
          </a:ln>
          <a:effectLst>
            <a:outerShdw blurRad="63500" dist="38100" dir="2700000" rotWithShape="0">
              <a:srgbClr val="929292">
                <a:alpha val="75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PERTE DE CONNAISSANCE chez l’adulte et l’enfant</a:t>
            </a:r>
          </a:p>
        </p:txBody>
      </p:sp>
      <p:sp>
        <p:nvSpPr>
          <p:cNvPr id="105" name="Ligne"/>
          <p:cNvSpPr/>
          <p:nvPr/>
        </p:nvSpPr>
        <p:spPr>
          <a:xfrm>
            <a:off x="2306990" y="597567"/>
            <a:ext cx="1" cy="316416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06" name="PROTECTION ADAPTÉE"/>
          <p:cNvSpPr/>
          <p:nvPr/>
        </p:nvSpPr>
        <p:spPr>
          <a:xfrm>
            <a:off x="737370" y="954684"/>
            <a:ext cx="3139240" cy="448359"/>
          </a:xfrm>
          <a:prstGeom prst="roundRect">
            <a:avLst>
              <a:gd name="adj" fmla="val 42488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PROTECTION ADAPTÉE</a:t>
            </a:r>
          </a:p>
        </p:txBody>
      </p:sp>
      <p:sp>
        <p:nvSpPr>
          <p:cNvPr id="107" name="Ligne"/>
          <p:cNvSpPr/>
          <p:nvPr/>
        </p:nvSpPr>
        <p:spPr>
          <a:xfrm>
            <a:off x="2306990" y="1443744"/>
            <a:ext cx="1" cy="316417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08" name="VICTIME CONSCIENTE ?"/>
          <p:cNvSpPr/>
          <p:nvPr/>
        </p:nvSpPr>
        <p:spPr>
          <a:xfrm>
            <a:off x="690068" y="1800861"/>
            <a:ext cx="3186542" cy="480667"/>
          </a:xfrm>
          <a:prstGeom prst="roundRect">
            <a:avLst>
              <a:gd name="adj" fmla="val 39633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VICTIME CONSCIENTE ?</a:t>
            </a:r>
          </a:p>
        </p:txBody>
      </p:sp>
      <p:sp>
        <p:nvSpPr>
          <p:cNvPr id="109" name="Ligne"/>
          <p:cNvSpPr/>
          <p:nvPr/>
        </p:nvSpPr>
        <p:spPr>
          <a:xfrm>
            <a:off x="3161937" y="2325988"/>
            <a:ext cx="1" cy="46106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10" name="DEMANDER DE L’AIDE"/>
          <p:cNvSpPr/>
          <p:nvPr/>
        </p:nvSpPr>
        <p:spPr>
          <a:xfrm>
            <a:off x="2433931" y="2856712"/>
            <a:ext cx="2354115" cy="826628"/>
          </a:xfrm>
          <a:prstGeom prst="roundRect">
            <a:avLst>
              <a:gd name="adj" fmla="val 23045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DEMANDER DE L’AIDE</a:t>
            </a:r>
          </a:p>
        </p:txBody>
      </p:sp>
      <p:sp>
        <p:nvSpPr>
          <p:cNvPr id="111" name="Ligne"/>
          <p:cNvSpPr/>
          <p:nvPr/>
        </p:nvSpPr>
        <p:spPr>
          <a:xfrm>
            <a:off x="1127216" y="2325988"/>
            <a:ext cx="1" cy="461060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12" name="Voir le MALAISE"/>
          <p:cNvSpPr/>
          <p:nvPr/>
        </p:nvSpPr>
        <p:spPr>
          <a:xfrm>
            <a:off x="28588" y="2831508"/>
            <a:ext cx="2146457" cy="826628"/>
          </a:xfrm>
          <a:prstGeom prst="roundRect">
            <a:avLst>
              <a:gd name="adj" fmla="val 23045"/>
            </a:avLst>
          </a:prstGeom>
          <a:solidFill>
            <a:schemeClr val="accent6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Voir le MALAISE</a:t>
            </a:r>
          </a:p>
        </p:txBody>
      </p:sp>
      <p:sp>
        <p:nvSpPr>
          <p:cNvPr id="113" name="NON"/>
          <p:cNvSpPr txBox="1"/>
          <p:nvPr/>
        </p:nvSpPr>
        <p:spPr>
          <a:xfrm>
            <a:off x="3306569" y="2323454"/>
            <a:ext cx="659639" cy="399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NON</a:t>
            </a:r>
          </a:p>
        </p:txBody>
      </p:sp>
      <p:sp>
        <p:nvSpPr>
          <p:cNvPr id="114" name="OUI"/>
          <p:cNvSpPr txBox="1"/>
          <p:nvPr/>
        </p:nvSpPr>
        <p:spPr>
          <a:xfrm>
            <a:off x="1202976" y="2350651"/>
            <a:ext cx="575057" cy="411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sz="20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OUI</a:t>
            </a:r>
          </a:p>
        </p:txBody>
      </p:sp>
      <p:sp>
        <p:nvSpPr>
          <p:cNvPr id="115" name="Ligne"/>
          <p:cNvSpPr/>
          <p:nvPr/>
        </p:nvSpPr>
        <p:spPr>
          <a:xfrm>
            <a:off x="3610988" y="3753004"/>
            <a:ext cx="1" cy="39940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16" name="L.V.A"/>
          <p:cNvSpPr/>
          <p:nvPr/>
        </p:nvSpPr>
        <p:spPr>
          <a:xfrm>
            <a:off x="3047648" y="4214019"/>
            <a:ext cx="1177480" cy="498768"/>
          </a:xfrm>
          <a:prstGeom prst="roundRect">
            <a:avLst>
              <a:gd name="adj" fmla="val 38194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L.V.A</a:t>
            </a:r>
          </a:p>
        </p:txBody>
      </p:sp>
      <p:sp>
        <p:nvSpPr>
          <p:cNvPr id="117" name="VICTIME CONSCIENTE ?"/>
          <p:cNvSpPr/>
          <p:nvPr/>
        </p:nvSpPr>
        <p:spPr>
          <a:xfrm>
            <a:off x="680247" y="1800861"/>
            <a:ext cx="3186543" cy="480667"/>
          </a:xfrm>
          <a:prstGeom prst="roundRect">
            <a:avLst>
              <a:gd name="adj" fmla="val 39633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VICTIME CONSCIENTE ?</a:t>
            </a:r>
          </a:p>
        </p:txBody>
      </p:sp>
      <p:sp>
        <p:nvSpPr>
          <p:cNvPr id="118" name="Ligne"/>
          <p:cNvSpPr/>
          <p:nvPr/>
        </p:nvSpPr>
        <p:spPr>
          <a:xfrm>
            <a:off x="3610988" y="4765994"/>
            <a:ext cx="1" cy="36165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19" name="RESPIRATION EFFICACE ?"/>
          <p:cNvSpPr/>
          <p:nvPr/>
        </p:nvSpPr>
        <p:spPr>
          <a:xfrm>
            <a:off x="2433931" y="5157659"/>
            <a:ext cx="2354115" cy="749301"/>
          </a:xfrm>
          <a:prstGeom prst="roundRect">
            <a:avLst>
              <a:gd name="adj" fmla="val 25424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RESPIRATION EFFICACE ?</a:t>
            </a:r>
          </a:p>
        </p:txBody>
      </p:sp>
      <p:sp>
        <p:nvSpPr>
          <p:cNvPr id="120" name="L.V.A"/>
          <p:cNvSpPr/>
          <p:nvPr/>
        </p:nvSpPr>
        <p:spPr>
          <a:xfrm>
            <a:off x="3047648" y="4213688"/>
            <a:ext cx="1177480" cy="498769"/>
          </a:xfrm>
          <a:prstGeom prst="roundRect">
            <a:avLst>
              <a:gd name="adj" fmla="val 38194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L.V.A</a:t>
            </a:r>
          </a:p>
        </p:txBody>
      </p:sp>
      <p:sp>
        <p:nvSpPr>
          <p:cNvPr id="121" name="Ligne"/>
          <p:cNvSpPr/>
          <p:nvPr/>
        </p:nvSpPr>
        <p:spPr>
          <a:xfrm flipH="1">
            <a:off x="1804796" y="5532309"/>
            <a:ext cx="540295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22" name="P.L.S"/>
          <p:cNvSpPr/>
          <p:nvPr/>
        </p:nvSpPr>
        <p:spPr>
          <a:xfrm>
            <a:off x="538476" y="5282926"/>
            <a:ext cx="1177480" cy="498768"/>
          </a:xfrm>
          <a:prstGeom prst="roundRect">
            <a:avLst>
              <a:gd name="adj" fmla="val 38194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P.L.S</a:t>
            </a:r>
          </a:p>
        </p:txBody>
      </p:sp>
      <p:sp>
        <p:nvSpPr>
          <p:cNvPr id="123" name="OUI"/>
          <p:cNvSpPr txBox="1"/>
          <p:nvPr/>
        </p:nvSpPr>
        <p:spPr>
          <a:xfrm>
            <a:off x="1770034" y="5080780"/>
            <a:ext cx="575057" cy="4117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sz="20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OUI</a:t>
            </a:r>
          </a:p>
        </p:txBody>
      </p:sp>
      <p:sp>
        <p:nvSpPr>
          <p:cNvPr id="124" name="COMMENT?"/>
          <p:cNvSpPr/>
          <p:nvPr/>
        </p:nvSpPr>
        <p:spPr>
          <a:xfrm>
            <a:off x="5052257" y="848090"/>
            <a:ext cx="3937862" cy="3644234"/>
          </a:xfrm>
          <a:prstGeom prst="roundRect">
            <a:avLst>
              <a:gd name="adj" fmla="val 5227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COMMENT?</a:t>
            </a:r>
          </a:p>
        </p:txBody>
      </p:sp>
      <p:sp>
        <p:nvSpPr>
          <p:cNvPr id="125" name="PREPARER LE RETOURNEMENT"/>
          <p:cNvSpPr/>
          <p:nvPr/>
        </p:nvSpPr>
        <p:spPr>
          <a:xfrm>
            <a:off x="5303769" y="1454900"/>
            <a:ext cx="3568701" cy="826628"/>
          </a:xfrm>
          <a:prstGeom prst="roundRect">
            <a:avLst>
              <a:gd name="adj" fmla="val 23045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sz="21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PREPARER LE RETOURNEMENT</a:t>
            </a:r>
          </a:p>
        </p:txBody>
      </p:sp>
      <p:sp>
        <p:nvSpPr>
          <p:cNvPr id="126" name="RETOURNER"/>
          <p:cNvSpPr/>
          <p:nvPr/>
        </p:nvSpPr>
        <p:spPr>
          <a:xfrm>
            <a:off x="5303769" y="2408684"/>
            <a:ext cx="3568701" cy="826628"/>
          </a:xfrm>
          <a:prstGeom prst="roundRect">
            <a:avLst>
              <a:gd name="adj" fmla="val 23045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sz="21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RETOURNER</a:t>
            </a:r>
          </a:p>
        </p:txBody>
      </p:sp>
      <p:sp>
        <p:nvSpPr>
          <p:cNvPr id="127" name="STABILISER"/>
          <p:cNvSpPr/>
          <p:nvPr/>
        </p:nvSpPr>
        <p:spPr>
          <a:xfrm>
            <a:off x="5303769" y="3368913"/>
            <a:ext cx="3568701" cy="826628"/>
          </a:xfrm>
          <a:prstGeom prst="roundRect">
            <a:avLst>
              <a:gd name="adj" fmla="val 23045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sz="21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STABILISER</a:t>
            </a:r>
          </a:p>
        </p:txBody>
      </p:sp>
      <p:sp>
        <p:nvSpPr>
          <p:cNvPr id="128" name="RESULTATS"/>
          <p:cNvSpPr/>
          <p:nvPr/>
        </p:nvSpPr>
        <p:spPr>
          <a:xfrm>
            <a:off x="5008159" y="693000"/>
            <a:ext cx="4026058" cy="4625705"/>
          </a:xfrm>
          <a:prstGeom prst="roundRect">
            <a:avLst>
              <a:gd name="adj" fmla="val 4732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RESULTATS</a:t>
            </a:r>
          </a:p>
        </p:txBody>
      </p:sp>
      <p:sp>
        <p:nvSpPr>
          <p:cNvPr id="129" name="N’OCCASIONNER AUCUNE PRESSION SUR LA POITRINE"/>
          <p:cNvSpPr/>
          <p:nvPr/>
        </p:nvSpPr>
        <p:spPr>
          <a:xfrm>
            <a:off x="5303769" y="1241969"/>
            <a:ext cx="3568701" cy="826628"/>
          </a:xfrm>
          <a:prstGeom prst="roundRect">
            <a:avLst>
              <a:gd name="adj" fmla="val 23045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sz="18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N’OCCASIONNER AUCUNE PRESSION SUR LA POITRINE</a:t>
            </a:r>
          </a:p>
        </p:txBody>
      </p:sp>
      <p:sp>
        <p:nvSpPr>
          <p:cNvPr id="130" name="LIMITER AU MAX LES MOUVEMENTS DE LA COLONNE VERTEBRALE"/>
          <p:cNvSpPr/>
          <p:nvPr/>
        </p:nvSpPr>
        <p:spPr>
          <a:xfrm>
            <a:off x="5220389" y="4147746"/>
            <a:ext cx="3735461" cy="1054101"/>
          </a:xfrm>
          <a:prstGeom prst="roundRect">
            <a:avLst>
              <a:gd name="adj" fmla="val 18072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sz="1800" b="1"/>
            </a:lvl1pPr>
          </a:lstStyle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>
                <a:latin typeface="+mn-lt"/>
                <a:ea typeface="+mn-ea"/>
                <a:cs typeface="+mn-cs"/>
                <a:sym typeface="Arial"/>
              </a:rPr>
              <a:t>LIMITER AU MAX LES MOUVEMENTS DE LA COLONNE VERTEBRALE</a:t>
            </a:r>
          </a:p>
        </p:txBody>
      </p:sp>
      <p:sp>
        <p:nvSpPr>
          <p:cNvPr id="131" name="ABOUTIR A UNE POSITION STABLE, LA + LATERALE POSSIBLE"/>
          <p:cNvSpPr/>
          <p:nvPr/>
        </p:nvSpPr>
        <p:spPr>
          <a:xfrm>
            <a:off x="5220389" y="2143204"/>
            <a:ext cx="3735461" cy="826628"/>
          </a:xfrm>
          <a:prstGeom prst="roundRect">
            <a:avLst>
              <a:gd name="adj" fmla="val 23045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sz="18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ABOUTIR A UNE POSITION STABLE, LA + LATERALE POSSIBLE</a:t>
            </a:r>
          </a:p>
        </p:txBody>
      </p:sp>
      <p:sp>
        <p:nvSpPr>
          <p:cNvPr id="132" name="PERMETTRE L’ECOULEMENT DES LIQUIDES"/>
          <p:cNvSpPr/>
          <p:nvPr/>
        </p:nvSpPr>
        <p:spPr>
          <a:xfrm>
            <a:off x="5153458" y="3044439"/>
            <a:ext cx="3735460" cy="1028701"/>
          </a:xfrm>
          <a:prstGeom prst="roundRect">
            <a:avLst>
              <a:gd name="adj" fmla="val 18519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ctr">
              <a:defRPr sz="190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PERMETTRE L’ECOULEMENT DES LIQUIDES</a:t>
            </a:r>
          </a:p>
        </p:txBody>
      </p:sp>
      <p:sp>
        <p:nvSpPr>
          <p:cNvPr id="133" name="Ligne"/>
          <p:cNvSpPr/>
          <p:nvPr/>
        </p:nvSpPr>
        <p:spPr>
          <a:xfrm>
            <a:off x="1227490" y="5837788"/>
            <a:ext cx="1" cy="361652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34" name="POURQUOI ?"/>
          <p:cNvSpPr/>
          <p:nvPr/>
        </p:nvSpPr>
        <p:spPr>
          <a:xfrm>
            <a:off x="5008159" y="703029"/>
            <a:ext cx="4026058" cy="4611604"/>
          </a:xfrm>
          <a:prstGeom prst="roundRect">
            <a:avLst>
              <a:gd name="adj" fmla="val 4732"/>
            </a:avLst>
          </a:prstGeom>
          <a:solidFill>
            <a:schemeClr val="accent4">
              <a:hueOff val="-461056"/>
              <a:satOff val="4338"/>
              <a:lumOff val="-10225"/>
            </a:schemeClr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/>
          <a:lstStyle>
            <a:lvl1pPr algn="ctr"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POURQUOI ?</a:t>
            </a:r>
          </a:p>
        </p:txBody>
      </p:sp>
      <p:sp>
        <p:nvSpPr>
          <p:cNvPr id="135" name="PLS = MAINTENIR LIBRE LES VOIES AÉRIENNES   = PERMET L’ÉCOULEMENT DES LIQUIDES ET…"/>
          <p:cNvSpPr/>
          <p:nvPr/>
        </p:nvSpPr>
        <p:spPr>
          <a:xfrm>
            <a:off x="5153458" y="1507592"/>
            <a:ext cx="3735460" cy="3474460"/>
          </a:xfrm>
          <a:prstGeom prst="roundRect">
            <a:avLst>
              <a:gd name="adj" fmla="val 5483"/>
            </a:avLst>
          </a:prstGeom>
          <a:solidFill>
            <a:schemeClr val="accent4"/>
          </a:solidFill>
          <a:ln w="12700">
            <a:solidFill>
              <a:srgbClr val="000000"/>
            </a:solidFill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/>
          <a:p>
            <a:pPr marL="52826" marR="52826" algn="ctr">
              <a:defRPr sz="2200" b="1"/>
            </a:pPr>
            <a:r>
              <a:t>PLS = MAINTENIR LIBRE LES VOIES AÉRIENNES   = PERMET L’ÉCOULEMENT DES LIQUIDES ET </a:t>
            </a:r>
          </a:p>
          <a:p>
            <a:pPr marL="52826" marR="52826" algn="ctr">
              <a:defRPr sz="2200" b="1"/>
            </a:pPr>
            <a:r>
              <a:t>ÉVITE LA CHUTE DE LA LANGUE AU FOND DE LA GORGE</a:t>
            </a:r>
          </a:p>
        </p:txBody>
      </p:sp>
      <p:sp>
        <p:nvSpPr>
          <p:cNvPr id="136" name="P.L.S"/>
          <p:cNvSpPr/>
          <p:nvPr/>
        </p:nvSpPr>
        <p:spPr>
          <a:xfrm>
            <a:off x="538476" y="5282926"/>
            <a:ext cx="1177480" cy="498768"/>
          </a:xfrm>
          <a:prstGeom prst="roundRect">
            <a:avLst>
              <a:gd name="adj" fmla="val 38194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P.L.S</a:t>
            </a:r>
          </a:p>
        </p:txBody>
      </p:sp>
      <p:sp>
        <p:nvSpPr>
          <p:cNvPr id="137" name="ALERTER / SURVEILLER / PROTEGER"/>
          <p:cNvSpPr/>
          <p:nvPr/>
        </p:nvSpPr>
        <p:spPr>
          <a:xfrm>
            <a:off x="68576" y="6216650"/>
            <a:ext cx="4831261" cy="498768"/>
          </a:xfrm>
          <a:prstGeom prst="roundRect">
            <a:avLst>
              <a:gd name="adj" fmla="val 38194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ALERTER / SURVEILLER / PROTEGER</a:t>
            </a:r>
          </a:p>
        </p:txBody>
      </p:sp>
      <p:sp>
        <p:nvSpPr>
          <p:cNvPr id="138" name="Ligne"/>
          <p:cNvSpPr/>
          <p:nvPr/>
        </p:nvSpPr>
        <p:spPr>
          <a:xfrm>
            <a:off x="4874006" y="5532309"/>
            <a:ext cx="659639" cy="1"/>
          </a:xfrm>
          <a:prstGeom prst="line">
            <a:avLst/>
          </a:prstGeom>
          <a:ln w="381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marL="0" marR="0" algn="ctr" defTabSz="584200">
              <a:defRPr sz="2200">
                <a:solidFill>
                  <a:srgbClr val="FFFFFF"/>
                </a:solidFill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39" name="NON"/>
          <p:cNvSpPr txBox="1"/>
          <p:nvPr/>
        </p:nvSpPr>
        <p:spPr>
          <a:xfrm>
            <a:off x="4874006" y="5153119"/>
            <a:ext cx="659639" cy="399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NON</a:t>
            </a:r>
          </a:p>
        </p:txBody>
      </p:sp>
      <p:sp>
        <p:nvSpPr>
          <p:cNvPr id="140" name="Voir L’ARRÊT CARDIAQUE"/>
          <p:cNvSpPr/>
          <p:nvPr/>
        </p:nvSpPr>
        <p:spPr>
          <a:xfrm>
            <a:off x="5619605" y="5112191"/>
            <a:ext cx="2354115" cy="749301"/>
          </a:xfrm>
          <a:prstGeom prst="roundRect">
            <a:avLst>
              <a:gd name="adj" fmla="val 25424"/>
            </a:avLst>
          </a:prstGeom>
          <a:solidFill>
            <a:schemeClr val="accent6"/>
          </a:solidFill>
          <a:ln w="12700">
            <a:solidFill>
              <a:srgbClr val="000000"/>
            </a:solidFill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marL="0" marR="0" algn="ctr" defTabSz="584200">
              <a:defRPr sz="1900" b="1"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Voir L’ARRÊT CARDIAQUE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1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1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1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1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1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1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5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1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1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2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5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2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2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2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2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2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25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250"/>
                            </p:stCondLst>
                            <p:childTnLst>
                              <p:par>
                                <p:cTn id="82" presetID="2" presetClass="entr" presetSubtype="4" fill="hold" grpId="2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22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25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3500"/>
                            </p:stCondLst>
                            <p:childTnLst>
                              <p:par>
                                <p:cTn id="87" presetID="2" presetClass="entr" presetSubtype="4" fill="hold" grpId="2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8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425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25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27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2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" presetClass="entr" presetSubtype="4" fill="hold" grpId="2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2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62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25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7250"/>
                            </p:stCondLst>
                            <p:childTnLst>
                              <p:par>
                                <p:cTn id="106" presetID="2" presetClass="entr" presetSubtype="4" fill="hold" grpId="3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7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32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25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11" presetID="2" presetClass="entr" presetSubtype="4" fill="hold" grpId="3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47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475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3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8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3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1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2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25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3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7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3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xit" presetSubtype="0" fill="hold" grpId="3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3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38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3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xit" presetSubtype="0" fill="hold" grpId="4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xit" presetSubtype="0" fill="hold" grpId="41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42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grpId="43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xit" presetSubtype="0" fill="hold" grpId="44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45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46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3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47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6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48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49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3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50" nodeType="after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6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1" animBg="1" advAuto="0"/>
      <p:bldP spid="103" grpId="2" animBg="1" advAuto="0"/>
      <p:bldP spid="104" grpId="3" animBg="1" advAuto="0"/>
      <p:bldP spid="105" grpId="4" animBg="1" advAuto="0"/>
      <p:bldP spid="106" grpId="5" animBg="1" advAuto="0"/>
      <p:bldP spid="107" grpId="6" animBg="1" advAuto="0"/>
      <p:bldP spid="108" grpId="7" animBg="1" advAuto="0"/>
      <p:bldP spid="109" grpId="11" animBg="1" advAuto="0"/>
      <p:bldP spid="110" grpId="13" animBg="1" advAuto="0"/>
      <p:bldP spid="111" grpId="8" animBg="1" advAuto="0"/>
      <p:bldP spid="112" grpId="9" animBg="1" advAuto="0"/>
      <p:bldP spid="113" grpId="14" animBg="1" advAuto="0"/>
      <p:bldP spid="114" grpId="10" animBg="1" advAuto="0"/>
      <p:bldP spid="115" grpId="15" animBg="1" advAuto="0"/>
      <p:bldP spid="116" grpId="16" animBg="1" advAuto="0"/>
      <p:bldP spid="117" grpId="12" animBg="1" advAuto="0"/>
      <p:bldP spid="118" grpId="17" animBg="1" advAuto="0"/>
      <p:bldP spid="119" grpId="18" animBg="1" advAuto="0"/>
      <p:bldP spid="120" grpId="19" animBg="1" advAuto="0"/>
      <p:bldP spid="121" grpId="20" animBg="1" advAuto="0"/>
      <p:bldP spid="122" grpId="21" animBg="1" advAuto="0"/>
      <p:bldP spid="123" grpId="22" animBg="1" advAuto="0"/>
      <p:bldP spid="124" grpId="23" animBg="1" advAuto="0"/>
      <p:bldP spid="124" grpId="35" animBg="1" advAuto="0"/>
      <p:bldP spid="125" grpId="25" animBg="1" advAuto="0"/>
      <p:bldP spid="125" grpId="39" animBg="1" advAuto="0"/>
      <p:bldP spid="126" grpId="24" animBg="1" advAuto="0"/>
      <p:bldP spid="126" grpId="42" animBg="1" advAuto="0"/>
      <p:bldP spid="127" grpId="26" animBg="1" advAuto="0"/>
      <p:bldP spid="127" grpId="43" animBg="1" advAuto="0"/>
      <p:bldP spid="128" grpId="27" animBg="1" advAuto="0"/>
      <p:bldP spid="128" grpId="36" animBg="1" advAuto="0"/>
      <p:bldP spid="129" grpId="28" animBg="1" advAuto="0"/>
      <p:bldP spid="129" grpId="38" animBg="1" advAuto="0"/>
      <p:bldP spid="130" grpId="29" animBg="1" advAuto="0"/>
      <p:bldP spid="130" grpId="41" animBg="1" advAuto="0"/>
      <p:bldP spid="131" grpId="30" animBg="1" advAuto="0"/>
      <p:bldP spid="131" grpId="44" animBg="1" advAuto="0"/>
      <p:bldP spid="132" grpId="31" animBg="1" advAuto="0"/>
      <p:bldP spid="132" grpId="45" animBg="1" advAuto="0"/>
      <p:bldP spid="133" grpId="34" animBg="1" advAuto="0"/>
      <p:bldP spid="134" grpId="32" animBg="1" advAuto="0"/>
      <p:bldP spid="134" grpId="37" animBg="1" advAuto="0"/>
      <p:bldP spid="135" grpId="33" animBg="1" advAuto="0"/>
      <p:bldP spid="135" grpId="40" animBg="1" advAuto="0"/>
      <p:bldP spid="136" grpId="46" animBg="1" advAuto="0"/>
      <p:bldP spid="137" grpId="47" animBg="1" advAuto="0"/>
      <p:bldP spid="138" grpId="48" animBg="1" advAuto="0"/>
      <p:bldP spid="139" grpId="49" animBg="1" advAuto="0"/>
      <p:bldP spid="140" grpId="50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7399108" y="6248400"/>
            <a:ext cx="213184" cy="29898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43" name="APPRENTISSAGE…"/>
          <p:cNvSpPr txBox="1">
            <a:spLocks noGrp="1"/>
          </p:cNvSpPr>
          <p:nvPr>
            <p:ph type="title"/>
          </p:nvPr>
        </p:nvSpPr>
        <p:spPr>
          <a:xfrm>
            <a:off x="270936" y="1531640"/>
            <a:ext cx="8602128" cy="35483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defTabSz="403097">
              <a:defRPr sz="5520" b="1">
                <a:solidFill>
                  <a:schemeClr val="accent1">
                    <a:hueOff val="114395"/>
                    <a:lumOff val="-24975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APPRENTISSAGE</a:t>
            </a:r>
          </a:p>
          <a:p>
            <a:pPr marL="0" marR="0" defTabSz="403097">
              <a:defRPr sz="5520" b="1">
                <a:solidFill>
                  <a:schemeClr val="accent1">
                    <a:hueOff val="114395"/>
                    <a:lumOff val="-24975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DU GESTE:</a:t>
            </a:r>
          </a:p>
          <a:p>
            <a:pPr marL="0" marR="0" defTabSz="403097">
              <a:defRPr sz="5520" b="1">
                <a:solidFill>
                  <a:schemeClr val="accent1">
                    <a:hueOff val="114395"/>
                    <a:lumOff val="-24975"/>
                  </a:schemeClr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Position Latérale de Sécurité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?"/>
          <p:cNvSpPr txBox="1">
            <a:spLocks noGrp="1"/>
          </p:cNvSpPr>
          <p:nvPr>
            <p:ph type="body" idx="1"/>
          </p:nvPr>
        </p:nvSpPr>
        <p:spPr>
          <a:xfrm>
            <a:off x="484390" y="1269552"/>
            <a:ext cx="7772401" cy="4876801"/>
          </a:xfrm>
          <a:prstGeom prst="rect">
            <a:avLst/>
          </a:prstGeom>
        </p:spPr>
        <p:txBody>
          <a:bodyPr/>
          <a:lstStyle>
            <a:lvl1pPr algn="ctr">
              <a:buClr>
                <a:srgbClr val="000000"/>
              </a:buClr>
              <a:buSzTx/>
              <a:buFont typeface="Arial"/>
              <a:buNone/>
              <a:defRPr sz="26300"/>
            </a:lvl1pPr>
          </a:lstStyle>
          <a:p>
            <a:r>
              <a:t>?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6E6E9"/>
        </a:solidFill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39" marR="40639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+mn-lt"/>
            <a:ea typeface="+mn-ea"/>
            <a:cs typeface="+mn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667</Words>
  <Application>Microsoft Macintosh PowerPoint</Application>
  <PresentationFormat>Affichage à l'écran (4:3)</PresentationFormat>
  <Paragraphs>187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9" baseType="lpstr">
      <vt:lpstr>Arial</vt:lpstr>
      <vt:lpstr>Helvetica</vt:lpstr>
      <vt:lpstr>Helvetica Neue</vt:lpstr>
      <vt:lpstr>Helvetica Neue Light</vt:lpstr>
      <vt:lpstr>Helvetica Neue Medium</vt:lpstr>
      <vt:lpstr>Lucida Grande</vt:lpstr>
      <vt:lpstr>White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APPRENTISSAGE DU GESTE: Libération des voies aériennes</vt:lpstr>
      <vt:lpstr>Présentation PowerPoint</vt:lpstr>
      <vt:lpstr>APPRENTISSAGE DU GESTE: Position Latérale de Sécurité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michel platini</cp:lastModifiedBy>
  <cp:revision>2</cp:revision>
  <dcterms:modified xsi:type="dcterms:W3CDTF">2020-08-26T06:13:37Z</dcterms:modified>
</cp:coreProperties>
</file>