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ANDOU Julien - Moniteur PSC1 - avril 2018"/>
          <p:cNvSpPr txBox="1"/>
          <p:nvPr/>
        </p:nvSpPr>
        <p:spPr>
          <a:xfrm>
            <a:off x="7000240" y="9254223"/>
            <a:ext cx="6092896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2000"/>
            </a:lvl1pPr>
          </a:lstStyle>
          <a:p>
            <a:pPr/>
            <a:r>
              <a:t>MANDOU Julien - Moniteur PSC1 - avril 2018</a:t>
            </a:r>
          </a:p>
        </p:txBody>
      </p:sp>
      <p:grpSp>
        <p:nvGrpSpPr>
          <p:cNvPr id="122" name="Grouper"/>
          <p:cNvGrpSpPr/>
          <p:nvPr/>
        </p:nvGrpSpPr>
        <p:grpSpPr>
          <a:xfrm>
            <a:off x="3714043" y="2193445"/>
            <a:ext cx="8900163" cy="3578258"/>
            <a:chOff x="0" y="0"/>
            <a:chExt cx="8900161" cy="3578257"/>
          </a:xfrm>
        </p:grpSpPr>
        <p:sp>
          <p:nvSpPr>
            <p:cNvPr id="120" name="Rectangle aux angles arrondis"/>
            <p:cNvSpPr/>
            <p:nvPr/>
          </p:nvSpPr>
          <p:spPr>
            <a:xfrm>
              <a:off x="0" y="883151"/>
              <a:ext cx="8900162" cy="2686842"/>
            </a:xfrm>
            <a:prstGeom prst="roundRect">
              <a:avLst>
                <a:gd name="adj" fmla="val 16667"/>
              </a:avLst>
            </a:prstGeom>
            <a:solidFill>
              <a:srgbClr val="680F05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21" name="SÉQUENCE 7:…"/>
            <p:cNvSpPr txBox="1"/>
            <p:nvPr/>
          </p:nvSpPr>
          <p:spPr>
            <a:xfrm>
              <a:off x="935148" y="0"/>
              <a:ext cx="7029865" cy="35782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SÉQUENCE 7:</a:t>
              </a:r>
            </a:p>
            <a:p>
              <a:pPr>
                <a:defRPr sz="60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MALAISE</a:t>
              </a:r>
            </a:p>
          </p:txBody>
        </p:sp>
      </p:grpSp>
      <p:pic>
        <p:nvPicPr>
          <p:cNvPr id="123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8613" y="325119"/>
            <a:ext cx="2083930" cy="23842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2" grpId="1"/>
      <p:bldP build="whole" bldLvl="1" animBg="1" rev="0" advAuto="0" spid="123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malaise"/>
          <p:cNvGrpSpPr/>
          <p:nvPr/>
        </p:nvGrpSpPr>
        <p:grpSpPr>
          <a:xfrm>
            <a:off x="4358640" y="1392812"/>
            <a:ext cx="8668498" cy="10018511"/>
            <a:chOff x="0" y="0"/>
            <a:chExt cx="8668497" cy="10018510"/>
          </a:xfrm>
        </p:grpSpPr>
        <p:sp>
          <p:nvSpPr>
            <p:cNvPr id="125" name="Rectangle"/>
            <p:cNvSpPr/>
            <p:nvPr/>
          </p:nvSpPr>
          <p:spPr>
            <a:xfrm>
              <a:off x="0" y="0"/>
              <a:ext cx="8668498" cy="10018511"/>
            </a:xfrm>
            <a:prstGeom prst="rect">
              <a:avLst/>
            </a:prstGeom>
            <a:solidFill>
              <a:srgbClr val="E1A21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pic>
          <p:nvPicPr>
            <p:cNvPr id="126" name="malaise.jpeg" descr="malaise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8668498" cy="1001851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8" name="QU’EST CE QU’UN MALAISE POUR VOUS?"/>
          <p:cNvSpPr txBox="1"/>
          <p:nvPr/>
        </p:nvSpPr>
        <p:spPr>
          <a:xfrm>
            <a:off x="1878053" y="35218"/>
            <a:ext cx="6358739" cy="4610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QU’EST CE QU’UN MALAISE POUR VOUS?</a:t>
            </a:r>
          </a:p>
        </p:txBody>
      </p:sp>
      <p:sp>
        <p:nvSpPr>
          <p:cNvPr id="129" name="QUELLES SONT LES CAUSES?"/>
          <p:cNvSpPr txBox="1"/>
          <p:nvPr/>
        </p:nvSpPr>
        <p:spPr>
          <a:xfrm>
            <a:off x="375248" y="957444"/>
            <a:ext cx="4632047" cy="461059"/>
          </a:xfrm>
          <a:prstGeom prst="rect">
            <a:avLst/>
          </a:prstGeom>
          <a:solidFill>
            <a:srgbClr val="07440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QUELLES SONT LES CAUSES?</a:t>
            </a:r>
          </a:p>
        </p:txBody>
      </p:sp>
      <p:sp>
        <p:nvSpPr>
          <p:cNvPr id="130" name="Y’A-T-IL UN RISQUE?"/>
          <p:cNvSpPr txBox="1"/>
          <p:nvPr/>
        </p:nvSpPr>
        <p:spPr>
          <a:xfrm>
            <a:off x="441215" y="5450301"/>
            <a:ext cx="3235757" cy="461060"/>
          </a:xfrm>
          <a:prstGeom prst="rect">
            <a:avLst/>
          </a:prstGeom>
          <a:solidFill>
            <a:srgbClr val="6B181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Y’A-T-IL UN RISQUE?</a:t>
            </a:r>
          </a:p>
        </p:txBody>
      </p:sp>
      <p:sp>
        <p:nvSpPr>
          <p:cNvPr id="131" name="COMMENT LE…"/>
          <p:cNvSpPr txBox="1"/>
          <p:nvPr/>
        </p:nvSpPr>
        <p:spPr>
          <a:xfrm>
            <a:off x="237608" y="2847606"/>
            <a:ext cx="3642971" cy="829359"/>
          </a:xfrm>
          <a:prstGeom prst="rect">
            <a:avLst/>
          </a:prstGeom>
          <a:solidFill>
            <a:srgbClr val="0F0C4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COMMENT LE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RECONNAISSEZ VOUS?</a:t>
            </a:r>
          </a:p>
        </p:txBody>
      </p:sp>
      <p:sp>
        <p:nvSpPr>
          <p:cNvPr id="132" name="QUE FERIEZ-VOUS?"/>
          <p:cNvSpPr txBox="1"/>
          <p:nvPr/>
        </p:nvSpPr>
        <p:spPr>
          <a:xfrm>
            <a:off x="279710" y="7229168"/>
            <a:ext cx="3089149" cy="461060"/>
          </a:xfrm>
          <a:prstGeom prst="rect">
            <a:avLst/>
          </a:prstGeom>
          <a:solidFill>
            <a:srgbClr val="02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QUE FERIEZ-VOUS?</a:t>
            </a:r>
          </a:p>
        </p:txBody>
      </p:sp>
      <p:grpSp>
        <p:nvGrpSpPr>
          <p:cNvPr id="135" name="Grouper"/>
          <p:cNvGrpSpPr/>
          <p:nvPr/>
        </p:nvGrpSpPr>
        <p:grpSpPr>
          <a:xfrm>
            <a:off x="714204" y="4445554"/>
            <a:ext cx="12039166" cy="4783999"/>
            <a:chOff x="0" y="0"/>
            <a:chExt cx="12039164" cy="4783998"/>
          </a:xfrm>
        </p:grpSpPr>
        <p:sp>
          <p:nvSpPr>
            <p:cNvPr id="133" name="Rectangle aux angles arrondis"/>
            <p:cNvSpPr/>
            <p:nvPr/>
          </p:nvSpPr>
          <p:spPr>
            <a:xfrm>
              <a:off x="0" y="0"/>
              <a:ext cx="12039165" cy="4277434"/>
            </a:xfrm>
            <a:prstGeom prst="roundRect">
              <a:avLst>
                <a:gd name="adj" fmla="val 16667"/>
              </a:avLst>
            </a:prstGeom>
            <a:solidFill>
              <a:srgbClr val="3E3D2D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34" name="OBJECTIF:…"/>
            <p:cNvSpPr txBox="1"/>
            <p:nvPr/>
          </p:nvSpPr>
          <p:spPr>
            <a:xfrm>
              <a:off x="497640" y="107550"/>
              <a:ext cx="11043885" cy="46764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OBJECTIF:</a:t>
              </a:r>
            </a:p>
            <a:p>
              <a:pPr>
                <a:defRPr sz="2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3900">
                  <a:solidFill>
                    <a:srgbClr val="FFFFFF"/>
                  </a:solidFill>
                </a:defRPr>
              </a:pPr>
              <a:r>
                <a:t>A la fin de cette séquence, vous serez capable de réaliser ou de faire réaliser la conduite à tenir face à une personne présentant les signes d’un malaise, en attente d’un avis médical.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Class="entr" nodeType="after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Class="entr" nodeType="after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Class="entr" nodeType="after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4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9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Class="exit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"/>
                            </p:stCondLst>
                            <p:childTnLst>
                              <p:par>
                                <p:cTn id="38" presetClass="exit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"/>
                            </p:stCondLst>
                            <p:childTnLst>
                              <p:par>
                                <p:cTn id="41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"/>
                            </p:stCondLst>
                            <p:childTnLst>
                              <p:par>
                                <p:cTn id="44" presetClass="exit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"/>
                            </p:stCondLst>
                            <p:childTnLst>
                              <p:par>
                                <p:cTn id="47" presetClass="exit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9"/>
      <p:bldP build="whole" bldLvl="1" animBg="1" rev="0" advAuto="0" spid="130" grpId="5"/>
      <p:bldP build="whole" bldLvl="1" animBg="1" rev="0" advAuto="0" spid="128" grpId="8"/>
      <p:bldP build="whole" bldLvl="1" animBg="1" rev="0" advAuto="0" spid="131" grpId="4"/>
      <p:bldP build="whole" bldLvl="1" animBg="1" rev="0" advAuto="0" spid="130" grpId="11"/>
      <p:bldP build="whole" bldLvl="1" animBg="1" rev="0" advAuto="0" spid="132" grpId="6"/>
      <p:bldP build="whole" bldLvl="1" animBg="1" rev="0" advAuto="0" spid="131" grpId="10"/>
      <p:bldP build="whole" bldLvl="1" animBg="1" rev="0" advAuto="0" spid="132" grpId="12"/>
      <p:bldP build="whole" bldLvl="1" animBg="1" rev="0" advAuto="0" spid="135" grpId="7"/>
      <p:bldP build="whole" bldLvl="1" animBg="1" rev="0" advAuto="0" spid="129" grpId="3"/>
      <p:bldP build="whole" bldLvl="1" animBg="1" rev="0" advAuto="0" spid="127" grpId="1"/>
      <p:bldP build="whole" bldLvl="1" animBg="1" rev="0" advAuto="0" spid="128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LE MALAISE"/>
          <p:cNvSpPr/>
          <p:nvPr/>
        </p:nvSpPr>
        <p:spPr>
          <a:xfrm>
            <a:off x="931615" y="96003"/>
            <a:ext cx="3624798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</a:t>
            </a:r>
          </a:p>
        </p:txBody>
      </p:sp>
      <p:sp>
        <p:nvSpPr>
          <p:cNvPr id="138" name="LES CAUSES:…"/>
          <p:cNvSpPr/>
          <p:nvPr/>
        </p:nvSpPr>
        <p:spPr>
          <a:xfrm>
            <a:off x="7962617" y="231986"/>
            <a:ext cx="4698367" cy="5194654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LES CAUSES: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DIVERSES ORIGINES 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INTOXICATION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MALADIES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ALLERGIE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…</a:t>
            </a:r>
          </a:p>
        </p:txBody>
      </p:sp>
      <p:sp>
        <p:nvSpPr>
          <p:cNvPr id="139" name="Ligne"/>
          <p:cNvSpPr/>
          <p:nvPr/>
        </p:nvSpPr>
        <p:spPr>
          <a:xfrm>
            <a:off x="2923507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0" name="PROTECTION ADAPTÉE"/>
          <p:cNvSpPr/>
          <p:nvPr/>
        </p:nvSpPr>
        <p:spPr>
          <a:xfrm>
            <a:off x="1353887" y="954684"/>
            <a:ext cx="3139241" cy="448359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PROTECTION ADAPTÉE</a:t>
            </a:r>
          </a:p>
        </p:txBody>
      </p:sp>
      <p:sp>
        <p:nvSpPr>
          <p:cNvPr id="141" name="Ligne"/>
          <p:cNvSpPr/>
          <p:nvPr/>
        </p:nvSpPr>
        <p:spPr>
          <a:xfrm>
            <a:off x="2923507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2" name="OBSERVER - ECOUTER"/>
          <p:cNvSpPr/>
          <p:nvPr/>
        </p:nvSpPr>
        <p:spPr>
          <a:xfrm>
            <a:off x="1353887" y="1800861"/>
            <a:ext cx="3139241" cy="448360"/>
          </a:xfrm>
          <a:prstGeom prst="roundRect">
            <a:avLst>
              <a:gd name="adj" fmla="val 42488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OBSERVER - ECOUTER</a:t>
            </a:r>
          </a:p>
        </p:txBody>
      </p:sp>
      <p:sp>
        <p:nvSpPr>
          <p:cNvPr id="143" name="ARRÊT CARDIAQUE"/>
          <p:cNvSpPr/>
          <p:nvPr/>
        </p:nvSpPr>
        <p:spPr>
          <a:xfrm>
            <a:off x="72598" y="2647039"/>
            <a:ext cx="3139241" cy="448360"/>
          </a:xfrm>
          <a:prstGeom prst="roundRect">
            <a:avLst>
              <a:gd name="adj" fmla="val 42488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ARRÊT CARDIAQUE</a:t>
            </a:r>
          </a:p>
        </p:txBody>
      </p:sp>
      <p:sp>
        <p:nvSpPr>
          <p:cNvPr id="144" name="LES SIGNES:"/>
          <p:cNvSpPr/>
          <p:nvPr/>
        </p:nvSpPr>
        <p:spPr>
          <a:xfrm>
            <a:off x="6667368" y="225895"/>
            <a:ext cx="5994299" cy="7944980"/>
          </a:xfrm>
          <a:prstGeom prst="rect">
            <a:avLst/>
          </a:prstGeom>
          <a:solidFill>
            <a:srgbClr val="00456E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5200" u="sng">
                <a:solidFill>
                  <a:srgbClr val="FFFFFF"/>
                </a:solidFill>
              </a:defRPr>
            </a:pPr>
            <a:r>
              <a:t>LES SIGNES: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5" name="A.V.C"/>
          <p:cNvSpPr/>
          <p:nvPr/>
        </p:nvSpPr>
        <p:spPr>
          <a:xfrm>
            <a:off x="56321" y="3186169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5E5E5E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A.V.C</a:t>
            </a:r>
          </a:p>
        </p:txBody>
      </p:sp>
      <p:sp>
        <p:nvSpPr>
          <p:cNvPr id="146" name="DOULEUR DANS LA…"/>
          <p:cNvSpPr txBox="1"/>
          <p:nvPr/>
        </p:nvSpPr>
        <p:spPr>
          <a:xfrm>
            <a:off x="7472707" y="1351138"/>
            <a:ext cx="4754018" cy="1256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u="sng">
                <a:solidFill>
                  <a:srgbClr val="FFFFFF"/>
                </a:solidFill>
              </a:defRPr>
            </a:pPr>
            <a:r>
              <a:t>DOULEUR DANS LA</a:t>
            </a:r>
          </a:p>
          <a:p>
            <a:pPr>
              <a:defRPr sz="3800" u="sng">
                <a:solidFill>
                  <a:srgbClr val="FFFFFF"/>
                </a:solidFill>
              </a:defRPr>
            </a:pPr>
            <a:r>
              <a:t>POITRINE</a:t>
            </a:r>
          </a:p>
        </p:txBody>
      </p:sp>
      <p:sp>
        <p:nvSpPr>
          <p:cNvPr id="147" name="APPARITION SOUDAINE:…"/>
          <p:cNvSpPr txBox="1"/>
          <p:nvPr/>
        </p:nvSpPr>
        <p:spPr>
          <a:xfrm>
            <a:off x="6734449" y="2856392"/>
            <a:ext cx="5860136" cy="4761203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>
                <a:solidFill>
                  <a:srgbClr val="FFFFFF"/>
                </a:solidFill>
              </a:defRPr>
            </a:pPr>
            <a:r>
              <a:rPr u="sng"/>
              <a:t>APPARITION SOUDAINE</a:t>
            </a:r>
            <a:r>
              <a:t>: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- Faiblesse / paralysie 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d’un membre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- Trouble de la vision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 -Trouble du langage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- Déformation du visage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- Perte d’équilibre</a:t>
            </a:r>
          </a:p>
          <a:p>
            <a:pPr>
              <a:defRPr sz="3800">
                <a:solidFill>
                  <a:srgbClr val="FFFFFF"/>
                </a:solidFill>
              </a:defRPr>
            </a:pPr>
            <a:r>
              <a:t>- Maux de tête</a:t>
            </a:r>
          </a:p>
        </p:txBody>
      </p:sp>
      <p:sp>
        <p:nvSpPr>
          <p:cNvPr id="148" name="LES RISQUES:…"/>
          <p:cNvSpPr/>
          <p:nvPr/>
        </p:nvSpPr>
        <p:spPr>
          <a:xfrm>
            <a:off x="6668768" y="1266059"/>
            <a:ext cx="5994300" cy="4288580"/>
          </a:xfrm>
          <a:prstGeom prst="rect">
            <a:avLst/>
          </a:prstGeom>
          <a:solidFill>
            <a:srgbClr val="720F05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5200" u="sng">
                <a:solidFill>
                  <a:srgbClr val="FFFFFF"/>
                </a:solidFill>
              </a:defRPr>
            </a:pPr>
            <a:r>
              <a:t>LES RISQUES: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sz="4000">
                <a:solidFill>
                  <a:srgbClr val="FFFFFF"/>
                </a:solidFill>
              </a:defRPr>
            </a:pPr>
            <a:r>
              <a:t>- Eviter des séquelles définitives</a:t>
            </a:r>
          </a:p>
          <a:p>
            <a:pPr>
              <a:defRPr sz="4000">
                <a:solidFill>
                  <a:srgbClr val="FFFFFF"/>
                </a:solidFill>
              </a:defRPr>
            </a:pPr>
            <a:r>
              <a:t>- Evolution fatale</a:t>
            </a:r>
          </a:p>
          <a:p>
            <a:pPr>
              <a:defRPr sz="4000">
                <a:solidFill>
                  <a:srgbClr val="FFFFFF"/>
                </a:solidFill>
              </a:defRPr>
            </a:pPr>
            <a:r>
              <a:t>- Détresse vitale</a:t>
            </a:r>
          </a:p>
        </p:txBody>
      </p:sp>
      <p:sp>
        <p:nvSpPr>
          <p:cNvPr id="149" name="Ovale"/>
          <p:cNvSpPr/>
          <p:nvPr/>
        </p:nvSpPr>
        <p:spPr>
          <a:xfrm>
            <a:off x="-475477" y="2201664"/>
            <a:ext cx="4235391" cy="2417370"/>
          </a:xfrm>
          <a:prstGeom prst="ellipse">
            <a:avLst/>
          </a:prstGeom>
          <a:ln w="1143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0" name="Ligne"/>
          <p:cNvSpPr/>
          <p:nvPr/>
        </p:nvSpPr>
        <p:spPr>
          <a:xfrm>
            <a:off x="2923507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PROTECTION ADAPTÉE"/>
          <p:cNvSpPr/>
          <p:nvPr/>
        </p:nvSpPr>
        <p:spPr>
          <a:xfrm>
            <a:off x="1353887" y="954684"/>
            <a:ext cx="3139241" cy="448359"/>
          </a:xfrm>
          <a:prstGeom prst="roundRect">
            <a:avLst>
              <a:gd name="adj" fmla="val 42488"/>
            </a:avLst>
          </a:prstGeom>
          <a:solidFill>
            <a:srgbClr val="666666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152" name="Ligne"/>
          <p:cNvSpPr/>
          <p:nvPr/>
        </p:nvSpPr>
        <p:spPr>
          <a:xfrm>
            <a:off x="2923507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OBSERVER - ECOUTER"/>
          <p:cNvSpPr/>
          <p:nvPr/>
        </p:nvSpPr>
        <p:spPr>
          <a:xfrm>
            <a:off x="1353887" y="1783686"/>
            <a:ext cx="3139241" cy="448359"/>
          </a:xfrm>
          <a:prstGeom prst="roundRect">
            <a:avLst>
              <a:gd name="adj" fmla="val 42488"/>
            </a:avLst>
          </a:prstGeom>
          <a:solidFill>
            <a:schemeClr val="accent2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OBSERVER - ECOUTER</a:t>
            </a:r>
          </a:p>
        </p:txBody>
      </p:sp>
      <p:sp>
        <p:nvSpPr>
          <p:cNvPr id="154" name="Ligne"/>
          <p:cNvSpPr/>
          <p:nvPr/>
        </p:nvSpPr>
        <p:spPr>
          <a:xfrm>
            <a:off x="1822840" y="2289922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ARRÊT CARDIAQUE"/>
          <p:cNvSpPr/>
          <p:nvPr/>
        </p:nvSpPr>
        <p:spPr>
          <a:xfrm>
            <a:off x="56321" y="2628663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720F0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ARRÊT CARDIAQUE</a:t>
            </a:r>
          </a:p>
        </p:txBody>
      </p:sp>
      <p:sp>
        <p:nvSpPr>
          <p:cNvPr id="156" name="A.V.C"/>
          <p:cNvSpPr/>
          <p:nvPr/>
        </p:nvSpPr>
        <p:spPr>
          <a:xfrm>
            <a:off x="56321" y="3178181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720F0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A.V.C</a:t>
            </a:r>
          </a:p>
        </p:txBody>
      </p:sp>
      <p:sp>
        <p:nvSpPr>
          <p:cNvPr id="157" name="Ligne"/>
          <p:cNvSpPr/>
          <p:nvPr/>
        </p:nvSpPr>
        <p:spPr>
          <a:xfrm flipH="1">
            <a:off x="612672" y="4332279"/>
            <a:ext cx="1" cy="3779736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8" name="Ligne"/>
          <p:cNvSpPr/>
          <p:nvPr/>
        </p:nvSpPr>
        <p:spPr>
          <a:xfrm>
            <a:off x="2744014" y="3847680"/>
            <a:ext cx="1" cy="930676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9" name="Ligne"/>
          <p:cNvSpPr/>
          <p:nvPr/>
        </p:nvSpPr>
        <p:spPr>
          <a:xfrm>
            <a:off x="2744014" y="6132826"/>
            <a:ext cx="1" cy="930676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0" name="METTRE AU REPOS:…"/>
          <p:cNvSpPr/>
          <p:nvPr/>
        </p:nvSpPr>
        <p:spPr>
          <a:xfrm>
            <a:off x="950626" y="4857865"/>
            <a:ext cx="5601841" cy="1134794"/>
          </a:xfrm>
          <a:prstGeom prst="roundRect">
            <a:avLst>
              <a:gd name="adj" fmla="val 16787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/>
            </a:pPr>
            <a:r>
              <a:t>METTRE AU REPOS:</a:t>
            </a:r>
          </a:p>
          <a:p>
            <a:pPr>
              <a:defRPr sz="1900"/>
            </a:pPr>
            <a:r>
              <a:t>ALLONGER SURTOUT</a:t>
            </a:r>
          </a:p>
          <a:p>
            <a:pPr>
              <a:defRPr sz="1900"/>
            </a:pPr>
            <a:r>
              <a:t>ASSIS SI GÊNE RESPIRATOIRE</a:t>
            </a:r>
          </a:p>
        </p:txBody>
      </p:sp>
      <p:sp>
        <p:nvSpPr>
          <p:cNvPr id="161" name="ALERTE RAPIDE POUR AVIS MEDICAL (suivre les consignes)"/>
          <p:cNvSpPr/>
          <p:nvPr/>
        </p:nvSpPr>
        <p:spPr>
          <a:xfrm>
            <a:off x="67694" y="8136331"/>
            <a:ext cx="7367705" cy="634764"/>
          </a:xfrm>
          <a:prstGeom prst="roundRect">
            <a:avLst>
              <a:gd name="adj" fmla="val 30011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ALERTE RAPIDE POUR AVIS MEDICAL (suivre les consignes)</a:t>
            </a:r>
          </a:p>
        </p:txBody>
      </p:sp>
      <p:sp>
        <p:nvSpPr>
          <p:cNvPr id="162" name="COUVRIR (si besoin) / SURVEILLER"/>
          <p:cNvSpPr/>
          <p:nvPr/>
        </p:nvSpPr>
        <p:spPr>
          <a:xfrm>
            <a:off x="919971" y="9096713"/>
            <a:ext cx="4623447" cy="603794"/>
          </a:xfrm>
          <a:prstGeom prst="roundRect">
            <a:avLst>
              <a:gd name="adj" fmla="val 31551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COUVRIR (si besoin) / SURVEILLER</a:t>
            </a:r>
          </a:p>
        </p:txBody>
      </p:sp>
      <p:sp>
        <p:nvSpPr>
          <p:cNvPr id="163" name="Ligne"/>
          <p:cNvSpPr/>
          <p:nvPr/>
        </p:nvSpPr>
        <p:spPr>
          <a:xfrm>
            <a:off x="2744014" y="7748775"/>
            <a:ext cx="1" cy="316416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Ligne"/>
          <p:cNvSpPr/>
          <p:nvPr/>
        </p:nvSpPr>
        <p:spPr>
          <a:xfrm>
            <a:off x="2744014" y="8803416"/>
            <a:ext cx="1" cy="316417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5" name="PROTEGER"/>
          <p:cNvSpPr/>
          <p:nvPr/>
        </p:nvSpPr>
        <p:spPr>
          <a:xfrm>
            <a:off x="864091" y="7090818"/>
            <a:ext cx="4118833" cy="603793"/>
          </a:xfrm>
          <a:prstGeom prst="roundRect">
            <a:avLst>
              <a:gd name="adj" fmla="val 31551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PROTEGER</a:t>
            </a:r>
          </a:p>
        </p:txBody>
      </p:sp>
      <p:sp>
        <p:nvSpPr>
          <p:cNvPr id="166" name="Ligne"/>
          <p:cNvSpPr/>
          <p:nvPr/>
        </p:nvSpPr>
        <p:spPr>
          <a:xfrm>
            <a:off x="5632918" y="9373651"/>
            <a:ext cx="2267148" cy="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7" name="OBSERVER - ECOUTER"/>
          <p:cNvSpPr/>
          <p:nvPr/>
        </p:nvSpPr>
        <p:spPr>
          <a:xfrm>
            <a:off x="1353887" y="1783686"/>
            <a:ext cx="3139241" cy="448359"/>
          </a:xfrm>
          <a:prstGeom prst="roundRect">
            <a:avLst>
              <a:gd name="adj" fmla="val 42488"/>
            </a:avLst>
          </a:prstGeom>
          <a:solidFill>
            <a:srgbClr val="666666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OBSERVER - ECOUTER</a:t>
            </a:r>
          </a:p>
        </p:txBody>
      </p:sp>
      <p:sp>
        <p:nvSpPr>
          <p:cNvPr id="168" name="LE MALAISE"/>
          <p:cNvSpPr/>
          <p:nvPr/>
        </p:nvSpPr>
        <p:spPr>
          <a:xfrm>
            <a:off x="931615" y="134978"/>
            <a:ext cx="3624798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</a:t>
            </a:r>
          </a:p>
        </p:txBody>
      </p:sp>
      <p:sp>
        <p:nvSpPr>
          <p:cNvPr id="169" name="LE MALAISE"/>
          <p:cNvSpPr/>
          <p:nvPr/>
        </p:nvSpPr>
        <p:spPr>
          <a:xfrm>
            <a:off x="931615" y="103277"/>
            <a:ext cx="3624798" cy="512367"/>
          </a:xfrm>
          <a:prstGeom prst="roundRect">
            <a:avLst>
              <a:gd name="adj" fmla="val 50000"/>
            </a:avLst>
          </a:prstGeom>
          <a:solidFill>
            <a:srgbClr val="680E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</a:t>
            </a:r>
          </a:p>
        </p:txBody>
      </p:sp>
      <p:sp>
        <p:nvSpPr>
          <p:cNvPr id="170" name="!"/>
          <p:cNvSpPr/>
          <p:nvPr/>
        </p:nvSpPr>
        <p:spPr>
          <a:xfrm>
            <a:off x="8013658" y="1490935"/>
            <a:ext cx="3012723" cy="2870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90500">
            <a:solidFill>
              <a:schemeClr val="accent5">
                <a:lumOff val="-29866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13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!</a:t>
            </a:r>
          </a:p>
        </p:txBody>
      </p:sp>
      <p:grpSp>
        <p:nvGrpSpPr>
          <p:cNvPr id="173" name="Grouper"/>
          <p:cNvGrpSpPr/>
          <p:nvPr/>
        </p:nvGrpSpPr>
        <p:grpSpPr>
          <a:xfrm>
            <a:off x="581336" y="8520144"/>
            <a:ext cx="11367912" cy="1088250"/>
            <a:chOff x="0" y="0"/>
            <a:chExt cx="11367911" cy="1088248"/>
          </a:xfrm>
        </p:grpSpPr>
        <p:sp>
          <p:nvSpPr>
            <p:cNvPr id="171" name="Rectangle"/>
            <p:cNvSpPr/>
            <p:nvPr/>
          </p:nvSpPr>
          <p:spPr>
            <a:xfrm>
              <a:off x="0" y="0"/>
              <a:ext cx="11367912" cy="1088249"/>
            </a:xfrm>
            <a:prstGeom prst="rect">
              <a:avLst/>
            </a:prstGeom>
            <a:solidFill>
              <a:srgbClr val="FBDF46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8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72" name="Le malaise = sensation pénible qui indique un trouble…"/>
            <p:cNvSpPr txBox="1"/>
            <p:nvPr/>
          </p:nvSpPr>
          <p:spPr>
            <a:xfrm>
              <a:off x="607515" y="74224"/>
              <a:ext cx="10152882" cy="939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2800" u="sng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 malaise</a:t>
              </a:r>
              <a:r>
                <a:rPr u="none"/>
                <a:t> = sensation pénible qui indique un trouble </a:t>
              </a:r>
            </a:p>
            <a:p>
              <a:pPr>
                <a:defRPr sz="2800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de l</a:t>
              </a:r>
              <a:r>
                <a:t>’</a:t>
              </a:r>
              <a:r>
                <a:t>organisme sans pouvoir en identifier l</a:t>
              </a:r>
              <a:r>
                <a:t>’</a:t>
              </a:r>
              <a:r>
                <a:t>origine</a:t>
              </a:r>
            </a:p>
          </p:txBody>
        </p:sp>
      </p:grpSp>
      <p:sp>
        <p:nvSpPr>
          <p:cNvPr id="174" name="EN CAS D’AGGRAVATION:…"/>
          <p:cNvSpPr/>
          <p:nvPr/>
        </p:nvSpPr>
        <p:spPr>
          <a:xfrm>
            <a:off x="7989567" y="6085971"/>
            <a:ext cx="4806045" cy="3590905"/>
          </a:xfrm>
          <a:prstGeom prst="roundRect">
            <a:avLst>
              <a:gd name="adj" fmla="val 5305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EN CAS D’AGGRAVATION: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RAPPELER LE 15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ACTION DE SECOURS SI ARRÊT CARDIAQUE OU PERTE DE CONNAISSANCE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4" presetID="7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4" presetID="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"/>
                            </p:stCondLst>
                            <p:childTnLst>
                              <p:par>
                                <p:cTn id="48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Class="entr" nodeType="afterEffect" presetSubtype="4" presetID="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Class="entr" nodeType="afterEffect" presetSubtype="4" presetID="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25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25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mph" nodeType="afterEffect" presetSubtype="0" presetID="35" grpId="19" repeatCount="4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Class="exit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Class="exit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Class="exit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Class="entr" nodeType="afterEffect" presetSubtype="4" presetID="2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Class="entr" nodeType="click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Class="entr" nodeType="after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Class="entr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Class="entr" nodeType="after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xit" nodeType="after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Class="exit" nodeType="after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Class="entr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Class="entr" nodeType="after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5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Class="entr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Class="entr" nodeType="click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Class="emph" nodeType="afterEffect" presetSubtype="0" presetID="35" grpId="34" repeatCount="4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225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250"/>
                            </p:stCondLst>
                            <p:childTnLst>
                              <p:par>
                                <p:cTn id="127" presetClass="exit" nodeType="afterEffect" presetSubtype="0" presetID="1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Class="entr" nodeType="click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2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Class="entr" nodeType="afterEffect" presetSubtype="0" presetID="1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5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Class="entr" nodeType="after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Class="entr" nodeType="afterEffect" presetSubtype="0" presetID="1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1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Class="entr" nodeType="afterEffect" presetSubtype="0" presetID="1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Class="entr" nodeType="afterEffect" presetSubtype="0" presetID="1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7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Class="entr" nodeType="afterEffect" presetSubtype="0" presetID="1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Class="entr" nodeType="afterEffect" presetSubtype="0" presetID="1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3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Class="entr" nodeType="afterEffect" presetSubtype="0" presetID="1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Class="exit" nodeType="clickEffect" presetSubtype="0" presetID="1" grpId="4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Class="entr" nodeType="afterEffect" presetSubtype="0" presetID="1" grpId="4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3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Class="entr" nodeType="afterEffect" presetSubtype="0" presetID="1" grpId="4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9" grpId="18"/>
      <p:bldP build="whole" bldLvl="1" animBg="1" rev="0" advAuto="0" spid="149" grpId="19"/>
      <p:bldP build="whole" bldLvl="1" animBg="1" rev="0" advAuto="0" spid="169" grpId="16"/>
      <p:bldP build="whole" bldLvl="1" animBg="1" rev="0" advAuto="0" spid="141" grpId="6"/>
      <p:bldP build="whole" bldLvl="1" animBg="1" rev="0" advAuto="0" spid="168" grpId="9"/>
      <p:bldP build="whole" bldLvl="1" animBg="1" rev="0" advAuto="0" spid="173" grpId="8"/>
      <p:bldP build="whole" bldLvl="1" animBg="1" rev="0" advAuto="0" spid="169" grpId="20"/>
      <p:bldP build="whole" bldLvl="1" animBg="1" rev="0" advAuto="0" spid="173" grpId="10"/>
      <p:bldP build="whole" bldLvl="1" animBg="1" rev="0" advAuto="0" spid="142" grpId="7"/>
      <p:bldP build="whole" bldLvl="1" animBg="1" rev="0" advAuto="0" spid="137" grpId="1"/>
      <p:bldP build="whole" bldLvl="1" animBg="1" rev="0" advAuto="0" spid="149" grpId="29"/>
      <p:bldP build="whole" bldLvl="1" animBg="1" rev="0" advAuto="0" spid="164" grpId="43"/>
      <p:bldP build="whole" bldLvl="1" animBg="1" rev="0" advAuto="0" spid="148" grpId="23"/>
      <p:bldP build="whole" bldLvl="1" animBg="1" rev="0" advAuto="0" spid="146" grpId="14"/>
      <p:bldP build="whole" bldLvl="1" animBg="1" rev="0" advAuto="0" spid="145" grpId="15"/>
      <p:bldP build="whole" bldLvl="1" animBg="1" rev="0" advAuto="0" spid="162" grpId="41"/>
      <p:bldP build="whole" bldLvl="1" animBg="1" rev="0" advAuto="0" spid="147" grpId="17"/>
      <p:bldP build="whole" bldLvl="1" animBg="1" rev="0" advAuto="0" spid="148" grpId="28"/>
      <p:bldP build="whole" bldLvl="1" animBg="1" rev="0" advAuto="0" spid="150" grpId="24"/>
      <p:bldP build="whole" bldLvl="1" animBg="1" rev="0" advAuto="0" spid="139" grpId="3"/>
      <p:bldP build="whole" bldLvl="1" animBg="1" rev="0" advAuto="0" spid="138" grpId="2"/>
      <p:bldP build="whole" bldLvl="1" animBg="1" rev="0" advAuto="0" spid="147" grpId="22"/>
      <p:bldP build="whole" bldLvl="1" animBg="1" rev="0" advAuto="0" spid="138" grpId="4"/>
      <p:bldP build="whole" bldLvl="1" animBg="1" rev="0" advAuto="0" spid="152" grpId="26"/>
      <p:bldP build="whole" bldLvl="1" animBg="1" rev="0" advAuto="0" spid="159" grpId="38"/>
      <p:bldP build="whole" bldLvl="1" animBg="1" rev="0" advAuto="0" spid="160" grpId="39"/>
      <p:bldP build="whole" bldLvl="1" animBg="1" rev="0" advAuto="0" spid="165" grpId="44"/>
      <p:bldP build="whole" bldLvl="1" animBg="1" rev="0" advAuto="0" spid="156" grpId="32"/>
      <p:bldP build="whole" bldLvl="1" animBg="1" rev="0" advAuto="0" spid="166" grpId="46"/>
      <p:bldP build="whole" bldLvl="1" animBg="1" rev="0" advAuto="0" spid="174" grpId="47"/>
      <p:bldP build="whole" bldLvl="1" animBg="1" rev="0" advAuto="0" spid="143" grpId="12"/>
      <p:bldP build="whole" bldLvl="1" animBg="1" rev="0" advAuto="0" spid="158" grpId="37"/>
      <p:bldP build="whole" bldLvl="1" animBg="1" rev="0" advAuto="0" spid="144" grpId="11"/>
      <p:bldP build="whole" bldLvl="1" animBg="1" rev="0" advAuto="0" spid="140" grpId="5"/>
      <p:bldP build="whole" bldLvl="1" animBg="1" rev="0" advAuto="0" spid="153" grpId="27"/>
      <p:bldP build="whole" bldLvl="1" animBg="1" rev="0" advAuto="0" spid="155" grpId="31"/>
      <p:bldP build="whole" bldLvl="1" animBg="1" rev="0" advAuto="0" spid="144" grpId="21"/>
      <p:bldP build="whole" bldLvl="1" animBg="1" rev="0" advAuto="0" spid="146" grpId="45"/>
      <p:bldP build="whole" bldLvl="1" animBg="1" rev="0" advAuto="0" spid="167" grpId="30"/>
      <p:bldP build="whole" bldLvl="1" animBg="1" rev="0" advAuto="0" spid="163" grpId="42"/>
      <p:bldP build="whole" bldLvl="1" animBg="1" rev="0" advAuto="0" spid="151" grpId="25"/>
      <p:bldP build="whole" bldLvl="1" animBg="1" rev="0" advAuto="0" spid="170" grpId="33"/>
      <p:bldP build="whole" bldLvl="1" animBg="1" rev="0" advAuto="0" spid="170" grpId="34"/>
      <p:bldP build="whole" bldLvl="1" animBg="1" rev="0" advAuto="0" spid="170" grpId="35"/>
      <p:bldP build="whole" bldLvl="1" animBg="1" rev="0" advAuto="0" spid="154" grpId="13"/>
      <p:bldP build="whole" bldLvl="1" animBg="1" rev="0" advAuto="0" spid="161" grpId="40"/>
      <p:bldP build="whole" bldLvl="1" animBg="1" rev="0" advAuto="0" spid="157" grpId="36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er"/>
          <p:cNvGrpSpPr/>
          <p:nvPr/>
        </p:nvGrpSpPr>
        <p:grpSpPr>
          <a:xfrm>
            <a:off x="7321973" y="1088248"/>
            <a:ext cx="5201921" cy="7152641"/>
            <a:chOff x="0" y="0"/>
            <a:chExt cx="5201920" cy="7152640"/>
          </a:xfrm>
        </p:grpSpPr>
        <p:sp>
          <p:nvSpPr>
            <p:cNvPr id="176" name="Rectangle aux angles arrondis"/>
            <p:cNvSpPr/>
            <p:nvPr/>
          </p:nvSpPr>
          <p:spPr>
            <a:xfrm>
              <a:off x="0" y="0"/>
              <a:ext cx="5201921" cy="715264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BDF46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77" name="JEAN-BOB…"/>
            <p:cNvSpPr txBox="1"/>
            <p:nvPr/>
          </p:nvSpPr>
          <p:spPr>
            <a:xfrm>
              <a:off x="331256" y="668019"/>
              <a:ext cx="4539408" cy="5816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JEAN-BOB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- 35 ans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- 10 minutes dans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cet état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Aucun traitement 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médical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Ça lui arrive 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quelques 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fois </a:t>
              </a:r>
            </a:p>
            <a:p>
              <a:pPr>
                <a:defRPr sz="3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- Pas d</a:t>
              </a:r>
              <a:r>
                <a:t>’</a:t>
              </a:r>
              <a:r>
                <a:t>opération</a:t>
              </a:r>
            </a:p>
          </p:txBody>
        </p:sp>
      </p:grpSp>
      <p:pic>
        <p:nvPicPr>
          <p:cNvPr id="179" name="th.jpg" descr="th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64728" y="794737"/>
            <a:ext cx="6251788" cy="80760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8" grpId="1"/>
      <p:bldP build="whole" bldLvl="1" animBg="1" rev="0" advAuto="0" spid="179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ES SIGNES:…"/>
          <p:cNvSpPr/>
          <p:nvPr/>
        </p:nvSpPr>
        <p:spPr>
          <a:xfrm>
            <a:off x="7454545" y="183369"/>
            <a:ext cx="5443645" cy="7833463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LES SIGNES: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PALEURS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SUEURS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SENSATION DE FROID OU DE CHAUD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DOULEURS ABDOMINALES ou DIARRHÉES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DIFFICULTES À RESPIRER (essoufflements)</a:t>
            </a:r>
          </a:p>
        </p:txBody>
      </p:sp>
      <p:sp>
        <p:nvSpPr>
          <p:cNvPr id="182" name="A LA DEMANDE DE LA VICTIME OU DES SECOURS, DONNER SUCRE OU MEDICAMENTS HABITUELS"/>
          <p:cNvSpPr/>
          <p:nvPr/>
        </p:nvSpPr>
        <p:spPr>
          <a:xfrm>
            <a:off x="7790299" y="3978166"/>
            <a:ext cx="5056184" cy="1231717"/>
          </a:xfrm>
          <a:prstGeom prst="roundRect">
            <a:avLst>
              <a:gd name="adj" fmla="val 15466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 LA DEMANDE DE LA VICTIME OU DES SECOURS, DONNER SUCRE OU MEDICAMENTS HABITUELS</a:t>
            </a:r>
          </a:p>
        </p:txBody>
      </p:sp>
      <p:sp>
        <p:nvSpPr>
          <p:cNvPr id="183" name="Ligne"/>
          <p:cNvSpPr/>
          <p:nvPr/>
        </p:nvSpPr>
        <p:spPr>
          <a:xfrm>
            <a:off x="2923507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4" name="PROTECTION ADAPTÉE"/>
          <p:cNvSpPr/>
          <p:nvPr/>
        </p:nvSpPr>
        <p:spPr>
          <a:xfrm>
            <a:off x="1353887" y="954684"/>
            <a:ext cx="3139241" cy="448359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/>
            </a:lvl1pPr>
          </a:lstStyle>
          <a:p>
            <a:pPr/>
            <a:r>
              <a:t>PROTECTION ADAPTÉE</a:t>
            </a:r>
          </a:p>
        </p:txBody>
      </p:sp>
      <p:sp>
        <p:nvSpPr>
          <p:cNvPr id="185" name="Ligne"/>
          <p:cNvSpPr/>
          <p:nvPr/>
        </p:nvSpPr>
        <p:spPr>
          <a:xfrm>
            <a:off x="2923507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OBSERVER - ECOUTER"/>
          <p:cNvSpPr/>
          <p:nvPr/>
        </p:nvSpPr>
        <p:spPr>
          <a:xfrm>
            <a:off x="1353887" y="1800861"/>
            <a:ext cx="3139241" cy="448360"/>
          </a:xfrm>
          <a:prstGeom prst="roundRect">
            <a:avLst>
              <a:gd name="adj" fmla="val 42488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OBSERVER - ECOUTER</a:t>
            </a:r>
          </a:p>
        </p:txBody>
      </p:sp>
      <p:sp>
        <p:nvSpPr>
          <p:cNvPr id="187" name="Ligne"/>
          <p:cNvSpPr/>
          <p:nvPr/>
        </p:nvSpPr>
        <p:spPr>
          <a:xfrm>
            <a:off x="4116178" y="2289922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AUTRES TYPES DE MALAISES"/>
          <p:cNvSpPr/>
          <p:nvPr/>
        </p:nvSpPr>
        <p:spPr>
          <a:xfrm>
            <a:off x="3630292" y="2647039"/>
            <a:ext cx="1733206" cy="1030231"/>
          </a:xfrm>
          <a:prstGeom prst="roundRect">
            <a:avLst>
              <a:gd name="adj" fmla="val 18491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AUTRES TYPES DE MALAISES</a:t>
            </a:r>
          </a:p>
        </p:txBody>
      </p:sp>
      <p:sp>
        <p:nvSpPr>
          <p:cNvPr id="189" name="ARRÊT CARDIAQUE"/>
          <p:cNvSpPr/>
          <p:nvPr/>
        </p:nvSpPr>
        <p:spPr>
          <a:xfrm>
            <a:off x="72598" y="2647039"/>
            <a:ext cx="3139241" cy="448360"/>
          </a:xfrm>
          <a:prstGeom prst="roundRect">
            <a:avLst>
              <a:gd name="adj" fmla="val 42488"/>
            </a:avLst>
          </a:prstGeom>
          <a:solidFill>
            <a:srgbClr val="5E5E5E">
              <a:alpha val="38073"/>
            </a:srgbClr>
          </a:solidFill>
          <a:ln w="12700">
            <a:solidFill>
              <a:srgbClr val="000000">
                <a:alpha val="38073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ARRÊT CARDIAQUE</a:t>
            </a:r>
          </a:p>
        </p:txBody>
      </p:sp>
      <p:sp>
        <p:nvSpPr>
          <p:cNvPr id="190" name="Ligne"/>
          <p:cNvSpPr/>
          <p:nvPr/>
        </p:nvSpPr>
        <p:spPr>
          <a:xfrm>
            <a:off x="2923507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1" name="PROTECTION ADAPTÉE"/>
          <p:cNvSpPr/>
          <p:nvPr/>
        </p:nvSpPr>
        <p:spPr>
          <a:xfrm>
            <a:off x="1353887" y="954684"/>
            <a:ext cx="3139241" cy="448359"/>
          </a:xfrm>
          <a:prstGeom prst="roundRect">
            <a:avLst>
              <a:gd name="adj" fmla="val 42488"/>
            </a:avLst>
          </a:prstGeom>
          <a:solidFill>
            <a:srgbClr val="666666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192" name="Ligne"/>
          <p:cNvSpPr/>
          <p:nvPr/>
        </p:nvSpPr>
        <p:spPr>
          <a:xfrm>
            <a:off x="2923507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3" name="Ligne"/>
          <p:cNvSpPr/>
          <p:nvPr/>
        </p:nvSpPr>
        <p:spPr>
          <a:xfrm>
            <a:off x="4116178" y="2289922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4" name="Ligne"/>
          <p:cNvSpPr/>
          <p:nvPr/>
        </p:nvSpPr>
        <p:spPr>
          <a:xfrm>
            <a:off x="1822840" y="2289922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5" name="Ligne"/>
          <p:cNvSpPr/>
          <p:nvPr/>
        </p:nvSpPr>
        <p:spPr>
          <a:xfrm>
            <a:off x="4613115" y="3737111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6" name="METTRE AU REPOS:…"/>
          <p:cNvSpPr/>
          <p:nvPr/>
        </p:nvSpPr>
        <p:spPr>
          <a:xfrm>
            <a:off x="3286333" y="4046973"/>
            <a:ext cx="3827157" cy="1134795"/>
          </a:xfrm>
          <a:prstGeom prst="roundRect">
            <a:avLst>
              <a:gd name="adj" fmla="val 16787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>
                <a:solidFill>
                  <a:srgbClr val="FFFFFF"/>
                </a:solidFill>
              </a:defRPr>
            </a:pPr>
            <a:r>
              <a:t>METTRE AU REPOS: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ALLONGER SURTOUT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ASSIS SI GÊNE RESPIRATOIRE</a:t>
            </a:r>
          </a:p>
        </p:txBody>
      </p:sp>
      <p:sp>
        <p:nvSpPr>
          <p:cNvPr id="197" name="Ligne"/>
          <p:cNvSpPr/>
          <p:nvPr/>
        </p:nvSpPr>
        <p:spPr>
          <a:xfrm>
            <a:off x="5199912" y="6252196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8" name="SE RENSEIGNER:…"/>
          <p:cNvSpPr/>
          <p:nvPr/>
        </p:nvSpPr>
        <p:spPr>
          <a:xfrm>
            <a:off x="1337071" y="6571034"/>
            <a:ext cx="6005568" cy="1134795"/>
          </a:xfrm>
          <a:prstGeom prst="roundRect">
            <a:avLst>
              <a:gd name="adj" fmla="val 16787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>
                <a:solidFill>
                  <a:srgbClr val="FFFFFF"/>
                </a:solidFill>
              </a:defRPr>
            </a:pPr>
            <a:r>
              <a:t>SE RENSEIGNER: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ÂGE / DUREE / MEDICAMENTS / ANTÉCÉDENTS ou HOSPITALISATION / 1ERE FOIS</a:t>
            </a:r>
          </a:p>
        </p:txBody>
      </p:sp>
      <p:sp>
        <p:nvSpPr>
          <p:cNvPr id="199" name="Ligne"/>
          <p:cNvSpPr/>
          <p:nvPr/>
        </p:nvSpPr>
        <p:spPr>
          <a:xfrm>
            <a:off x="5202130" y="5250584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0" name="PROTEGER (chaleur, froid) / DESSERRER vêtements"/>
          <p:cNvSpPr/>
          <p:nvPr/>
        </p:nvSpPr>
        <p:spPr>
          <a:xfrm>
            <a:off x="1941078" y="5607701"/>
            <a:ext cx="6517669" cy="603794"/>
          </a:xfrm>
          <a:prstGeom prst="roundRect">
            <a:avLst>
              <a:gd name="adj" fmla="val 31551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PROTEGER (chaleur, froid) / DESSERRER vêtements</a:t>
            </a:r>
          </a:p>
        </p:txBody>
      </p:sp>
      <p:sp>
        <p:nvSpPr>
          <p:cNvPr id="201" name="Ligne"/>
          <p:cNvSpPr/>
          <p:nvPr/>
        </p:nvSpPr>
        <p:spPr>
          <a:xfrm>
            <a:off x="3430943" y="7765669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2" name="AVIS MEDICAL (suivre les consignes)"/>
          <p:cNvSpPr/>
          <p:nvPr/>
        </p:nvSpPr>
        <p:spPr>
          <a:xfrm>
            <a:off x="157759" y="8141925"/>
            <a:ext cx="5890836" cy="603794"/>
          </a:xfrm>
          <a:prstGeom prst="roundRect">
            <a:avLst>
              <a:gd name="adj" fmla="val 31551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AVIS MEDICAL (suivre les consignes)</a:t>
            </a:r>
          </a:p>
        </p:txBody>
      </p:sp>
      <p:sp>
        <p:nvSpPr>
          <p:cNvPr id="203" name="Ligne"/>
          <p:cNvSpPr/>
          <p:nvPr/>
        </p:nvSpPr>
        <p:spPr>
          <a:xfrm>
            <a:off x="3430943" y="8786419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4" name="COUVRIR (si besoin) / SURVEILLER"/>
          <p:cNvSpPr/>
          <p:nvPr/>
        </p:nvSpPr>
        <p:spPr>
          <a:xfrm>
            <a:off x="919971" y="9143537"/>
            <a:ext cx="4623447" cy="603793"/>
          </a:xfrm>
          <a:prstGeom prst="roundRect">
            <a:avLst>
              <a:gd name="adj" fmla="val 31551"/>
            </a:avLst>
          </a:prstGeom>
          <a:solidFill>
            <a:schemeClr val="accent1">
              <a:lumOff val="-13575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COUVRIR (si besoin) / SURVEILLER</a:t>
            </a:r>
          </a:p>
        </p:txBody>
      </p:sp>
      <p:sp>
        <p:nvSpPr>
          <p:cNvPr id="205" name="Ligne"/>
          <p:cNvSpPr/>
          <p:nvPr/>
        </p:nvSpPr>
        <p:spPr>
          <a:xfrm>
            <a:off x="7295694" y="4642485"/>
            <a:ext cx="438838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6" name="A.V.C"/>
          <p:cNvSpPr/>
          <p:nvPr/>
        </p:nvSpPr>
        <p:spPr>
          <a:xfrm>
            <a:off x="72598" y="3175688"/>
            <a:ext cx="3139241" cy="448360"/>
          </a:xfrm>
          <a:prstGeom prst="roundRect">
            <a:avLst>
              <a:gd name="adj" fmla="val 42488"/>
            </a:avLst>
          </a:prstGeom>
          <a:solidFill>
            <a:srgbClr val="5E5E5E">
              <a:alpha val="38073"/>
            </a:srgbClr>
          </a:solidFill>
          <a:ln w="12700">
            <a:solidFill>
              <a:srgbClr val="000000">
                <a:alpha val="38073"/>
              </a:srgbClr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A.V.C</a:t>
            </a:r>
          </a:p>
        </p:txBody>
      </p:sp>
      <p:sp>
        <p:nvSpPr>
          <p:cNvPr id="207" name="Ligne"/>
          <p:cNvSpPr/>
          <p:nvPr/>
        </p:nvSpPr>
        <p:spPr>
          <a:xfrm flipH="1">
            <a:off x="612672" y="3707181"/>
            <a:ext cx="1" cy="4404834"/>
          </a:xfrm>
          <a:prstGeom prst="line">
            <a:avLst/>
          </a:prstGeom>
          <a:ln w="38100">
            <a:solidFill>
              <a:schemeClr val="accent5">
                <a:alpha val="36883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8" name="EN CAS D’AGGRAVATION:…"/>
          <p:cNvSpPr/>
          <p:nvPr/>
        </p:nvSpPr>
        <p:spPr>
          <a:xfrm>
            <a:off x="7989567" y="6085971"/>
            <a:ext cx="4806045" cy="3590905"/>
          </a:xfrm>
          <a:prstGeom prst="roundRect">
            <a:avLst>
              <a:gd name="adj" fmla="val 5305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EN CAS D’AGGRAVATION: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RAPPELER LE 15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ACTION DE SECOURS SI ARRÊT CARDIAQUE OU PERTE DE CONNAISSANCE</a:t>
            </a:r>
          </a:p>
        </p:txBody>
      </p:sp>
      <p:sp>
        <p:nvSpPr>
          <p:cNvPr id="209" name="Ligne"/>
          <p:cNvSpPr/>
          <p:nvPr/>
        </p:nvSpPr>
        <p:spPr>
          <a:xfrm>
            <a:off x="5635912" y="9428257"/>
            <a:ext cx="2267149" cy="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0" name="LE MALAISE"/>
          <p:cNvSpPr/>
          <p:nvPr/>
        </p:nvSpPr>
        <p:spPr>
          <a:xfrm>
            <a:off x="1111108" y="64302"/>
            <a:ext cx="3624799" cy="512367"/>
          </a:xfrm>
          <a:prstGeom prst="roundRect">
            <a:avLst>
              <a:gd name="adj" fmla="val 50000"/>
            </a:avLst>
          </a:prstGeom>
          <a:solidFill>
            <a:srgbClr val="680E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</a:t>
            </a:r>
          </a:p>
        </p:txBody>
      </p:sp>
      <p:sp>
        <p:nvSpPr>
          <p:cNvPr id="211" name="Ligne"/>
          <p:cNvSpPr/>
          <p:nvPr/>
        </p:nvSpPr>
        <p:spPr>
          <a:xfrm>
            <a:off x="6502400" y="3672829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2" name="Ligne"/>
          <p:cNvSpPr/>
          <p:nvPr/>
        </p:nvSpPr>
        <p:spPr>
          <a:xfrm>
            <a:off x="4611895" y="2068481"/>
            <a:ext cx="1931719" cy="5619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3" name="MALADIE INFECTIEUSE"/>
          <p:cNvSpPr/>
          <p:nvPr/>
        </p:nvSpPr>
        <p:spPr>
          <a:xfrm>
            <a:off x="5635797" y="2720394"/>
            <a:ext cx="1733206" cy="883522"/>
          </a:xfrm>
          <a:prstGeom prst="roundRect">
            <a:avLst>
              <a:gd name="adj" fmla="val 21561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MALADIE INFECTIEUSE</a:t>
            </a:r>
          </a:p>
        </p:txBody>
      </p:sp>
      <p:sp>
        <p:nvSpPr>
          <p:cNvPr id="214" name="LES SIGNES:…"/>
          <p:cNvSpPr/>
          <p:nvPr/>
        </p:nvSpPr>
        <p:spPr>
          <a:xfrm>
            <a:off x="7454545" y="183369"/>
            <a:ext cx="5443645" cy="7833463"/>
          </a:xfrm>
          <a:prstGeom prst="rect">
            <a:avLst/>
          </a:prstGeom>
          <a:solidFill>
            <a:schemeClr val="accent6">
              <a:satOff val="-15808"/>
              <a:lumOff val="-17557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LES SIGNES: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TEMPÉRATURES &lt;37,5°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SUEURS ABONDANTES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SENSATION DE FIÈVRE 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FRISSONS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COURBATURES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SENSATION de FATIGUE INTENSE</a:t>
            </a:r>
          </a:p>
        </p:txBody>
      </p:sp>
      <p:sp>
        <p:nvSpPr>
          <p:cNvPr id="215" name="METTRE AU REPOS:…"/>
          <p:cNvSpPr/>
          <p:nvPr/>
        </p:nvSpPr>
        <p:spPr>
          <a:xfrm>
            <a:off x="3286333" y="4046973"/>
            <a:ext cx="3827157" cy="1134795"/>
          </a:xfrm>
          <a:prstGeom prst="roundRect">
            <a:avLst>
              <a:gd name="adj" fmla="val 16787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>
                <a:solidFill>
                  <a:srgbClr val="FFFFFF"/>
                </a:solidFill>
              </a:defRPr>
            </a:pPr>
            <a:r>
              <a:t>METTRE AU REPOS: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ALLONGER SURTOUT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ASSIS SI GÊNE RESPIRATOIRE</a:t>
            </a:r>
          </a:p>
        </p:txBody>
      </p:sp>
      <p:sp>
        <p:nvSpPr>
          <p:cNvPr id="216" name="PROTEGER (chaleur, froid) / DESSERRER vêtements"/>
          <p:cNvSpPr/>
          <p:nvPr/>
        </p:nvSpPr>
        <p:spPr>
          <a:xfrm>
            <a:off x="1941078" y="5607701"/>
            <a:ext cx="6517669" cy="603794"/>
          </a:xfrm>
          <a:prstGeom prst="roundRect">
            <a:avLst>
              <a:gd name="adj" fmla="val 31551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PROTEGER (chaleur, froid) / DESSERRER vêtements</a:t>
            </a:r>
          </a:p>
        </p:txBody>
      </p:sp>
      <p:sp>
        <p:nvSpPr>
          <p:cNvPr id="217" name="SE RENSEIGNER:…"/>
          <p:cNvSpPr/>
          <p:nvPr/>
        </p:nvSpPr>
        <p:spPr>
          <a:xfrm>
            <a:off x="1363434" y="6571034"/>
            <a:ext cx="6005569" cy="1134795"/>
          </a:xfrm>
          <a:prstGeom prst="roundRect">
            <a:avLst>
              <a:gd name="adj" fmla="val 16787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>
                <a:solidFill>
                  <a:srgbClr val="FFFFFF"/>
                </a:solidFill>
              </a:defRPr>
            </a:pPr>
            <a:r>
              <a:t>SE RENSEIGNER: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ÂGE / DUREE / MEDICAMENTS / ANTÉCÉDENTS ou HOSPITALISATION / 1ERE FOIS</a:t>
            </a:r>
          </a:p>
        </p:txBody>
      </p:sp>
      <p:sp>
        <p:nvSpPr>
          <p:cNvPr id="218" name="AVIS MEDICAL (suivre les consignes)"/>
          <p:cNvSpPr/>
          <p:nvPr/>
        </p:nvSpPr>
        <p:spPr>
          <a:xfrm>
            <a:off x="157759" y="8159876"/>
            <a:ext cx="5890836" cy="603793"/>
          </a:xfrm>
          <a:prstGeom prst="roundRect">
            <a:avLst>
              <a:gd name="adj" fmla="val 31551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AVIS MEDICAL (suivre les consignes)</a:t>
            </a:r>
          </a:p>
        </p:txBody>
      </p:sp>
      <p:sp>
        <p:nvSpPr>
          <p:cNvPr id="219" name="COUVRIR (si besoin) / SURVEILLER"/>
          <p:cNvSpPr/>
          <p:nvPr/>
        </p:nvSpPr>
        <p:spPr>
          <a:xfrm>
            <a:off x="927961" y="9126361"/>
            <a:ext cx="4623447" cy="603794"/>
          </a:xfrm>
          <a:prstGeom prst="roundRect">
            <a:avLst>
              <a:gd name="adj" fmla="val 31551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1900">
                <a:solidFill>
                  <a:srgbClr val="FFFFFF"/>
                </a:solidFill>
              </a:defRPr>
            </a:lvl1pPr>
          </a:lstStyle>
          <a:p>
            <a:pPr/>
            <a:r>
              <a:t>COUVRIR (si besoin) / SURVEILLER</a:t>
            </a:r>
          </a:p>
        </p:txBody>
      </p:sp>
      <p:sp>
        <p:nvSpPr>
          <p:cNvPr id="220" name="APPLIQUER LES  MESURES BARRIÈRES…"/>
          <p:cNvSpPr/>
          <p:nvPr/>
        </p:nvSpPr>
        <p:spPr>
          <a:xfrm>
            <a:off x="7790299" y="3981284"/>
            <a:ext cx="5056184" cy="1231717"/>
          </a:xfrm>
          <a:prstGeom prst="roundRect">
            <a:avLst>
              <a:gd name="adj" fmla="val 15466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1900">
                <a:solidFill>
                  <a:srgbClr val="FFFFFF"/>
                </a:solidFill>
              </a:defRPr>
            </a:pPr>
            <a:r>
              <a:t>APPLIQUER LES  MESURES BARRIÈRES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(Distance physique / isolement)</a:t>
            </a:r>
          </a:p>
          <a:p>
            <a:pPr>
              <a:defRPr sz="1900">
                <a:solidFill>
                  <a:srgbClr val="FFFFFF"/>
                </a:solidFill>
              </a:defRPr>
            </a:pPr>
            <a:r>
              <a:t>VICTIME DOIT PORTER UN MASQUE</a:t>
            </a:r>
          </a:p>
        </p:txBody>
      </p:sp>
      <p:sp>
        <p:nvSpPr>
          <p:cNvPr id="221" name="Ligne"/>
          <p:cNvSpPr/>
          <p:nvPr/>
        </p:nvSpPr>
        <p:spPr>
          <a:xfrm>
            <a:off x="7429145" y="3505995"/>
            <a:ext cx="1741803" cy="396704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gne"/>
          <p:cNvSpPr/>
          <p:nvPr/>
        </p:nvSpPr>
        <p:spPr>
          <a:xfrm>
            <a:off x="5199912" y="5250584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Ligne"/>
          <p:cNvSpPr/>
          <p:nvPr/>
        </p:nvSpPr>
        <p:spPr>
          <a:xfrm>
            <a:off x="5199484" y="6233056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gne"/>
          <p:cNvSpPr/>
          <p:nvPr/>
        </p:nvSpPr>
        <p:spPr>
          <a:xfrm>
            <a:off x="3430943" y="7765669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Ligne"/>
          <p:cNvSpPr/>
          <p:nvPr/>
        </p:nvSpPr>
        <p:spPr>
          <a:xfrm>
            <a:off x="3430943" y="8778219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6" name="Ligne"/>
          <p:cNvSpPr/>
          <p:nvPr/>
        </p:nvSpPr>
        <p:spPr>
          <a:xfrm>
            <a:off x="5635912" y="9428257"/>
            <a:ext cx="2267149" cy="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7" name="EN CAS D’AGGRAVATION:…"/>
          <p:cNvSpPr/>
          <p:nvPr/>
        </p:nvSpPr>
        <p:spPr>
          <a:xfrm>
            <a:off x="8002192" y="6072192"/>
            <a:ext cx="4806045" cy="3590904"/>
          </a:xfrm>
          <a:prstGeom prst="roundRect">
            <a:avLst>
              <a:gd name="adj" fmla="val 5305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t>EN CAS D’AGGRAVATION: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RAPPELER LE 15</a:t>
            </a:r>
          </a:p>
          <a:p>
            <a:pPr>
              <a:defRPr sz="3100">
                <a:solidFill>
                  <a:srgbClr val="FFFFFF"/>
                </a:solidFill>
              </a:defRPr>
            </a:pPr>
            <a:r>
              <a:t>- ACTION DE SECOURS SI ARRÊT CARDIAQUE OU PERTE DE CONNAISSANCE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4" presetID="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2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xit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Class="entr" nodeType="click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ntr" nodeType="click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Class="entr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Class="entr" nodeType="after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Class="entr" nodeType="click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Class="entr" nodeType="after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3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Class="entr" nodeType="click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Class="entr" nodeType="click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Class="entr" nodeType="after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7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Class="entr" nodeType="afterEffect" presetSubtype="4" presetID="2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2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25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50"/>
                            </p:stCondLst>
                            <p:childTnLst>
                              <p:par>
                                <p:cTn id="124" presetClass="exit" nodeType="afterEffect" presetSubtype="0" presetID="1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250"/>
                            </p:stCondLst>
                            <p:childTnLst>
                              <p:par>
                                <p:cTn id="127" presetClass="exit" nodeType="after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250"/>
                            </p:stCondLst>
                            <p:childTnLst>
                              <p:par>
                                <p:cTn id="130" presetClass="exit" nodeType="afterEffect" presetSubtype="0" presetID="1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3" presetClass="exit" nodeType="after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250"/>
                            </p:stCondLst>
                            <p:childTnLst>
                              <p:par>
                                <p:cTn id="136" presetClass="exit" nodeType="afterEffect" presetSubtype="0" presetID="1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250"/>
                            </p:stCondLst>
                            <p:childTnLst>
                              <p:par>
                                <p:cTn id="139" presetClass="exit" nodeType="afterEffect" presetSubtype="0" presetID="1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250"/>
                            </p:stCondLst>
                            <p:childTnLst>
                              <p:par>
                                <p:cTn id="142" presetClass="exit" nodeType="afterEffect" presetSubtype="0" presetID="1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250"/>
                            </p:stCondLst>
                            <p:childTnLst>
                              <p:par>
                                <p:cTn id="145" presetClass="exit" nodeType="afterEffect" presetSubtype="0" presetID="1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250"/>
                            </p:stCondLst>
                            <p:childTnLst>
                              <p:par>
                                <p:cTn id="148" presetClass="exit" nodeType="afterEffect" presetSubtype="0" presetID="1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50"/>
                            </p:stCondLst>
                            <p:childTnLst>
                              <p:par>
                                <p:cTn id="151" presetClass="exit" nodeType="afterEffect" presetSubtype="0" presetID="1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250"/>
                            </p:stCondLst>
                            <p:childTnLst>
                              <p:par>
                                <p:cTn id="154" presetClass="exit" nodeType="afterEffect" presetSubtype="0" presetID="1" grpId="4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250"/>
                            </p:stCondLst>
                            <p:childTnLst>
                              <p:par>
                                <p:cTn id="157" presetClass="exit" nodeType="afterEffect" presetSubtype="0" presetID="1" grpId="4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250"/>
                            </p:stCondLst>
                            <p:childTnLst>
                              <p:par>
                                <p:cTn id="160" presetClass="exit" nodeType="afterEffect" presetSubtype="0" presetID="1" grpId="4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250"/>
                            </p:stCondLst>
                            <p:childTnLst>
                              <p:par>
                                <p:cTn id="163" presetClass="exit" nodeType="afterEffect" presetSubtype="0" presetID="1" grpId="4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6" presetClass="exit" nodeType="afterEffect" presetSubtype="0" presetID="1" grpId="4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Class="entr" nodeType="clickEffect" presetSubtype="0" presetID="1" grpId="5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1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Class="exit" nodeType="afterEffect" presetSubtype="0" presetID="1" grpId="5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Class="entr" nodeType="afterEffect" presetSubtype="0" presetID="1" grpId="5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7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Class="entr" nodeType="clickEffect" presetSubtype="0" presetID="1" grpId="5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1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Class="entr" nodeType="afterEffect" presetSubtype="0" presetID="1" grpId="5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4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Class="entr" nodeType="afterEffect" presetSubtype="0" presetID="1" grpId="5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7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Class="entr" nodeType="afterEffect" presetSubtype="0" presetID="1" grpId="5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Class="entr" nodeType="afterEffect" presetSubtype="0" presetID="1" grpId="5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3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Class="entr" nodeType="afterEffect" presetSubtype="0" presetID="1" grpId="5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6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Class="entr" nodeType="afterEffect" presetSubtype="0" presetID="1" grpId="5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9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Class="entr" nodeType="afterEffect" presetSubtype="0" presetID="1" grpId="6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2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Class="entr" nodeType="afterEffect" presetSubtype="0" presetID="1" grpId="6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5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Class="entr" nodeType="afterEffect" presetSubtype="0" presetID="1" grpId="6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8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Class="entr" nodeType="afterEffect" presetSubtype="0" presetID="1" grpId="6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1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Class="entr" nodeType="afterEffect" presetSubtype="0" presetID="1" grpId="6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4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2" grpId="26"/>
      <p:bldP build="whole" bldLvl="1" animBg="1" rev="0" advAuto="0" spid="198" grpId="22"/>
      <p:bldP build="whole" bldLvl="1" animBg="1" rev="0" advAuto="0" spid="197" grpId="35"/>
      <p:bldP build="whole" bldLvl="1" animBg="1" rev="0" advAuto="0" spid="182" grpId="37"/>
      <p:bldP build="whole" bldLvl="1" animBg="1" rev="0" advAuto="0" spid="203" grpId="46"/>
      <p:bldP build="whole" bldLvl="1" animBg="1" rev="0" advAuto="0" spid="218" grpId="57"/>
      <p:bldP build="whole" bldLvl="1" animBg="1" rev="0" advAuto="0" spid="223" grpId="59"/>
      <p:bldP build="whole" bldLvl="1" animBg="1" rev="0" advAuto="0" spid="191" grpId="13"/>
      <p:bldP build="whole" bldLvl="1" animBg="1" rev="0" advAuto="0" spid="186" grpId="5"/>
      <p:bldP build="whole" bldLvl="1" animBg="1" rev="0" advAuto="0" spid="212" grpId="32"/>
      <p:bldP build="whole" bldLvl="1" animBg="1" rev="0" advAuto="0" spid="200" grpId="20"/>
      <p:bldP build="whole" bldLvl="1" animBg="1" rev="0" advAuto="0" spid="205" grpId="38"/>
      <p:bldP build="whole" bldLvl="1" animBg="1" rev="0" advAuto="0" spid="227" grpId="64"/>
      <p:bldP build="whole" bldLvl="1" animBg="1" rev="0" advAuto="0" spid="221" grpId="50"/>
      <p:bldP build="whole" bldLvl="1" animBg="1" rev="0" advAuto="0" spid="188" grpId="10"/>
      <p:bldP build="whole" bldLvl="1" animBg="1" rev="0" advAuto="0" spid="202" grpId="45"/>
      <p:bldP build="whole" bldLvl="1" animBg="1" rev="0" advAuto="0" spid="194" grpId="8"/>
      <p:bldP build="whole" bldLvl="1" animBg="1" rev="0" advAuto="0" spid="193" grpId="15"/>
      <p:bldP build="whole" bldLvl="1" animBg="1" rev="0" advAuto="0" spid="185" grpId="4"/>
      <p:bldP build="whole" bldLvl="1" animBg="1" rev="0" advAuto="0" spid="198" grpId="43"/>
      <p:bldP build="whole" bldLvl="1" animBg="1" rev="0" advAuto="0" spid="208" grpId="30"/>
      <p:bldP build="whole" bldLvl="1" animBg="1" rev="0" advAuto="0" spid="219" grpId="58"/>
      <p:bldP build="whole" bldLvl="1" animBg="1" rev="0" advAuto="0" spid="215" grpId="54"/>
      <p:bldP build="whole" bldLvl="1" animBg="1" rev="0" advAuto="0" spid="200" grpId="39"/>
      <p:bldP build="whole" bldLvl="1" animBg="1" rev="0" advAuto="0" spid="208" grpId="42"/>
      <p:bldP build="whole" bldLvl="1" animBg="1" rev="0" advAuto="0" spid="211" grpId="53"/>
      <p:bldP build="whole" bldLvl="1" animBg="1" rev="0" advAuto="0" spid="183" grpId="2"/>
      <p:bldP build="whole" bldLvl="1" animBg="1" rev="0" advAuto="0" spid="207" grpId="27"/>
      <p:bldP build="whole" bldLvl="1" animBg="1" rev="0" advAuto="0" spid="207" grpId="40"/>
      <p:bldP build="whole" bldLvl="1" animBg="1" rev="0" advAuto="0" spid="222" grpId="48"/>
      <p:bldP build="whole" bldLvl="1" animBg="1" rev="0" advAuto="0" spid="201" grpId="25"/>
      <p:bldP build="whole" bldLvl="1" animBg="1" rev="0" advAuto="0" spid="213" grpId="33"/>
      <p:bldP build="whole" bldLvl="1" animBg="1" rev="0" advAuto="0" spid="187" grpId="9"/>
      <p:bldP build="whole" bldLvl="1" animBg="1" rev="0" advAuto="0" spid="222" grpId="60"/>
      <p:bldP build="whole" bldLvl="1" animBg="1" rev="0" advAuto="0" spid="196" grpId="18"/>
      <p:bldP build="whole" bldLvl="1" animBg="1" rev="0" advAuto="0" spid="216" grpId="55"/>
      <p:bldP build="whole" bldLvl="1" animBg="1" rev="0" advAuto="0" spid="201" grpId="44"/>
      <p:bldP build="whole" bldLvl="1" animBg="1" rev="0" advAuto="0" spid="214" grpId="34"/>
      <p:bldP build="whole" bldLvl="1" animBg="1" rev="0" advAuto="0" spid="199" grpId="19"/>
      <p:bldP build="whole" bldLvl="1" animBg="1" rev="0" advAuto="0" spid="181" grpId="11"/>
      <p:bldP build="whole" bldLvl="1" animBg="1" rev="0" advAuto="0" spid="189" grpId="6"/>
      <p:bldP build="whole" bldLvl="1" animBg="1" rev="0" advAuto="0" spid="196" grpId="36"/>
      <p:bldP build="whole" bldLvl="1" animBg="1" rev="0" advAuto="0" spid="181" grpId="17"/>
      <p:bldP build="whole" bldLvl="1" animBg="1" rev="0" advAuto="0" spid="209" grpId="31"/>
      <p:bldP build="whole" bldLvl="1" animBg="1" rev="0" advAuto="0" spid="226" grpId="63"/>
      <p:bldP build="whole" bldLvl="1" animBg="1" rev="0" advAuto="0" spid="206" grpId="7"/>
      <p:bldP build="whole" bldLvl="1" animBg="1" rev="0" advAuto="0" spid="204" grpId="29"/>
      <p:bldP build="whole" bldLvl="1" animBg="1" rev="0" advAuto="0" spid="190" grpId="12"/>
      <p:bldP build="whole" bldLvl="1" animBg="1" rev="0" advAuto="0" spid="192" grpId="14"/>
      <p:bldP build="whole" bldLvl="1" animBg="1" rev="0" advAuto="0" spid="214" grpId="51"/>
      <p:bldP build="whole" bldLvl="1" animBg="1" rev="0" advAuto="0" spid="217" grpId="56"/>
      <p:bldP build="whole" bldLvl="1" animBg="1" rev="0" advAuto="0" spid="184" grpId="3"/>
      <p:bldP build="whole" bldLvl="1" animBg="1" rev="0" advAuto="0" spid="225" grpId="62"/>
      <p:bldP build="whole" bldLvl="1" animBg="1" rev="0" advAuto="0" spid="199" grpId="41"/>
      <p:bldP build="whole" bldLvl="1" animBg="1" rev="0" advAuto="0" spid="220" grpId="52"/>
      <p:bldP build="whole" bldLvl="1" animBg="1" rev="0" advAuto="0" spid="209" grpId="49"/>
      <p:bldP build="whole" bldLvl="1" animBg="1" rev="0" advAuto="0" spid="203" grpId="28"/>
      <p:bldP build="whole" bldLvl="1" animBg="1" rev="0" advAuto="0" spid="197" grpId="21"/>
      <p:bldP build="whole" bldLvl="1" animBg="1" rev="0" advAuto="0" spid="182" grpId="24"/>
      <p:bldP build="whole" bldLvl="1" animBg="1" rev="0" advAuto="0" spid="195" grpId="16"/>
      <p:bldP build="whole" bldLvl="1" animBg="1" rev="0" advAuto="0" spid="204" grpId="47"/>
      <p:bldP build="whole" bldLvl="1" animBg="1" rev="0" advAuto="0" spid="224" grpId="61"/>
      <p:bldP build="whole" bldLvl="1" animBg="1" rev="0" advAuto="0" spid="210" grpId="1"/>
      <p:bldP build="whole" bldLvl="1" animBg="1" rev="0" advAuto="0" spid="205" grpId="2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???"/>
          <p:cNvSpPr txBox="1"/>
          <p:nvPr/>
        </p:nvSpPr>
        <p:spPr>
          <a:xfrm>
            <a:off x="4069004" y="2956251"/>
            <a:ext cx="4541673" cy="3263107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900">
                <a:solidFill>
                  <a:srgbClr val="FFFFFF"/>
                </a:solidFill>
              </a:defRPr>
            </a:lvl1pPr>
          </a:lstStyle>
          <a:p>
            <a:pPr/>
            <a:r>
              <a:t>???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LE MALAISE, cas particuliers"/>
          <p:cNvSpPr/>
          <p:nvPr/>
        </p:nvSpPr>
        <p:spPr>
          <a:xfrm>
            <a:off x="298492" y="149603"/>
            <a:ext cx="5273156" cy="512367"/>
          </a:xfrm>
          <a:prstGeom prst="roundRect">
            <a:avLst>
              <a:gd name="adj" fmla="val 50000"/>
            </a:avLst>
          </a:prstGeom>
          <a:solidFill>
            <a:srgbClr val="680E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MALAISE, cas particuliers</a:t>
            </a:r>
          </a:p>
        </p:txBody>
      </p:sp>
      <p:sp>
        <p:nvSpPr>
          <p:cNvPr id="232" name="LES SIGNES:…"/>
          <p:cNvSpPr/>
          <p:nvPr/>
        </p:nvSpPr>
        <p:spPr>
          <a:xfrm>
            <a:off x="7192031" y="198811"/>
            <a:ext cx="5443644" cy="7879520"/>
          </a:xfrm>
          <a:prstGeom prst="rect">
            <a:avLst/>
          </a:prstGeom>
          <a:solidFill>
            <a:schemeClr val="accent6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LES SIGNES:</a:t>
            </a:r>
          </a:p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ETOURDISSEMENTS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SUEURS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SENSATION DE CHALEUR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NAUSÉES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POINTS NOIRS DEVANT LES  YEUX</a:t>
            </a:r>
          </a:p>
          <a:p>
            <a:pPr marL="527843" indent="-527843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SENTIMENT DE PERTE DE CONSCIENCE IMMINENTE</a:t>
            </a:r>
          </a:p>
        </p:txBody>
      </p:sp>
      <p:sp>
        <p:nvSpPr>
          <p:cNvPr id="233" name="LE MALAISE VAGAL"/>
          <p:cNvSpPr/>
          <p:nvPr/>
        </p:nvSpPr>
        <p:spPr>
          <a:xfrm>
            <a:off x="298492" y="921818"/>
            <a:ext cx="5273156" cy="512367"/>
          </a:xfrm>
          <a:prstGeom prst="roundRect">
            <a:avLst>
              <a:gd name="adj" fmla="val 50000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 VAGAL</a:t>
            </a:r>
          </a:p>
        </p:txBody>
      </p:sp>
      <p:sp>
        <p:nvSpPr>
          <p:cNvPr id="234" name="Ligne"/>
          <p:cNvSpPr/>
          <p:nvPr/>
        </p:nvSpPr>
        <p:spPr>
          <a:xfrm>
            <a:off x="2935070" y="1687683"/>
            <a:ext cx="1" cy="52506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5" name="MANOEUVRES PHYSIQUES SUIVANTES"/>
          <p:cNvSpPr/>
          <p:nvPr/>
        </p:nvSpPr>
        <p:spPr>
          <a:xfrm>
            <a:off x="298492" y="2277595"/>
            <a:ext cx="5273156" cy="889624"/>
          </a:xfrm>
          <a:prstGeom prst="roundRect">
            <a:avLst>
              <a:gd name="adj" fmla="val 37117"/>
            </a:avLst>
          </a:prstGeom>
          <a:solidFill>
            <a:srgbClr val="0039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MANOEUVRES PHYSIQUES SUIVANTES</a:t>
            </a:r>
          </a:p>
        </p:txBody>
      </p:sp>
      <p:sp>
        <p:nvSpPr>
          <p:cNvPr id="236" name="Se mettre accroupi…"/>
          <p:cNvSpPr/>
          <p:nvPr/>
        </p:nvSpPr>
        <p:spPr>
          <a:xfrm>
            <a:off x="7192031" y="214253"/>
            <a:ext cx="5443644" cy="2348081"/>
          </a:xfrm>
          <a:prstGeom prst="rect">
            <a:avLst/>
          </a:prstGeom>
          <a:solidFill>
            <a:srgbClr val="014100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 mettre accroupi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Baisser la tête entre les  genoux</a:t>
            </a:r>
          </a:p>
        </p:txBody>
      </p:sp>
      <p:sp>
        <p:nvSpPr>
          <p:cNvPr id="237" name="Si c’est inefficace:…"/>
          <p:cNvSpPr/>
          <p:nvPr/>
        </p:nvSpPr>
        <p:spPr>
          <a:xfrm>
            <a:off x="7192031" y="2719323"/>
            <a:ext cx="5443644" cy="6706566"/>
          </a:xfrm>
          <a:prstGeom prst="rect">
            <a:avLst/>
          </a:prstGeom>
          <a:solidFill>
            <a:srgbClr val="014000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Si c’est inefficace: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Allonger ou debout contre un mur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 Croiser les  jambes en contractant les  muscles 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Serrer les  fesses contracter les  abdos</a:t>
            </a:r>
          </a:p>
          <a:p>
            <a:pPr marL="402828" indent="-402828">
              <a:buSzPct val="145000"/>
              <a:buChar char="-"/>
              <a:defRPr b="0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Crocheter ses doigts et tirer les  coudes vers l’extérieur</a:t>
            </a:r>
          </a:p>
        </p:txBody>
      </p:sp>
      <p:sp>
        <p:nvSpPr>
          <p:cNvPr id="238" name="Ligne"/>
          <p:cNvSpPr/>
          <p:nvPr/>
        </p:nvSpPr>
        <p:spPr>
          <a:xfrm>
            <a:off x="2935070" y="3358885"/>
            <a:ext cx="1" cy="52506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9" name="POURSUIVRE"/>
          <p:cNvSpPr/>
          <p:nvPr/>
        </p:nvSpPr>
        <p:spPr>
          <a:xfrm>
            <a:off x="298492" y="4075617"/>
            <a:ext cx="5273156" cy="889624"/>
          </a:xfrm>
          <a:prstGeom prst="roundRect">
            <a:avLst>
              <a:gd name="adj" fmla="val 37117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POURSUIVRE</a:t>
            </a:r>
          </a:p>
        </p:txBody>
      </p:sp>
      <p:sp>
        <p:nvSpPr>
          <p:cNvPr id="240" name="Ligne"/>
          <p:cNvSpPr/>
          <p:nvPr/>
        </p:nvSpPr>
        <p:spPr>
          <a:xfrm>
            <a:off x="2935070" y="5156907"/>
            <a:ext cx="1" cy="52506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1" name="ALERTER / RASSURER / SUIVRE LES  CONSIGNES"/>
          <p:cNvSpPr/>
          <p:nvPr/>
        </p:nvSpPr>
        <p:spPr>
          <a:xfrm>
            <a:off x="298492" y="5873639"/>
            <a:ext cx="5273156" cy="889624"/>
          </a:xfrm>
          <a:prstGeom prst="roundRect">
            <a:avLst>
              <a:gd name="adj" fmla="val 37117"/>
            </a:avLst>
          </a:prstGeom>
          <a:solidFill>
            <a:schemeClr val="accent6">
              <a:satOff val="-15808"/>
              <a:lumOff val="-17557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ALERTER / RASSURER / SUIVRE LES  CONSIGNES</a:t>
            </a:r>
          </a:p>
        </p:txBody>
      </p:sp>
      <p:sp>
        <p:nvSpPr>
          <p:cNvPr id="242" name="Pour agir sur la circulation sanguine qui peut éviter une perte de connaissance"/>
          <p:cNvSpPr/>
          <p:nvPr/>
        </p:nvSpPr>
        <p:spPr>
          <a:xfrm>
            <a:off x="7277275" y="3656176"/>
            <a:ext cx="5273156" cy="3889048"/>
          </a:xfrm>
          <a:prstGeom prst="roundRect">
            <a:avLst>
              <a:gd name="adj" fmla="val 8491"/>
            </a:avLst>
          </a:prstGeom>
          <a:solidFill>
            <a:srgbClr val="4729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390464" marR="40639" indent="-349824" defTabSz="914400">
              <a:buSzPct val="145000"/>
              <a:buChar char="-"/>
              <a:defRPr sz="3300"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Pour agir sur la circulation sanguine qui peut éviter une perte de connaissance </a:t>
            </a:r>
          </a:p>
        </p:txBody>
      </p:sp>
      <p:sp>
        <p:nvSpPr>
          <p:cNvPr id="243" name="POURQUOI ?"/>
          <p:cNvSpPr/>
          <p:nvPr/>
        </p:nvSpPr>
        <p:spPr>
          <a:xfrm>
            <a:off x="7928495" y="2750984"/>
            <a:ext cx="3970716" cy="1076632"/>
          </a:xfrm>
          <a:prstGeom prst="roundRect">
            <a:avLst>
              <a:gd name="adj" fmla="val 30670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 sz="4100"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POURQUOI 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xit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4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Class="entr" nodeType="afterEffect" presetSubtype="4" presetID="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Class="exit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Class="exit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xit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xit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7" grpId="8"/>
      <p:bldP build="whole" bldLvl="1" animBg="1" rev="0" advAuto="0" spid="236" grpId="11"/>
      <p:bldP build="whole" bldLvl="1" animBg="1" rev="0" advAuto="0" spid="232" grpId="6"/>
      <p:bldP build="whole" bldLvl="1" animBg="1" rev="0" advAuto="0" spid="237" grpId="12"/>
      <p:bldP build="whole" bldLvl="1" animBg="1" rev="0" advAuto="0" spid="238" grpId="13"/>
      <p:bldP build="whole" bldLvl="1" animBg="1" rev="0" advAuto="0" spid="243" grpId="9"/>
      <p:bldP build="whole" bldLvl="1" animBg="1" rev="0" advAuto="0" spid="240" grpId="17"/>
      <p:bldP build="whole" bldLvl="1" animBg="1" rev="0" advAuto="0" spid="235" grpId="5"/>
      <p:bldP build="whole" bldLvl="1" animBg="1" rev="0" advAuto="0" spid="242" grpId="10"/>
      <p:bldP build="whole" bldLvl="1" animBg="1" rev="0" advAuto="0" spid="233" grpId="2"/>
      <p:bldP build="whole" bldLvl="1" animBg="1" rev="0" advAuto="0" spid="239" grpId="14"/>
      <p:bldP build="whole" bldLvl="1" animBg="1" rev="0" advAuto="0" spid="243" grpId="15"/>
      <p:bldP build="whole" bldLvl="1" animBg="1" rev="0" advAuto="0" spid="241" grpId="18"/>
      <p:bldP build="whole" bldLvl="1" animBg="1" rev="0" advAuto="0" spid="234" grpId="4"/>
      <p:bldP build="whole" bldLvl="1" animBg="1" rev="0" advAuto="0" spid="231" grpId="1"/>
      <p:bldP build="whole" bldLvl="1" animBg="1" rev="0" advAuto="0" spid="242" grpId="16"/>
      <p:bldP build="whole" bldLvl="1" animBg="1" rev="0" advAuto="0" spid="236" grpId="7"/>
      <p:bldP build="whole" bldLvl="1" animBg="1" rev="0" advAuto="0" spid="232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LE MALAISE, cas particuliers"/>
          <p:cNvSpPr/>
          <p:nvPr/>
        </p:nvSpPr>
        <p:spPr>
          <a:xfrm>
            <a:off x="298492" y="149603"/>
            <a:ext cx="5273156" cy="512367"/>
          </a:xfrm>
          <a:prstGeom prst="roundRect">
            <a:avLst>
              <a:gd name="adj" fmla="val 50000"/>
            </a:avLst>
          </a:prstGeom>
          <a:solidFill>
            <a:srgbClr val="680E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LE MALAISE, cas particuliers</a:t>
            </a:r>
          </a:p>
        </p:txBody>
      </p:sp>
      <p:sp>
        <p:nvSpPr>
          <p:cNvPr id="246" name="MALAISE PROVOQUÉ par la CHALEUR"/>
          <p:cNvSpPr/>
          <p:nvPr/>
        </p:nvSpPr>
        <p:spPr>
          <a:xfrm>
            <a:off x="298492" y="921818"/>
            <a:ext cx="5273156" cy="860721"/>
          </a:xfrm>
          <a:prstGeom prst="roundRect">
            <a:avLst>
              <a:gd name="adj" fmla="val 38363"/>
            </a:avLst>
          </a:prstGeom>
          <a:solidFill>
            <a:srgbClr val="E75845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MALAISE PROVOQUÉ par la CHALEUR</a:t>
            </a:r>
          </a:p>
        </p:txBody>
      </p:sp>
      <p:sp>
        <p:nvSpPr>
          <p:cNvPr id="247" name="LES SIGNES:…"/>
          <p:cNvSpPr/>
          <p:nvPr/>
        </p:nvSpPr>
        <p:spPr>
          <a:xfrm>
            <a:off x="6906566" y="198811"/>
            <a:ext cx="5729109" cy="5068038"/>
          </a:xfrm>
          <a:prstGeom prst="rect">
            <a:avLst/>
          </a:prstGeom>
          <a:solidFill>
            <a:schemeClr val="accent5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3800">
                <a:latin typeface="+mn-lt"/>
                <a:ea typeface="+mn-ea"/>
                <a:cs typeface="+mn-cs"/>
                <a:sym typeface="Helvetica Neue Medium"/>
              </a:defRPr>
            </a:pPr>
            <a:r>
              <a:t>LES SIGNES:</a:t>
            </a:r>
          </a:p>
          <a:p>
            <a:pPr>
              <a:defRPr b="0" sz="3800"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marL="527843" indent="-527843">
              <a:buSzPct val="145000"/>
              <a:buChar char="-"/>
              <a:defRPr b="0" sz="3800">
                <a:latin typeface="+mn-lt"/>
                <a:ea typeface="+mn-ea"/>
                <a:cs typeface="+mn-cs"/>
                <a:sym typeface="Helvetica Neue Medium"/>
              </a:defRPr>
            </a:pPr>
            <a:r>
              <a:t>AMBIANCE CHAUDE</a:t>
            </a:r>
          </a:p>
          <a:p>
            <a:pPr>
              <a:defRPr b="0" sz="3800">
                <a:latin typeface="+mn-lt"/>
                <a:ea typeface="+mn-ea"/>
                <a:cs typeface="+mn-cs"/>
                <a:sym typeface="Helvetica Neue Medium"/>
              </a:defRPr>
            </a:pPr>
            <a:r>
              <a:t>(Été, canicule, travail sous la chaleur…)</a:t>
            </a:r>
          </a:p>
          <a:p>
            <a:pPr marL="527843" indent="-527843">
              <a:buSzPct val="145000"/>
              <a:buChar char="-"/>
              <a:defRPr b="0" sz="3800">
                <a:latin typeface="+mn-lt"/>
                <a:ea typeface="+mn-ea"/>
                <a:cs typeface="+mn-cs"/>
                <a:sym typeface="Helvetica Neue Medium"/>
              </a:defRPr>
            </a:pPr>
            <a:r>
              <a:t>À LA SUITE D’UN EFFORT PROLONGÉ</a:t>
            </a:r>
          </a:p>
        </p:txBody>
      </p:sp>
      <p:sp>
        <p:nvSpPr>
          <p:cNvPr id="248" name="Ligne"/>
          <p:cNvSpPr/>
          <p:nvPr/>
        </p:nvSpPr>
        <p:spPr>
          <a:xfrm>
            <a:off x="2935070" y="1872988"/>
            <a:ext cx="1" cy="52506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9" name="GESTES COMME POUR TOUT TYPE DE MALAISES"/>
          <p:cNvSpPr/>
          <p:nvPr/>
        </p:nvSpPr>
        <p:spPr>
          <a:xfrm>
            <a:off x="298492" y="2488503"/>
            <a:ext cx="5273156" cy="1031133"/>
          </a:xfrm>
          <a:prstGeom prst="roundRect">
            <a:avLst>
              <a:gd name="adj" fmla="val 32023"/>
            </a:avLst>
          </a:prstGeom>
          <a:solidFill>
            <a:schemeClr val="accent5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GESTES COMME POUR TOUT TYPE DE MALAISES</a:t>
            </a:r>
          </a:p>
        </p:txBody>
      </p:sp>
      <p:sp>
        <p:nvSpPr>
          <p:cNvPr id="250" name="Ligne"/>
          <p:cNvSpPr/>
          <p:nvPr/>
        </p:nvSpPr>
        <p:spPr>
          <a:xfrm>
            <a:off x="2935070" y="3610085"/>
            <a:ext cx="1" cy="52506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1" name="PLUS"/>
          <p:cNvSpPr/>
          <p:nvPr/>
        </p:nvSpPr>
        <p:spPr>
          <a:xfrm>
            <a:off x="2204821" y="4225599"/>
            <a:ext cx="1460499" cy="860721"/>
          </a:xfrm>
          <a:prstGeom prst="roundRect">
            <a:avLst>
              <a:gd name="adj" fmla="val 38363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PLUS</a:t>
            </a:r>
          </a:p>
        </p:txBody>
      </p:sp>
      <p:sp>
        <p:nvSpPr>
          <p:cNvPr id="252" name="LUI FAIRE BOIRE DE L’EAU FRAÎCHE (par petites quantités)"/>
          <p:cNvSpPr/>
          <p:nvPr/>
        </p:nvSpPr>
        <p:spPr>
          <a:xfrm>
            <a:off x="7113794" y="7570237"/>
            <a:ext cx="5293939" cy="860721"/>
          </a:xfrm>
          <a:prstGeom prst="roundRect">
            <a:avLst>
              <a:gd name="adj" fmla="val 38363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LUI FAIRE BOIRE DE L’EAU FRAÎCHE (par petites quantités)</a:t>
            </a:r>
          </a:p>
        </p:txBody>
      </p:sp>
      <p:sp>
        <p:nvSpPr>
          <p:cNvPr id="253" name="RAFFRAÎCHIT la VICTIME:…"/>
          <p:cNvSpPr/>
          <p:nvPr/>
        </p:nvSpPr>
        <p:spPr>
          <a:xfrm>
            <a:off x="7101816" y="3835723"/>
            <a:ext cx="5293940" cy="3529954"/>
          </a:xfrm>
          <a:prstGeom prst="roundRect">
            <a:avLst>
              <a:gd name="adj" fmla="val 9354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RAFFRAÎCHIT la VICTIME: </a:t>
            </a:r>
          </a:p>
          <a:p>
            <a:pPr marL="295057" marR="40639" indent="-254417" defTabSz="914400">
              <a:buSzPct val="145000"/>
              <a:buChar char="-"/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asperger d’eau froide ou utiliser un brumisateur ou l’envelopper de linges d’eau froide</a:t>
            </a:r>
          </a:p>
          <a:p>
            <a:pPr marL="295057" marR="40639" indent="-254417" defTabSz="914400">
              <a:buSzPct val="145000"/>
              <a:buChar char="-"/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Placer sous un ventilateur</a:t>
            </a:r>
          </a:p>
          <a:p>
            <a:pPr marL="295057" marR="40639" indent="-254417" defTabSz="914400">
              <a:buSzPct val="145000"/>
              <a:buChar char="-"/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Placer des sacs de glace avec un linge sous les  aisselles, au niveau de l’aine et/ou du cou</a:t>
            </a:r>
          </a:p>
        </p:txBody>
      </p:sp>
      <p:sp>
        <p:nvSpPr>
          <p:cNvPr id="254" name="DÉSABILLER ou DESSÈRER LES  VÊTEMENTS"/>
          <p:cNvSpPr/>
          <p:nvPr/>
        </p:nvSpPr>
        <p:spPr>
          <a:xfrm>
            <a:off x="7058954" y="2770442"/>
            <a:ext cx="5379663" cy="860721"/>
          </a:xfrm>
          <a:prstGeom prst="roundRect">
            <a:avLst>
              <a:gd name="adj" fmla="val 38363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DÉSABILLER ou DESSÈRER LES  VÊTEMENTS</a:t>
            </a:r>
          </a:p>
        </p:txBody>
      </p:sp>
      <p:sp>
        <p:nvSpPr>
          <p:cNvPr id="255" name="MESURER LA TEMPÉRATURE DE LA VICTIME (si possible)"/>
          <p:cNvSpPr/>
          <p:nvPr/>
        </p:nvSpPr>
        <p:spPr>
          <a:xfrm>
            <a:off x="7093302" y="1705161"/>
            <a:ext cx="5310968" cy="860721"/>
          </a:xfrm>
          <a:prstGeom prst="roundRect">
            <a:avLst>
              <a:gd name="adj" fmla="val 38363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MESURER LA TEMPÉRATURE DE LA VICTIME (si possible)</a:t>
            </a:r>
          </a:p>
        </p:txBody>
      </p:sp>
      <p:sp>
        <p:nvSpPr>
          <p:cNvPr id="256" name="METTRE DANS UN ENDROIT FRAIS OU AÉRÉES"/>
          <p:cNvSpPr/>
          <p:nvPr/>
        </p:nvSpPr>
        <p:spPr>
          <a:xfrm>
            <a:off x="7112208" y="639879"/>
            <a:ext cx="5273156" cy="860721"/>
          </a:xfrm>
          <a:prstGeom prst="roundRect">
            <a:avLst>
              <a:gd name="adj" fmla="val 38363"/>
            </a:avLst>
          </a:prstGeom>
          <a:solidFill>
            <a:srgbClr val="31209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METTRE DANS UN ENDROIT FRAIS OU AÉRÉES</a:t>
            </a:r>
          </a:p>
        </p:txBody>
      </p:sp>
      <p:sp>
        <p:nvSpPr>
          <p:cNvPr id="257" name="Ligne"/>
          <p:cNvSpPr/>
          <p:nvPr/>
        </p:nvSpPr>
        <p:spPr>
          <a:xfrm>
            <a:off x="2935070" y="5347181"/>
            <a:ext cx="1" cy="52506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ALERTER / RASSURER / SUIVRE LES  CONSIGNES"/>
          <p:cNvSpPr/>
          <p:nvPr/>
        </p:nvSpPr>
        <p:spPr>
          <a:xfrm>
            <a:off x="298492" y="6063913"/>
            <a:ext cx="5273156" cy="889624"/>
          </a:xfrm>
          <a:prstGeom prst="roundRect">
            <a:avLst>
              <a:gd name="adj" fmla="val 37117"/>
            </a:avLst>
          </a:prstGeom>
          <a:solidFill>
            <a:schemeClr val="accent5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ALERTER / RASSURER / SUIVRE LES  CONSIGNES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xit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32" presetID="4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33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32" presetID="4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38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32" presetID="4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3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Subtype="32" presetID="4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8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32" presetID="4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5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32" presetID="4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5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7" grpId="5"/>
      <p:bldP build="whole" bldLvl="1" animBg="1" rev="0" advAuto="0" spid="255" grpId="10"/>
      <p:bldP build="whole" bldLvl="1" animBg="1" rev="0" advAuto="0" spid="251" grpId="8"/>
      <p:bldP build="whole" bldLvl="1" animBg="1" rev="0" advAuto="0" spid="257" grpId="14"/>
      <p:bldP build="whole" bldLvl="1" animBg="1" rev="0" advAuto="0" spid="250" grpId="7"/>
      <p:bldP build="whole" bldLvl="1" animBg="1" rev="0" advAuto="0" spid="248" grpId="4"/>
      <p:bldP build="whole" bldLvl="1" animBg="1" rev="0" advAuto="0" spid="254" grpId="11"/>
      <p:bldP build="whole" bldLvl="1" animBg="1" rev="0" advAuto="0" spid="245" grpId="1"/>
      <p:bldP build="whole" bldLvl="1" animBg="1" rev="0" advAuto="0" spid="249" grpId="6"/>
      <p:bldP build="whole" bldLvl="1" animBg="1" rev="0" advAuto="0" spid="252" grpId="13"/>
      <p:bldP build="whole" bldLvl="1" animBg="1" rev="0" advAuto="0" spid="258" grpId="15"/>
      <p:bldP build="whole" bldLvl="1" animBg="1" rev="0" advAuto="0" spid="246" grpId="2"/>
      <p:bldP build="whole" bldLvl="1" animBg="1" rev="0" advAuto="0" spid="256" grpId="9"/>
      <p:bldP build="whole" bldLvl="1" animBg="1" rev="0" advAuto="0" spid="253" grpId="12"/>
      <p:bldP build="whole" bldLvl="1" animBg="1" rev="0" advAuto="0" spid="247" grpId="3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