
<file path=[Content_Types].xml><?xml version="1.0" encoding="utf-8"?>
<Types xmlns="http://schemas.openxmlformats.org/package/2006/content-types">
  <Default Extension="gif" ContentType="image/gif"/>
  <Default Extension="jpeg" ContentType="image/jpeg"/>
  <Default Extension="jpg" ContentType="image/jpeg"/>
  <Default Extension="mpeg" ContentType="vide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8.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62" r:id="rId4"/>
    <p:sldId id="323" r:id="rId5"/>
    <p:sldId id="261" r:id="rId6"/>
    <p:sldId id="265" r:id="rId7"/>
    <p:sldId id="266" r:id="rId8"/>
    <p:sldId id="324" r:id="rId9"/>
    <p:sldId id="267" r:id="rId10"/>
    <p:sldId id="332" r:id="rId11"/>
    <p:sldId id="333" r:id="rId12"/>
    <p:sldId id="274" r:id="rId13"/>
    <p:sldId id="271" r:id="rId14"/>
    <p:sldId id="272" r:id="rId15"/>
    <p:sldId id="325" r:id="rId16"/>
    <p:sldId id="326" r:id="rId17"/>
    <p:sldId id="275" r:id="rId18"/>
    <p:sldId id="328" r:id="rId19"/>
    <p:sldId id="327" r:id="rId20"/>
    <p:sldId id="270" r:id="rId21"/>
    <p:sldId id="291" r:id="rId22"/>
    <p:sldId id="334" r:id="rId23"/>
    <p:sldId id="335" r:id="rId24"/>
    <p:sldId id="268" r:id="rId25"/>
    <p:sldId id="276" r:id="rId26"/>
    <p:sldId id="278" r:id="rId27"/>
    <p:sldId id="280" r:id="rId28"/>
    <p:sldId id="282" r:id="rId29"/>
    <p:sldId id="284" r:id="rId30"/>
    <p:sldId id="286" r:id="rId31"/>
    <p:sldId id="302"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0" autoAdjust="0"/>
    <p:restoredTop sz="95710" autoAdjust="0"/>
  </p:normalViewPr>
  <p:slideViewPr>
    <p:cSldViewPr snapToGrid="0">
      <p:cViewPr varScale="1">
        <p:scale>
          <a:sx n="78" d="100"/>
          <a:sy n="78" d="100"/>
        </p:scale>
        <p:origin x="200" y="9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207B9-BD35-4F69-B32D-77D585C01331}" type="datetimeFigureOut">
              <a:rPr lang="fr-FR" smtClean="0"/>
              <a:t>27/02/2022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FB417-2F88-442D-996B-BF6DF1879E63}" type="slidenum">
              <a:rPr lang="fr-FR" smtClean="0"/>
              <a:t>‹N°›</a:t>
            </a:fld>
            <a:endParaRPr lang="fr-FR"/>
          </a:p>
        </p:txBody>
      </p:sp>
    </p:spTree>
    <p:extLst>
      <p:ext uri="{BB962C8B-B14F-4D97-AF65-F5344CB8AC3E}">
        <p14:creationId xmlns:p14="http://schemas.microsoft.com/office/powerpoint/2010/main" val="426024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2</a:t>
            </a:fld>
            <a:endParaRPr lang="fr-FR"/>
          </a:p>
        </p:txBody>
      </p:sp>
    </p:spTree>
    <p:extLst>
      <p:ext uri="{BB962C8B-B14F-4D97-AF65-F5344CB8AC3E}">
        <p14:creationId xmlns:p14="http://schemas.microsoft.com/office/powerpoint/2010/main" val="123948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21</a:t>
            </a:fld>
            <a:endParaRPr lang="fr-FR"/>
          </a:p>
        </p:txBody>
      </p:sp>
    </p:spTree>
    <p:extLst>
      <p:ext uri="{BB962C8B-B14F-4D97-AF65-F5344CB8AC3E}">
        <p14:creationId xmlns:p14="http://schemas.microsoft.com/office/powerpoint/2010/main" val="373841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Le</a:t>
            </a:r>
            <a:r>
              <a:rPr lang="fr-FR" baseline="0" dirty="0"/>
              <a:t> symbole n’est pas normée, chacun met comme il veut!!! C’est juste le cœur et l’éclaire qui indique qu’il y a un DAE. </a:t>
            </a:r>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24</a:t>
            </a:fld>
            <a:endParaRPr lang="fr-FR"/>
          </a:p>
        </p:txBody>
      </p:sp>
    </p:spTree>
    <p:extLst>
      <p:ext uri="{BB962C8B-B14F-4D97-AF65-F5344CB8AC3E}">
        <p14:creationId xmlns:p14="http://schemas.microsoft.com/office/powerpoint/2010/main" val="246948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a:t>DTR:</a:t>
            </a:r>
            <a:r>
              <a:rPr lang="fr-FR" baseline="0"/>
              <a:t> </a:t>
            </a:r>
            <a:r>
              <a:rPr lang="fr-FR"/>
              <a:t>public </a:t>
            </a:r>
            <a:r>
              <a:rPr lang="fr-FR" dirty="0"/>
              <a:t>n’hésitez pas à vous lever pour voir mais sans intervenir</a:t>
            </a:r>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4</a:t>
            </a:fld>
            <a:endParaRPr lang="fr-FR"/>
          </a:p>
        </p:txBody>
      </p:sp>
    </p:spTree>
    <p:extLst>
      <p:ext uri="{BB962C8B-B14F-4D97-AF65-F5344CB8AC3E}">
        <p14:creationId xmlns:p14="http://schemas.microsoft.com/office/powerpoint/2010/main" val="412188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6</a:t>
            </a:fld>
            <a:endParaRPr lang="fr-FR"/>
          </a:p>
        </p:txBody>
      </p:sp>
    </p:spTree>
    <p:extLst>
      <p:ext uri="{BB962C8B-B14F-4D97-AF65-F5344CB8AC3E}">
        <p14:creationId xmlns:p14="http://schemas.microsoft.com/office/powerpoint/2010/main" val="82109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Si un seul des maillons est cassé, les chances</a:t>
            </a:r>
            <a:r>
              <a:rPr lang="fr-FR" baseline="0" dirty="0"/>
              <a:t> de survie sont de 4%. Si toute la chaîne est respectée, elle sera de 40%. </a:t>
            </a:r>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7</a:t>
            </a:fld>
            <a:endParaRPr lang="fr-FR"/>
          </a:p>
        </p:txBody>
      </p:sp>
    </p:spTree>
    <p:extLst>
      <p:ext uri="{BB962C8B-B14F-4D97-AF65-F5344CB8AC3E}">
        <p14:creationId xmlns:p14="http://schemas.microsoft.com/office/powerpoint/2010/main" val="128897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13</a:t>
            </a:fld>
            <a:endParaRPr lang="fr-FR"/>
          </a:p>
        </p:txBody>
      </p:sp>
    </p:spTree>
    <p:extLst>
      <p:ext uri="{BB962C8B-B14F-4D97-AF65-F5344CB8AC3E}">
        <p14:creationId xmlns:p14="http://schemas.microsoft.com/office/powerpoint/2010/main" val="76149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Qu’est ce que vous retirez des choses importantes</a:t>
            </a:r>
            <a:r>
              <a:rPr lang="fr-FR" baseline="0" dirty="0"/>
              <a:t> des compressions thoraciques et insufflations? Pas oublier le bouche à nez</a:t>
            </a:r>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14</a:t>
            </a:fld>
            <a:endParaRPr lang="fr-FR"/>
          </a:p>
        </p:txBody>
      </p:sp>
    </p:spTree>
    <p:extLst>
      <p:ext uri="{BB962C8B-B14F-4D97-AF65-F5344CB8AC3E}">
        <p14:creationId xmlns:p14="http://schemas.microsoft.com/office/powerpoint/2010/main" val="382534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15</a:t>
            </a:fld>
            <a:endParaRPr lang="fr-FR"/>
          </a:p>
        </p:txBody>
      </p:sp>
    </p:spTree>
    <p:extLst>
      <p:ext uri="{BB962C8B-B14F-4D97-AF65-F5344CB8AC3E}">
        <p14:creationId xmlns:p14="http://schemas.microsoft.com/office/powerpoint/2010/main" val="146222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16</a:t>
            </a:fld>
            <a:endParaRPr lang="fr-FR"/>
          </a:p>
        </p:txBody>
      </p:sp>
    </p:spTree>
    <p:extLst>
      <p:ext uri="{BB962C8B-B14F-4D97-AF65-F5344CB8AC3E}">
        <p14:creationId xmlns:p14="http://schemas.microsoft.com/office/powerpoint/2010/main" val="406771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Qu’est ce que vous retirez des choses importantes</a:t>
            </a:r>
            <a:r>
              <a:rPr lang="fr-FR" baseline="0" dirty="0"/>
              <a:t> des compressions thoraciques et insufflations? Pas oublier le bouche à nez</a:t>
            </a:r>
            <a:endParaRPr lang="fr-FR" dirty="0"/>
          </a:p>
        </p:txBody>
      </p:sp>
      <p:sp>
        <p:nvSpPr>
          <p:cNvPr id="4" name="Espace réservé du numéro de diapositive 3"/>
          <p:cNvSpPr>
            <a:spLocks noGrp="1"/>
          </p:cNvSpPr>
          <p:nvPr>
            <p:ph type="sldNum" sz="quarter" idx="10"/>
          </p:nvPr>
        </p:nvSpPr>
        <p:spPr/>
        <p:txBody>
          <a:bodyPr/>
          <a:lstStyle/>
          <a:p>
            <a:fld id="{826FB417-2F88-442D-996B-BF6DF1879E63}" type="slidenum">
              <a:rPr lang="fr-FR" smtClean="0"/>
              <a:t>18</a:t>
            </a:fld>
            <a:endParaRPr lang="fr-FR"/>
          </a:p>
        </p:txBody>
      </p:sp>
    </p:spTree>
    <p:extLst>
      <p:ext uri="{BB962C8B-B14F-4D97-AF65-F5344CB8AC3E}">
        <p14:creationId xmlns:p14="http://schemas.microsoft.com/office/powerpoint/2010/main" val="9825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303635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61283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398679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358518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307208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363505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41269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158911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413905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399164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A48F225-D82D-4551-8AE9-CFF0672C7A37}"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A27603-4A0A-4B5C-BB7B-45E0284712D9}" type="slidenum">
              <a:rPr lang="fr-FR" smtClean="0"/>
              <a:pPr/>
              <a:t>‹N°›</a:t>
            </a:fld>
            <a:endParaRPr lang="fr-FR"/>
          </a:p>
        </p:txBody>
      </p:sp>
    </p:spTree>
    <p:extLst>
      <p:ext uri="{BB962C8B-B14F-4D97-AF65-F5344CB8AC3E}">
        <p14:creationId xmlns:p14="http://schemas.microsoft.com/office/powerpoint/2010/main" val="145402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8F225-D82D-4551-8AE9-CFF0672C7A37}" type="datetimeFigureOut">
              <a:rPr lang="fr-FR" smtClean="0"/>
              <a:pPr/>
              <a:t>27/02/2022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27603-4A0A-4B5C-BB7B-45E0284712D9}" type="slidenum">
              <a:rPr lang="fr-FR" smtClean="0"/>
              <a:pPr/>
              <a:t>‹N°›</a:t>
            </a:fld>
            <a:endParaRPr lang="fr-FR"/>
          </a:p>
        </p:txBody>
      </p:sp>
    </p:spTree>
    <p:extLst>
      <p:ext uri="{BB962C8B-B14F-4D97-AF65-F5344CB8AC3E}">
        <p14:creationId xmlns:p14="http://schemas.microsoft.com/office/powerpoint/2010/main" val="98950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1247350"/>
          </a:xfrm>
        </p:spPr>
        <p:txBody>
          <a:bodyPr/>
          <a:lstStyle/>
          <a:p>
            <a:r>
              <a:rPr lang="fr-FR" b="1" dirty="0"/>
              <a:t>PSC1 – séquence 5</a:t>
            </a:r>
          </a:p>
        </p:txBody>
      </p:sp>
      <p:sp>
        <p:nvSpPr>
          <p:cNvPr id="3" name="Sous-titre 2"/>
          <p:cNvSpPr>
            <a:spLocks noGrp="1"/>
          </p:cNvSpPr>
          <p:nvPr>
            <p:ph type="subTitle" idx="1"/>
          </p:nvPr>
        </p:nvSpPr>
        <p:spPr/>
        <p:txBody>
          <a:bodyPr>
            <a:normAutofit/>
          </a:bodyPr>
          <a:lstStyle/>
          <a:p>
            <a:r>
              <a:rPr lang="fr-FR" sz="7200" b="1" dirty="0"/>
              <a:t>L’arrêt cardiaque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644" y="4949588"/>
            <a:ext cx="2916356" cy="1908412"/>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8" y="0"/>
            <a:ext cx="2620370" cy="2656502"/>
          </a:xfrm>
          <a:prstGeom prst="rect">
            <a:avLst/>
          </a:prstGeom>
        </p:spPr>
      </p:pic>
    </p:spTree>
    <p:extLst>
      <p:ext uri="{BB962C8B-B14F-4D97-AF65-F5344CB8AC3E}">
        <p14:creationId xmlns:p14="http://schemas.microsoft.com/office/powerpoint/2010/main" val="27100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0088" y="582546"/>
            <a:ext cx="8911687" cy="836200"/>
          </a:xfrm>
        </p:spPr>
        <p:txBody>
          <a:bodyPr/>
          <a:lstStyle/>
          <a:p>
            <a:r>
              <a:rPr lang="fr-FR" b="1" dirty="0"/>
              <a:t>Libération des voies aériennes</a:t>
            </a:r>
          </a:p>
        </p:txBody>
      </p:sp>
      <p:sp>
        <p:nvSpPr>
          <p:cNvPr id="3" name="Espace réservé du contenu 2"/>
          <p:cNvSpPr>
            <a:spLocks noGrp="1"/>
          </p:cNvSpPr>
          <p:nvPr>
            <p:ph idx="1"/>
          </p:nvPr>
        </p:nvSpPr>
        <p:spPr/>
        <p:txBody>
          <a:bodyPr>
            <a:normAutofit/>
          </a:bodyPr>
          <a:lstStyle/>
          <a:p>
            <a:r>
              <a:rPr lang="fr-FR" sz="2000" b="1" u="sng" dirty="0">
                <a:solidFill>
                  <a:schemeClr val="tx1"/>
                </a:solidFill>
              </a:rPr>
              <a:t>Intérêt:</a:t>
            </a:r>
            <a:r>
              <a:rPr lang="fr-FR" sz="2000" b="1" dirty="0">
                <a:solidFill>
                  <a:schemeClr val="tx1"/>
                </a:solidFill>
              </a:rPr>
              <a:t> </a:t>
            </a:r>
          </a:p>
          <a:p>
            <a:pPr marL="0" indent="0">
              <a:buNone/>
            </a:pPr>
            <a:r>
              <a:rPr lang="fr-FR" sz="2000" dirty="0">
                <a:solidFill>
                  <a:srgbClr val="FF0000"/>
                </a:solidFill>
              </a:rPr>
              <a:t>Bascule</a:t>
            </a:r>
            <a:r>
              <a:rPr lang="fr-FR" sz="2000" dirty="0"/>
              <a:t> de la </a:t>
            </a:r>
            <a:r>
              <a:rPr lang="fr-FR" sz="2000" dirty="0">
                <a:solidFill>
                  <a:srgbClr val="FF0000"/>
                </a:solidFill>
              </a:rPr>
              <a:t>tête en arrière </a:t>
            </a:r>
            <a:r>
              <a:rPr lang="fr-FR" sz="2000" dirty="0"/>
              <a:t>et l’élévation du menton entrainent la </a:t>
            </a:r>
            <a:r>
              <a:rPr lang="fr-FR" sz="2000" dirty="0">
                <a:solidFill>
                  <a:srgbClr val="FF0000"/>
                </a:solidFill>
              </a:rPr>
              <a:t>langue</a:t>
            </a:r>
            <a:r>
              <a:rPr lang="fr-FR" sz="2000" dirty="0"/>
              <a:t> qui en se décollant du fond de la gorge permet le </a:t>
            </a:r>
            <a:r>
              <a:rPr lang="fr-FR" sz="2000" dirty="0">
                <a:solidFill>
                  <a:srgbClr val="FF0000"/>
                </a:solidFill>
              </a:rPr>
              <a:t>passage de l’air.</a:t>
            </a:r>
          </a:p>
          <a:p>
            <a:pPr marL="0" indent="0">
              <a:buNone/>
            </a:pPr>
            <a:endParaRPr lang="fr-FR" sz="2000" dirty="0">
              <a:solidFill>
                <a:srgbClr val="FF0000"/>
              </a:solidFill>
            </a:endParaRPr>
          </a:p>
          <a:p>
            <a:r>
              <a:rPr lang="fr-FR" sz="2000" b="1" u="sng" dirty="0">
                <a:solidFill>
                  <a:schemeClr val="tx1"/>
                </a:solidFill>
              </a:rPr>
              <a:t>Conduite:</a:t>
            </a:r>
          </a:p>
          <a:p>
            <a:pPr>
              <a:buFontTx/>
              <a:buChar char="-"/>
            </a:pPr>
            <a:r>
              <a:rPr lang="fr-FR" sz="2000" dirty="0">
                <a:solidFill>
                  <a:schemeClr val="tx1"/>
                </a:solidFill>
              </a:rPr>
              <a:t>Placer la </a:t>
            </a:r>
            <a:r>
              <a:rPr lang="fr-FR" sz="2000" dirty="0">
                <a:solidFill>
                  <a:srgbClr val="FF0000"/>
                </a:solidFill>
              </a:rPr>
              <a:t>paume</a:t>
            </a:r>
            <a:r>
              <a:rPr lang="fr-FR" sz="2000" dirty="0">
                <a:solidFill>
                  <a:schemeClr val="tx1"/>
                </a:solidFill>
              </a:rPr>
              <a:t> d’une main sur le </a:t>
            </a:r>
            <a:r>
              <a:rPr lang="fr-FR" sz="2000" dirty="0">
                <a:solidFill>
                  <a:srgbClr val="FF0000"/>
                </a:solidFill>
              </a:rPr>
              <a:t>front</a:t>
            </a:r>
            <a:r>
              <a:rPr lang="fr-FR" sz="2000" dirty="0">
                <a:solidFill>
                  <a:schemeClr val="tx1"/>
                </a:solidFill>
              </a:rPr>
              <a:t> de la victime</a:t>
            </a:r>
          </a:p>
          <a:p>
            <a:pPr>
              <a:buFontTx/>
              <a:buChar char="-"/>
            </a:pPr>
            <a:r>
              <a:rPr lang="fr-FR" sz="2000" dirty="0">
                <a:solidFill>
                  <a:schemeClr val="tx1"/>
                </a:solidFill>
              </a:rPr>
              <a:t>Placer </a:t>
            </a:r>
            <a:r>
              <a:rPr lang="fr-FR" sz="2000" dirty="0">
                <a:solidFill>
                  <a:srgbClr val="FF0000"/>
                </a:solidFill>
              </a:rPr>
              <a:t>2/3 doigts </a:t>
            </a:r>
            <a:r>
              <a:rPr lang="fr-FR" sz="2000" dirty="0">
                <a:solidFill>
                  <a:schemeClr val="tx1"/>
                </a:solidFill>
              </a:rPr>
              <a:t>de l’autre main </a:t>
            </a:r>
            <a:r>
              <a:rPr lang="fr-FR" sz="2000" dirty="0">
                <a:solidFill>
                  <a:srgbClr val="FF0000"/>
                </a:solidFill>
              </a:rPr>
              <a:t>sous</a:t>
            </a:r>
            <a:r>
              <a:rPr lang="fr-FR" sz="2000" dirty="0">
                <a:solidFill>
                  <a:schemeClr val="tx1"/>
                </a:solidFill>
              </a:rPr>
              <a:t> le </a:t>
            </a:r>
            <a:r>
              <a:rPr lang="fr-FR" sz="2000" dirty="0">
                <a:solidFill>
                  <a:srgbClr val="FF0000"/>
                </a:solidFill>
              </a:rPr>
              <a:t>menton</a:t>
            </a:r>
          </a:p>
          <a:p>
            <a:pPr>
              <a:buFontTx/>
              <a:buChar char="-"/>
            </a:pPr>
            <a:r>
              <a:rPr lang="fr-FR" sz="2000" dirty="0">
                <a:solidFill>
                  <a:srgbClr val="FF0000"/>
                </a:solidFill>
              </a:rPr>
              <a:t>Basculer</a:t>
            </a:r>
            <a:r>
              <a:rPr lang="fr-FR" sz="2000" dirty="0">
                <a:solidFill>
                  <a:schemeClr val="tx1"/>
                </a:solidFill>
              </a:rPr>
              <a:t> doucement la tête </a:t>
            </a:r>
            <a:r>
              <a:rPr lang="fr-FR" sz="2000" dirty="0">
                <a:solidFill>
                  <a:srgbClr val="FF0000"/>
                </a:solidFill>
              </a:rPr>
              <a:t>en arrière </a:t>
            </a:r>
            <a:r>
              <a:rPr lang="fr-FR" sz="2000" dirty="0">
                <a:solidFill>
                  <a:schemeClr val="tx1"/>
                </a:solidFill>
              </a:rPr>
              <a:t>en appuyant sur le front et élever menton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091" y="390525"/>
            <a:ext cx="2619375" cy="1743075"/>
          </a:xfrm>
          <a:prstGeom prst="rect">
            <a:avLst/>
          </a:prstGeom>
        </p:spPr>
      </p:pic>
    </p:spTree>
    <p:extLst>
      <p:ext uri="{BB962C8B-B14F-4D97-AF65-F5344CB8AC3E}">
        <p14:creationId xmlns:p14="http://schemas.microsoft.com/office/powerpoint/2010/main" val="78981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8957" y="276830"/>
            <a:ext cx="8625535" cy="740665"/>
          </a:xfrm>
        </p:spPr>
        <p:txBody>
          <a:bodyPr/>
          <a:lstStyle/>
          <a:p>
            <a:r>
              <a:rPr lang="fr-FR" b="1" dirty="0"/>
              <a:t>Apprécier la respiration</a:t>
            </a:r>
          </a:p>
        </p:txBody>
      </p:sp>
      <p:sp>
        <p:nvSpPr>
          <p:cNvPr id="3" name="Espace réservé du contenu 2"/>
          <p:cNvSpPr>
            <a:spLocks noGrp="1"/>
          </p:cNvSpPr>
          <p:nvPr>
            <p:ph idx="1"/>
          </p:nvPr>
        </p:nvSpPr>
        <p:spPr>
          <a:xfrm>
            <a:off x="2444279" y="920619"/>
            <a:ext cx="8915400" cy="5840505"/>
          </a:xfrm>
        </p:spPr>
        <p:txBody>
          <a:bodyPr>
            <a:normAutofit/>
          </a:bodyPr>
          <a:lstStyle/>
          <a:p>
            <a:r>
              <a:rPr lang="fr-FR" sz="2000" dirty="0"/>
              <a:t>Sur </a:t>
            </a:r>
            <a:r>
              <a:rPr lang="fr-FR" sz="2000" u="sng" dirty="0">
                <a:solidFill>
                  <a:srgbClr val="FF0000"/>
                </a:solidFill>
              </a:rPr>
              <a:t>10 secondes au plus</a:t>
            </a:r>
          </a:p>
          <a:p>
            <a:endParaRPr lang="fr-FR" sz="2000" dirty="0"/>
          </a:p>
          <a:p>
            <a:r>
              <a:rPr lang="fr-FR" sz="2000" dirty="0"/>
              <a:t>Conserver l’</a:t>
            </a:r>
            <a:r>
              <a:rPr lang="fr-FR" sz="2000" dirty="0">
                <a:solidFill>
                  <a:srgbClr val="FF0000"/>
                </a:solidFill>
              </a:rPr>
              <a:t>élévation</a:t>
            </a:r>
            <a:r>
              <a:rPr lang="fr-FR" sz="2000" dirty="0"/>
              <a:t> du </a:t>
            </a:r>
            <a:r>
              <a:rPr lang="fr-FR" sz="2000" dirty="0">
                <a:solidFill>
                  <a:srgbClr val="FF0000"/>
                </a:solidFill>
              </a:rPr>
              <a:t>menton</a:t>
            </a:r>
          </a:p>
          <a:p>
            <a:endParaRPr lang="fr-FR" sz="2000" dirty="0"/>
          </a:p>
          <a:p>
            <a:r>
              <a:rPr lang="fr-FR" sz="2000" dirty="0">
                <a:solidFill>
                  <a:srgbClr val="FF0000"/>
                </a:solidFill>
              </a:rPr>
              <a:t>Se pencher sur </a:t>
            </a:r>
            <a:r>
              <a:rPr lang="fr-FR" sz="2000" dirty="0"/>
              <a:t>la </a:t>
            </a:r>
            <a:r>
              <a:rPr lang="fr-FR" sz="2000" dirty="0">
                <a:solidFill>
                  <a:srgbClr val="FF0000"/>
                </a:solidFill>
              </a:rPr>
              <a:t>victime</a:t>
            </a:r>
            <a:r>
              <a:rPr lang="fr-FR" sz="2000" dirty="0"/>
              <a:t>, oreille et joue du sauveteur au dessus de la bouche et du nez</a:t>
            </a:r>
          </a:p>
          <a:p>
            <a:endParaRPr lang="fr-FR" sz="2000" dirty="0"/>
          </a:p>
          <a:p>
            <a:r>
              <a:rPr lang="fr-FR" sz="2000" dirty="0"/>
              <a:t>                  </a:t>
            </a:r>
            <a:r>
              <a:rPr lang="fr-FR" sz="2000" dirty="0">
                <a:solidFill>
                  <a:srgbClr val="FF0000"/>
                </a:solidFill>
              </a:rPr>
              <a:t>Regarder</a:t>
            </a:r>
            <a:r>
              <a:rPr lang="fr-FR" sz="2000" dirty="0"/>
              <a:t> si le ventre et la poitrine se soulèvent</a:t>
            </a:r>
          </a:p>
          <a:p>
            <a:endParaRPr lang="fr-FR" sz="2000" dirty="0"/>
          </a:p>
          <a:p>
            <a:r>
              <a:rPr lang="fr-FR" sz="2000" dirty="0"/>
              <a:t>                   </a:t>
            </a:r>
            <a:r>
              <a:rPr lang="fr-FR" sz="2000" dirty="0">
                <a:solidFill>
                  <a:srgbClr val="FF0000"/>
                </a:solidFill>
              </a:rPr>
              <a:t>Ecouter</a:t>
            </a:r>
            <a:r>
              <a:rPr lang="fr-FR" sz="2000" dirty="0"/>
              <a:t> sons provoqués par la respiration</a:t>
            </a:r>
          </a:p>
          <a:p>
            <a:endParaRPr lang="fr-FR" sz="2000" dirty="0"/>
          </a:p>
          <a:p>
            <a:r>
              <a:rPr lang="fr-FR" sz="2000" dirty="0"/>
              <a:t>                   </a:t>
            </a:r>
            <a:r>
              <a:rPr lang="fr-FR" sz="2000" dirty="0">
                <a:solidFill>
                  <a:srgbClr val="FF0000"/>
                </a:solidFill>
              </a:rPr>
              <a:t>Sentir</a:t>
            </a:r>
            <a:r>
              <a:rPr lang="fr-FR" sz="2000" dirty="0"/>
              <a:t> un flux d’air à l’expiration</a:t>
            </a:r>
          </a:p>
          <a:p>
            <a:endParaRPr lang="fr-FR" dirty="0"/>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110" y="4206839"/>
            <a:ext cx="973939" cy="70968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110" y="3287459"/>
            <a:ext cx="804062" cy="80436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110" y="5024604"/>
            <a:ext cx="973939" cy="835346"/>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9284" y="276830"/>
            <a:ext cx="3050417" cy="2152471"/>
          </a:xfrm>
          <a:prstGeom prst="rect">
            <a:avLst/>
          </a:prstGeom>
        </p:spPr>
      </p:pic>
    </p:spTree>
    <p:extLst>
      <p:ext uri="{BB962C8B-B14F-4D97-AF65-F5344CB8AC3E}">
        <p14:creationId xmlns:p14="http://schemas.microsoft.com/office/powerpoint/2010/main" val="91461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529" y="1170344"/>
            <a:ext cx="10515600" cy="972356"/>
          </a:xfrm>
        </p:spPr>
        <p:txBody>
          <a:bodyPr/>
          <a:lstStyle/>
          <a:p>
            <a:pPr algn="ctr"/>
            <a:r>
              <a:rPr lang="fr-FR" b="1" dirty="0">
                <a:latin typeface="+mn-lt"/>
              </a:rPr>
              <a:t>Les compressions thoraciques </a:t>
            </a:r>
          </a:p>
        </p:txBody>
      </p:sp>
      <p:sp>
        <p:nvSpPr>
          <p:cNvPr id="3" name="Espace réservé du contenu 2"/>
          <p:cNvSpPr>
            <a:spLocks noGrp="1"/>
          </p:cNvSpPr>
          <p:nvPr>
            <p:ph idx="1"/>
          </p:nvPr>
        </p:nvSpPr>
        <p:spPr>
          <a:xfrm>
            <a:off x="593702" y="2262354"/>
            <a:ext cx="10515600" cy="4351338"/>
          </a:xfrm>
        </p:spPr>
        <p:txBody>
          <a:bodyPr/>
          <a:lstStyle/>
          <a:p>
            <a:pPr algn="ctr"/>
            <a:endParaRPr lang="fr-FR" dirty="0"/>
          </a:p>
          <a:p>
            <a:pPr algn="ctr"/>
            <a:endParaRPr lang="fr-FR" dirty="0"/>
          </a:p>
          <a:p>
            <a:pPr marL="0" indent="0" algn="ctr">
              <a:buNone/>
            </a:pPr>
            <a:r>
              <a:rPr lang="fr-FR" b="1" dirty="0"/>
              <a:t>But: </a:t>
            </a:r>
            <a:r>
              <a:rPr lang="fr-FR" dirty="0"/>
              <a:t>permettent un apport d’oxygène chez une personne en arrêt cardiaque en rétablissant une circulation artificielle. </a:t>
            </a:r>
          </a:p>
        </p:txBody>
      </p:sp>
      <p:pic>
        <p:nvPicPr>
          <p:cNvPr id="4" name="Picture 2" descr="G:\PSC1\images secourismes activité découverte\RCP-comp_th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0140" y="201493"/>
            <a:ext cx="1838325" cy="162413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644" y="4949588"/>
            <a:ext cx="2916356" cy="1908412"/>
          </a:xfrm>
          <a:prstGeom prst="rect">
            <a:avLst/>
          </a:prstGeom>
        </p:spPr>
      </p:pic>
      <p:sp>
        <p:nvSpPr>
          <p:cNvPr id="6" name="ZoneTexte 5">
            <a:extLst>
              <a:ext uri="{FF2B5EF4-FFF2-40B4-BE49-F238E27FC236}">
                <a16:creationId xmlns:a16="http://schemas.microsoft.com/office/drawing/2014/main" id="{72D20E87-7BB8-1E45-B65C-96265A8CD849}"/>
              </a:ext>
            </a:extLst>
          </p:cNvPr>
          <p:cNvSpPr txBox="1"/>
          <p:nvPr/>
        </p:nvSpPr>
        <p:spPr>
          <a:xfrm>
            <a:off x="2139042" y="244308"/>
            <a:ext cx="7837715" cy="646331"/>
          </a:xfrm>
          <a:prstGeom prst="rect">
            <a:avLst/>
          </a:prstGeom>
          <a:noFill/>
        </p:spPr>
        <p:txBody>
          <a:bodyPr wrap="square" rtlCol="0">
            <a:spAutoFit/>
          </a:bodyPr>
          <a:lstStyle/>
          <a:p>
            <a:pPr algn="ctr"/>
            <a:r>
              <a:rPr lang="fr-NC" sz="3600" b="1" dirty="0"/>
              <a:t>LA RCP Adulte</a:t>
            </a:r>
          </a:p>
        </p:txBody>
      </p:sp>
    </p:spTree>
    <p:extLst>
      <p:ext uri="{BB962C8B-B14F-4D97-AF65-F5344CB8AC3E}">
        <p14:creationId xmlns:p14="http://schemas.microsoft.com/office/powerpoint/2010/main" val="413130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425050"/>
          </a:xfrm>
        </p:spPr>
        <p:txBody>
          <a:bodyPr>
            <a:normAutofit fontScale="92500" lnSpcReduction="10000"/>
          </a:bodyPr>
          <a:lstStyle/>
          <a:p>
            <a:r>
              <a:rPr lang="fr-FR" dirty="0">
                <a:solidFill>
                  <a:srgbClr val="FF0000"/>
                </a:solidFill>
              </a:rPr>
              <a:t>Talon</a:t>
            </a:r>
            <a:r>
              <a:rPr lang="fr-FR" dirty="0"/>
              <a:t> de la main au </a:t>
            </a:r>
            <a:r>
              <a:rPr lang="fr-FR" dirty="0">
                <a:solidFill>
                  <a:srgbClr val="FF0000"/>
                </a:solidFill>
              </a:rPr>
              <a:t>centre de la poitrine, sur la ligne médiane, sur la moitié inférieure du sternum</a:t>
            </a:r>
          </a:p>
          <a:p>
            <a:endParaRPr lang="fr-FR" dirty="0"/>
          </a:p>
          <a:p>
            <a:r>
              <a:rPr lang="fr-FR" dirty="0"/>
              <a:t>2</a:t>
            </a:r>
            <a:r>
              <a:rPr lang="fr-FR" baseline="30000" dirty="0"/>
              <a:t>ème</a:t>
            </a:r>
            <a:r>
              <a:rPr lang="fr-FR" dirty="0"/>
              <a:t> au-dessus, entrecroiser les doigts des 2 mains, </a:t>
            </a:r>
            <a:r>
              <a:rPr lang="fr-FR" dirty="0">
                <a:solidFill>
                  <a:srgbClr val="FF0000"/>
                </a:solidFill>
              </a:rPr>
              <a:t>ne pas appuyer sur les côtes</a:t>
            </a:r>
          </a:p>
          <a:p>
            <a:pPr marL="0" indent="0">
              <a:buNone/>
            </a:pPr>
            <a:endParaRPr lang="fr-FR" dirty="0"/>
          </a:p>
          <a:p>
            <a:r>
              <a:rPr lang="fr-FR" dirty="0"/>
              <a:t>Compressions sternales de 5cm sans dépasser 6 cm tout en veillant à: </a:t>
            </a:r>
          </a:p>
          <a:p>
            <a:pPr lvl="4"/>
            <a:r>
              <a:rPr lang="fr-FR" dirty="0"/>
              <a:t>Bras parfaitement verticaux et tendus, coudes verrouillés </a:t>
            </a:r>
          </a:p>
          <a:p>
            <a:pPr lvl="4"/>
            <a:r>
              <a:rPr lang="fr-FR" dirty="0"/>
              <a:t>Fréquence comprise entre 100 et 120 compressions par minutes</a:t>
            </a:r>
          </a:p>
          <a:p>
            <a:pPr lvl="4"/>
            <a:r>
              <a:rPr lang="fr-FR" dirty="0"/>
              <a:t>Temps de compression = temps de relâchement </a:t>
            </a:r>
          </a:p>
          <a:p>
            <a:pPr lvl="4"/>
            <a:r>
              <a:rPr lang="fr-FR" dirty="0"/>
              <a:t>Laisser le thorax reprendre la forme initiale, sans décoller les mains.</a:t>
            </a:r>
          </a:p>
          <a:p>
            <a:pPr marL="1828800" lvl="4" indent="0">
              <a:buNone/>
            </a:pPr>
            <a:r>
              <a:rPr lang="fr-FR" dirty="0"/>
              <a:t> </a:t>
            </a:r>
          </a:p>
        </p:txBody>
      </p:sp>
      <p:pic>
        <p:nvPicPr>
          <p:cNvPr id="1026" name="Picture 2" descr="G:\PSC1\images secourismes activité découverte\RCP-comp_th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820" y="218317"/>
            <a:ext cx="1838325" cy="162413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364775" y="6189121"/>
            <a:ext cx="9580729" cy="584775"/>
          </a:xfrm>
          <a:prstGeom prst="rect">
            <a:avLst/>
          </a:prstGeom>
          <a:noFill/>
        </p:spPr>
        <p:txBody>
          <a:bodyPr wrap="square" rtlCol="0" anchor="ctr">
            <a:spAutoFit/>
          </a:bodyPr>
          <a:lstStyle/>
          <a:p>
            <a:pPr algn="ctr"/>
            <a:r>
              <a:rPr lang="fr-FR" sz="3200" b="1" dirty="0">
                <a:solidFill>
                  <a:srgbClr val="FF0000"/>
                </a:solidFill>
              </a:rPr>
              <a:t>30 compressions thoraciques suivies de… </a:t>
            </a:r>
          </a:p>
        </p:txBody>
      </p:sp>
      <p:sp>
        <p:nvSpPr>
          <p:cNvPr id="6" name="Titre 5">
            <a:extLst>
              <a:ext uri="{FF2B5EF4-FFF2-40B4-BE49-F238E27FC236}">
                <a16:creationId xmlns:a16="http://schemas.microsoft.com/office/drawing/2014/main" id="{A54147D2-15F8-6840-BA4A-EBCAE20F8BF4}"/>
              </a:ext>
            </a:extLst>
          </p:cNvPr>
          <p:cNvSpPr>
            <a:spLocks noGrp="1"/>
          </p:cNvSpPr>
          <p:nvPr>
            <p:ph type="title"/>
          </p:nvPr>
        </p:nvSpPr>
        <p:spPr/>
        <p:txBody>
          <a:bodyPr/>
          <a:lstStyle/>
          <a:p>
            <a:endParaRPr lang="fr-NC"/>
          </a:p>
        </p:txBody>
      </p:sp>
    </p:spTree>
    <p:extLst>
      <p:ext uri="{BB962C8B-B14F-4D97-AF65-F5344CB8AC3E}">
        <p14:creationId xmlns:p14="http://schemas.microsoft.com/office/powerpoint/2010/main" val="384015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9185"/>
            <a:ext cx="10515600" cy="1050880"/>
          </a:xfrm>
        </p:spPr>
        <p:txBody>
          <a:bodyPr>
            <a:normAutofit fontScale="90000"/>
          </a:bodyPr>
          <a:lstStyle/>
          <a:p>
            <a:br>
              <a:rPr lang="fr-FR" b="1" dirty="0">
                <a:latin typeface="+mn-lt"/>
              </a:rPr>
            </a:br>
            <a:r>
              <a:rPr lang="fr-FR" b="1" dirty="0">
                <a:latin typeface="+mn-lt"/>
              </a:rPr>
              <a:t>…</a:t>
            </a:r>
            <a:r>
              <a:rPr lang="fr-FR" sz="3100" b="1" dirty="0">
                <a:latin typeface="+mn-lt"/>
              </a:rPr>
              <a:t>2 Insufflations: But: apporter de l’air aux poumons d’une victime en arrêt cardiaque. </a:t>
            </a:r>
            <a:br>
              <a:rPr lang="fr-FR" dirty="0"/>
            </a:br>
            <a:r>
              <a:rPr lang="fr-FR" b="1" dirty="0">
                <a:latin typeface="+mn-lt"/>
              </a:rPr>
              <a:t> </a:t>
            </a:r>
          </a:p>
        </p:txBody>
      </p:sp>
      <p:sp>
        <p:nvSpPr>
          <p:cNvPr id="3" name="Espace réservé du contenu 2"/>
          <p:cNvSpPr>
            <a:spLocks noGrp="1"/>
          </p:cNvSpPr>
          <p:nvPr>
            <p:ph idx="1"/>
          </p:nvPr>
        </p:nvSpPr>
        <p:spPr>
          <a:xfrm>
            <a:off x="838200" y="1460313"/>
            <a:ext cx="10515600" cy="5199797"/>
          </a:xfrm>
        </p:spPr>
        <p:txBody>
          <a:bodyPr>
            <a:normAutofit/>
          </a:bodyPr>
          <a:lstStyle/>
          <a:p>
            <a:r>
              <a:rPr lang="fr-FR" dirty="0"/>
              <a:t>Bascule de la tête en arrière </a:t>
            </a:r>
          </a:p>
          <a:p>
            <a:r>
              <a:rPr lang="fr-FR" dirty="0"/>
              <a:t>Pincer le nez, tout en conservant la bascule en arrière de la tête</a:t>
            </a:r>
          </a:p>
          <a:p>
            <a:r>
              <a:rPr lang="fr-FR" dirty="0"/>
              <a:t>Ouvrir légèrement la bouche</a:t>
            </a:r>
          </a:p>
          <a:p>
            <a:r>
              <a:rPr lang="fr-FR" dirty="0"/>
              <a:t>Inspirer sans excès</a:t>
            </a:r>
          </a:p>
          <a:p>
            <a:r>
              <a:rPr lang="fr-FR" dirty="0"/>
              <a:t>Applique la bouche largement ouverte autour de la bouche de la victime, en appuyant fermement</a:t>
            </a:r>
          </a:p>
          <a:p>
            <a:r>
              <a:rPr lang="fr-FR" dirty="0"/>
              <a:t>Insuffler progressivement </a:t>
            </a:r>
          </a:p>
          <a:p>
            <a:r>
              <a:rPr lang="fr-FR" dirty="0"/>
              <a:t>Reprendre son souffle et constater l’affaissement de la poitrine</a:t>
            </a:r>
          </a:p>
          <a:p>
            <a:r>
              <a:rPr lang="fr-FR" dirty="0"/>
              <a:t>Ne doit pas excéder les 5 secondes</a:t>
            </a:r>
          </a:p>
          <a:p>
            <a:endParaRPr lang="fr-FR" dirty="0"/>
          </a:p>
        </p:txBody>
      </p:sp>
      <p:pic>
        <p:nvPicPr>
          <p:cNvPr id="2050" name="Picture 2" descr="G:\PSC1\images secourismes activité découverte\bouche_a_bouche_insuffl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386" y="5397687"/>
            <a:ext cx="2084614" cy="146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1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52870"/>
            <a:ext cx="10515600" cy="516618"/>
          </a:xfrm>
        </p:spPr>
        <p:txBody>
          <a:bodyPr>
            <a:normAutofit fontScale="90000"/>
          </a:bodyPr>
          <a:lstStyle/>
          <a:p>
            <a:r>
              <a:rPr lang="fr-FR" b="1" dirty="0">
                <a:latin typeface="+mn-lt"/>
              </a:rPr>
              <a:t>Compressions thoraciques : enfant</a:t>
            </a:r>
            <a:br>
              <a:rPr lang="fr-FR" b="1" dirty="0">
                <a:latin typeface="+mn-lt"/>
              </a:rPr>
            </a:br>
            <a:endParaRPr lang="fr-FR" b="1" dirty="0">
              <a:latin typeface="+mn-lt"/>
            </a:endParaRPr>
          </a:p>
        </p:txBody>
      </p:sp>
      <p:sp>
        <p:nvSpPr>
          <p:cNvPr id="3" name="Espace réservé du contenu 2"/>
          <p:cNvSpPr>
            <a:spLocks noGrp="1"/>
          </p:cNvSpPr>
          <p:nvPr>
            <p:ph idx="1"/>
          </p:nvPr>
        </p:nvSpPr>
        <p:spPr>
          <a:xfrm>
            <a:off x="838200" y="2444373"/>
            <a:ext cx="10515600" cy="4425050"/>
          </a:xfrm>
        </p:spPr>
        <p:txBody>
          <a:bodyPr>
            <a:normAutofit/>
          </a:bodyPr>
          <a:lstStyle/>
          <a:p>
            <a:r>
              <a:rPr lang="fr-FR" dirty="0">
                <a:solidFill>
                  <a:srgbClr val="FF0000"/>
                </a:solidFill>
              </a:rPr>
              <a:t>Talon</a:t>
            </a:r>
            <a:r>
              <a:rPr lang="fr-FR" dirty="0"/>
              <a:t> de la main au </a:t>
            </a:r>
            <a:r>
              <a:rPr lang="fr-FR" dirty="0">
                <a:solidFill>
                  <a:srgbClr val="FF0000"/>
                </a:solidFill>
              </a:rPr>
              <a:t>centre de la poitrine, sur la ligne médiane, sur la moitié inférieure du sternum</a:t>
            </a:r>
          </a:p>
          <a:p>
            <a:pPr marL="0" indent="0">
              <a:buNone/>
            </a:pPr>
            <a:endParaRPr lang="fr-FR" dirty="0"/>
          </a:p>
          <a:p>
            <a:r>
              <a:rPr lang="fr-FR" dirty="0"/>
              <a:t>Compressions sternales sur le tiers de son épaisseur tout en veillant à: </a:t>
            </a:r>
          </a:p>
          <a:p>
            <a:pPr lvl="4"/>
            <a:r>
              <a:rPr lang="fr-FR" dirty="0"/>
              <a:t>Bras parfaitement verticaux et tendus, coudes verrouillés </a:t>
            </a:r>
          </a:p>
          <a:p>
            <a:pPr lvl="4"/>
            <a:r>
              <a:rPr lang="fr-FR" dirty="0"/>
              <a:t>Fréquence comprise entre 100 et 120 compressions par minutes</a:t>
            </a:r>
          </a:p>
          <a:p>
            <a:pPr lvl="4"/>
            <a:r>
              <a:rPr lang="fr-FR" dirty="0"/>
              <a:t>Temps de compression = temps de relâchement </a:t>
            </a:r>
          </a:p>
          <a:p>
            <a:pPr lvl="4"/>
            <a:r>
              <a:rPr lang="fr-FR" dirty="0"/>
              <a:t>Laisser le thorax reprendre la forme initiale, sans décoller les mains.</a:t>
            </a:r>
          </a:p>
          <a:p>
            <a:pPr marL="1828800" lvl="4" indent="0">
              <a:buNone/>
            </a:pPr>
            <a:r>
              <a:rPr lang="fr-FR" dirty="0"/>
              <a:t> </a:t>
            </a:r>
          </a:p>
        </p:txBody>
      </p:sp>
      <p:pic>
        <p:nvPicPr>
          <p:cNvPr id="1026" name="Picture 2" descr="G:\PSC1\images secourismes activité découverte\RCP-comp_th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820" y="218317"/>
            <a:ext cx="1838325" cy="162413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364775" y="6189121"/>
            <a:ext cx="9580729" cy="584775"/>
          </a:xfrm>
          <a:prstGeom prst="rect">
            <a:avLst/>
          </a:prstGeom>
          <a:noFill/>
        </p:spPr>
        <p:txBody>
          <a:bodyPr wrap="square" rtlCol="0" anchor="ctr">
            <a:spAutoFit/>
          </a:bodyPr>
          <a:lstStyle/>
          <a:p>
            <a:pPr algn="ctr"/>
            <a:r>
              <a:rPr lang="fr-FR" sz="3200" b="1" dirty="0">
                <a:solidFill>
                  <a:srgbClr val="FF0000"/>
                </a:solidFill>
              </a:rPr>
              <a:t>15 compressions thoraciques suivies de… </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820" y="80168"/>
            <a:ext cx="1819275" cy="1895475"/>
          </a:xfrm>
          <a:prstGeom prst="rect">
            <a:avLst/>
          </a:prstGeom>
        </p:spPr>
      </p:pic>
      <p:sp>
        <p:nvSpPr>
          <p:cNvPr id="6" name="ZoneTexte 5">
            <a:extLst>
              <a:ext uri="{FF2B5EF4-FFF2-40B4-BE49-F238E27FC236}">
                <a16:creationId xmlns:a16="http://schemas.microsoft.com/office/drawing/2014/main" id="{FAA6758D-F867-974C-B153-4DEF1D1A4C9A}"/>
              </a:ext>
            </a:extLst>
          </p:cNvPr>
          <p:cNvSpPr txBox="1"/>
          <p:nvPr/>
        </p:nvSpPr>
        <p:spPr>
          <a:xfrm>
            <a:off x="3287346" y="284159"/>
            <a:ext cx="5617307" cy="646331"/>
          </a:xfrm>
          <a:prstGeom prst="rect">
            <a:avLst/>
          </a:prstGeom>
          <a:noFill/>
        </p:spPr>
        <p:txBody>
          <a:bodyPr wrap="none" rtlCol="0">
            <a:spAutoFit/>
          </a:bodyPr>
          <a:lstStyle/>
          <a:p>
            <a:r>
              <a:rPr lang="fr-NC" sz="3600" b="1" dirty="0"/>
              <a:t>LA RCP enfant et nourrisson </a:t>
            </a:r>
          </a:p>
        </p:txBody>
      </p:sp>
      <p:sp>
        <p:nvSpPr>
          <p:cNvPr id="7" name="ZoneTexte 6">
            <a:extLst>
              <a:ext uri="{FF2B5EF4-FFF2-40B4-BE49-F238E27FC236}">
                <a16:creationId xmlns:a16="http://schemas.microsoft.com/office/drawing/2014/main" id="{37988B79-B801-5440-ABC6-D5D79D18535B}"/>
              </a:ext>
            </a:extLst>
          </p:cNvPr>
          <p:cNvSpPr txBox="1"/>
          <p:nvPr/>
        </p:nvSpPr>
        <p:spPr>
          <a:xfrm>
            <a:off x="0" y="826661"/>
            <a:ext cx="10352514" cy="369332"/>
          </a:xfrm>
          <a:prstGeom prst="rect">
            <a:avLst/>
          </a:prstGeom>
          <a:noFill/>
        </p:spPr>
        <p:txBody>
          <a:bodyPr wrap="none" rtlCol="0">
            <a:spAutoFit/>
          </a:bodyPr>
          <a:lstStyle/>
          <a:p>
            <a:r>
              <a:rPr lang="fr-NC" b="1" dirty="0">
                <a:solidFill>
                  <a:srgbClr val="FF0000"/>
                </a:solidFill>
              </a:rPr>
              <a:t>LA conduite à tenir est la même que chez l’adulte mais il convient de commencer la RCP par 5 insufflations </a:t>
            </a:r>
          </a:p>
        </p:txBody>
      </p:sp>
    </p:spTree>
    <p:extLst>
      <p:ext uri="{BB962C8B-B14F-4D97-AF65-F5344CB8AC3E}">
        <p14:creationId xmlns:p14="http://schemas.microsoft.com/office/powerpoint/2010/main" val="224358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904" y="1842449"/>
            <a:ext cx="10515600" cy="1325563"/>
          </a:xfrm>
        </p:spPr>
        <p:txBody>
          <a:bodyPr/>
          <a:lstStyle/>
          <a:p>
            <a:r>
              <a:rPr lang="fr-FR" b="1" dirty="0">
                <a:latin typeface="+mn-lt"/>
              </a:rPr>
              <a:t>Compressions thoraciques : nourrisson</a:t>
            </a:r>
            <a:br>
              <a:rPr lang="fr-FR" b="1" dirty="0">
                <a:latin typeface="+mn-lt"/>
              </a:rPr>
            </a:br>
            <a:endParaRPr lang="fr-FR" b="1" dirty="0">
              <a:latin typeface="+mn-lt"/>
            </a:endParaRPr>
          </a:p>
        </p:txBody>
      </p:sp>
      <p:sp>
        <p:nvSpPr>
          <p:cNvPr id="3" name="Espace réservé du contenu 2"/>
          <p:cNvSpPr>
            <a:spLocks noGrp="1"/>
          </p:cNvSpPr>
          <p:nvPr>
            <p:ph idx="1"/>
          </p:nvPr>
        </p:nvSpPr>
        <p:spPr>
          <a:xfrm>
            <a:off x="691243" y="2642054"/>
            <a:ext cx="10515600" cy="4425050"/>
          </a:xfrm>
        </p:spPr>
        <p:txBody>
          <a:bodyPr>
            <a:normAutofit/>
          </a:bodyPr>
          <a:lstStyle/>
          <a:p>
            <a:pPr marL="0" indent="0" algn="ctr">
              <a:buNone/>
            </a:pPr>
            <a:r>
              <a:rPr lang="fr-FR" b="1" dirty="0"/>
              <a:t>-Pulpe de deux doigts d’une main, axe du sternum</a:t>
            </a:r>
          </a:p>
          <a:p>
            <a:pPr algn="ctr"/>
            <a:endParaRPr lang="fr-FR" b="1" dirty="0"/>
          </a:p>
          <a:p>
            <a:pPr marL="0" indent="0" algn="ctr">
              <a:lnSpc>
                <a:spcPct val="100000"/>
              </a:lnSpc>
              <a:spcBef>
                <a:spcPts val="0"/>
              </a:spcBef>
              <a:buNone/>
              <a:defRPr/>
            </a:pPr>
            <a:r>
              <a:rPr lang="fr-FR" b="1" dirty="0"/>
              <a:t>-Enfoncement du thorax sur un tiers de son épaisseur (4cm </a:t>
            </a:r>
            <a:r>
              <a:rPr lang="fr-FR" b="1" dirty="0" err="1"/>
              <a:t>env</a:t>
            </a:r>
            <a:r>
              <a:rPr lang="fr-FR" b="1" dirty="0"/>
              <a:t>) </a:t>
            </a:r>
          </a:p>
          <a:p>
            <a:pPr marL="0" indent="0">
              <a:buNone/>
            </a:pPr>
            <a:endParaRPr lang="fr-FR" dirty="0"/>
          </a:p>
          <a:p>
            <a:r>
              <a:rPr lang="fr-FR" dirty="0"/>
              <a:t>Compressions sternales sur le tiers de son épaisseur tout en veillant à: </a:t>
            </a:r>
          </a:p>
          <a:p>
            <a:pPr lvl="4"/>
            <a:r>
              <a:rPr lang="fr-FR" dirty="0"/>
              <a:t>Fréquence comprise entre 100 et 120 compressions par minutes</a:t>
            </a:r>
          </a:p>
          <a:p>
            <a:pPr lvl="4"/>
            <a:r>
              <a:rPr lang="fr-FR" dirty="0"/>
              <a:t>Temps de compression = temps de relâchement </a:t>
            </a:r>
          </a:p>
          <a:p>
            <a:pPr lvl="4"/>
            <a:r>
              <a:rPr lang="fr-FR" dirty="0"/>
              <a:t>Laisser le thorax reprendre la forme initiale, sans décoller les mains.</a:t>
            </a:r>
          </a:p>
          <a:p>
            <a:pPr marL="1828800" lvl="4" indent="0">
              <a:buNone/>
            </a:pPr>
            <a:r>
              <a:rPr lang="fr-FR" dirty="0"/>
              <a:t> </a:t>
            </a:r>
          </a:p>
        </p:txBody>
      </p:sp>
      <p:pic>
        <p:nvPicPr>
          <p:cNvPr id="1026" name="Picture 2" descr="G:\PSC1\images secourismes activité découverte\RCP-comp_th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820" y="218317"/>
            <a:ext cx="1838325" cy="162413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364775" y="6189121"/>
            <a:ext cx="9580729" cy="584775"/>
          </a:xfrm>
          <a:prstGeom prst="rect">
            <a:avLst/>
          </a:prstGeom>
          <a:noFill/>
        </p:spPr>
        <p:txBody>
          <a:bodyPr wrap="square" rtlCol="0" anchor="ctr">
            <a:spAutoFit/>
          </a:bodyPr>
          <a:lstStyle/>
          <a:p>
            <a:pPr algn="ctr"/>
            <a:r>
              <a:rPr lang="fr-FR" sz="3200" b="1" dirty="0">
                <a:solidFill>
                  <a:srgbClr val="FF0000"/>
                </a:solidFill>
              </a:rPr>
              <a:t>15 compressions thoraciques suivies de … </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820" y="54070"/>
            <a:ext cx="2343150" cy="1788380"/>
          </a:xfrm>
          <a:prstGeom prst="rect">
            <a:avLst/>
          </a:prstGeom>
        </p:spPr>
      </p:pic>
      <p:sp>
        <p:nvSpPr>
          <p:cNvPr id="7" name="ZoneTexte 6">
            <a:extLst>
              <a:ext uri="{FF2B5EF4-FFF2-40B4-BE49-F238E27FC236}">
                <a16:creationId xmlns:a16="http://schemas.microsoft.com/office/drawing/2014/main" id="{5E961A4F-DCAA-0045-9228-E9CA64E412B7}"/>
              </a:ext>
            </a:extLst>
          </p:cNvPr>
          <p:cNvSpPr txBox="1"/>
          <p:nvPr/>
        </p:nvSpPr>
        <p:spPr>
          <a:xfrm>
            <a:off x="150030" y="1196509"/>
            <a:ext cx="10352514" cy="369332"/>
          </a:xfrm>
          <a:prstGeom prst="rect">
            <a:avLst/>
          </a:prstGeom>
          <a:noFill/>
        </p:spPr>
        <p:txBody>
          <a:bodyPr wrap="none" rtlCol="0">
            <a:spAutoFit/>
          </a:bodyPr>
          <a:lstStyle/>
          <a:p>
            <a:r>
              <a:rPr lang="fr-NC" b="1" dirty="0">
                <a:solidFill>
                  <a:srgbClr val="FF0000"/>
                </a:solidFill>
              </a:rPr>
              <a:t>LA conduite à tenir est la même que chez l’adulte mais il convient de commencer la RCP par 5 insufflations </a:t>
            </a:r>
          </a:p>
        </p:txBody>
      </p:sp>
      <p:sp>
        <p:nvSpPr>
          <p:cNvPr id="6" name="ZoneTexte 5">
            <a:extLst>
              <a:ext uri="{FF2B5EF4-FFF2-40B4-BE49-F238E27FC236}">
                <a16:creationId xmlns:a16="http://schemas.microsoft.com/office/drawing/2014/main" id="{7D8342A4-379A-204D-9903-FC2F97E5F67E}"/>
              </a:ext>
            </a:extLst>
          </p:cNvPr>
          <p:cNvSpPr txBox="1"/>
          <p:nvPr/>
        </p:nvSpPr>
        <p:spPr>
          <a:xfrm>
            <a:off x="3024246" y="438103"/>
            <a:ext cx="5865773" cy="646331"/>
          </a:xfrm>
          <a:prstGeom prst="rect">
            <a:avLst/>
          </a:prstGeom>
          <a:noFill/>
        </p:spPr>
        <p:txBody>
          <a:bodyPr wrap="none" rtlCol="0">
            <a:spAutoFit/>
          </a:bodyPr>
          <a:lstStyle/>
          <a:p>
            <a:r>
              <a:rPr lang="fr-NC" sz="3600" b="1" dirty="0"/>
              <a:t>LA RCP enfant et nopurrisson </a:t>
            </a:r>
          </a:p>
        </p:txBody>
      </p:sp>
    </p:spTree>
    <p:extLst>
      <p:ext uri="{BB962C8B-B14F-4D97-AF65-F5344CB8AC3E}">
        <p14:creationId xmlns:p14="http://schemas.microsoft.com/office/powerpoint/2010/main" val="415794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mn-lt"/>
              </a:rPr>
              <a:t>… 2 insufflations: enfant</a:t>
            </a:r>
          </a:p>
        </p:txBody>
      </p:sp>
      <p:sp>
        <p:nvSpPr>
          <p:cNvPr id="3" name="Espace réservé du contenu 2"/>
          <p:cNvSpPr>
            <a:spLocks noGrp="1"/>
          </p:cNvSpPr>
          <p:nvPr>
            <p:ph idx="1"/>
          </p:nvPr>
        </p:nvSpPr>
        <p:spPr/>
        <p:txBody>
          <a:bodyPr/>
          <a:lstStyle/>
          <a:p>
            <a:endParaRPr lang="fr-FR" b="1" dirty="0"/>
          </a:p>
          <a:p>
            <a:endParaRPr lang="fr-FR" b="1" dirty="0"/>
          </a:p>
          <a:p>
            <a:r>
              <a:rPr lang="fr-FR" b="1" dirty="0"/>
              <a:t>Les insufflations se font de la même façon que chez les adultes </a:t>
            </a:r>
          </a:p>
        </p:txBody>
      </p:sp>
      <p:pic>
        <p:nvPicPr>
          <p:cNvPr id="4" name="Picture 2" descr="G:\PSC1\images secourismes activité découverte\bouche_a_bouche_insuff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4625" y="5070143"/>
            <a:ext cx="2297375" cy="178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37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9"/>
            <a:ext cx="10515600" cy="794935"/>
          </a:xfrm>
        </p:spPr>
        <p:txBody>
          <a:bodyPr/>
          <a:lstStyle/>
          <a:p>
            <a:r>
              <a:rPr lang="fr-FR" b="1" dirty="0">
                <a:latin typeface="+mn-lt"/>
              </a:rPr>
              <a:t>…2 Insufflations: nourrisson </a:t>
            </a:r>
          </a:p>
        </p:txBody>
      </p:sp>
      <p:sp>
        <p:nvSpPr>
          <p:cNvPr id="3" name="Espace réservé du contenu 2"/>
          <p:cNvSpPr>
            <a:spLocks noGrp="1"/>
          </p:cNvSpPr>
          <p:nvPr>
            <p:ph idx="1"/>
          </p:nvPr>
        </p:nvSpPr>
        <p:spPr>
          <a:xfrm>
            <a:off x="742666" y="2413004"/>
            <a:ext cx="10515600" cy="2333765"/>
          </a:xfrm>
        </p:spPr>
        <p:txBody>
          <a:bodyPr>
            <a:normAutofit/>
          </a:bodyPr>
          <a:lstStyle/>
          <a:p>
            <a:r>
              <a:rPr lang="fr-FR" b="1" dirty="0"/>
              <a:t> deux par « bouche à bouche et nez » </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206" y="365129"/>
            <a:ext cx="2089245" cy="204787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9588"/>
            <a:ext cx="2916356" cy="1908412"/>
          </a:xfrm>
          <a:prstGeom prst="rect">
            <a:avLst/>
          </a:prstGeom>
        </p:spPr>
      </p:pic>
    </p:spTree>
    <p:extLst>
      <p:ext uri="{BB962C8B-B14F-4D97-AF65-F5344CB8AC3E}">
        <p14:creationId xmlns:p14="http://schemas.microsoft.com/office/powerpoint/2010/main" val="309974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mn-lt"/>
              </a:rPr>
              <a:t>A vous de jouer!!!</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10" y="1628800"/>
            <a:ext cx="8832981" cy="4392488"/>
          </a:xfrm>
        </p:spPr>
      </p:pic>
    </p:spTree>
    <p:extLst>
      <p:ext uri="{BB962C8B-B14F-4D97-AF65-F5344CB8AC3E}">
        <p14:creationId xmlns:p14="http://schemas.microsoft.com/office/powerpoint/2010/main" val="421562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1805" y="119470"/>
            <a:ext cx="10515600" cy="958703"/>
          </a:xfrm>
        </p:spPr>
        <p:txBody>
          <a:bodyPr>
            <a:normAutofit fontScale="90000"/>
          </a:bodyPr>
          <a:lstStyle/>
          <a:p>
            <a:pPr algn="ctr"/>
            <a:r>
              <a:rPr lang="fr-FR" b="1" dirty="0"/>
              <a:t>Qu’est ce qu’un arrêt cardiaque et comment le reconnaissez-vous? </a:t>
            </a:r>
          </a:p>
        </p:txBody>
      </p:sp>
      <p:sp>
        <p:nvSpPr>
          <p:cNvPr id="3" name="ZoneTexte 2"/>
          <p:cNvSpPr txBox="1"/>
          <p:nvPr/>
        </p:nvSpPr>
        <p:spPr>
          <a:xfrm>
            <a:off x="1700013" y="6014438"/>
            <a:ext cx="7611415" cy="584775"/>
          </a:xfrm>
          <a:prstGeom prst="rect">
            <a:avLst/>
          </a:prstGeom>
          <a:noFill/>
        </p:spPr>
        <p:txBody>
          <a:bodyPr wrap="square" rtlCol="0">
            <a:spAutoFit/>
          </a:bodyPr>
          <a:lstStyle/>
          <a:p>
            <a:pPr algn="ctr"/>
            <a:endParaRPr lang="fr-FR" sz="32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25" y="1115313"/>
            <a:ext cx="10918209" cy="5418161"/>
          </a:xfrm>
          <a:prstGeom prst="rect">
            <a:avLst/>
          </a:prstGeom>
        </p:spPr>
      </p:pic>
      <p:sp>
        <p:nvSpPr>
          <p:cNvPr id="5" name="ZoneTexte 4"/>
          <p:cNvSpPr txBox="1"/>
          <p:nvPr/>
        </p:nvSpPr>
        <p:spPr>
          <a:xfrm>
            <a:off x="2272351" y="166640"/>
            <a:ext cx="7574508" cy="707886"/>
          </a:xfrm>
          <a:prstGeom prst="rect">
            <a:avLst/>
          </a:prstGeom>
          <a:noFill/>
        </p:spPr>
        <p:txBody>
          <a:bodyPr wrap="square" rtlCol="0">
            <a:spAutoFit/>
          </a:bodyPr>
          <a:lstStyle/>
          <a:p>
            <a:pPr algn="ctr"/>
            <a:r>
              <a:rPr lang="fr-FR" sz="4000" b="1" dirty="0">
                <a:latin typeface="+mj-lt"/>
              </a:rPr>
              <a:t>Quelles sont les causes? </a:t>
            </a:r>
          </a:p>
        </p:txBody>
      </p:sp>
      <p:sp>
        <p:nvSpPr>
          <p:cNvPr id="6" name="ZoneTexte 5"/>
          <p:cNvSpPr txBox="1"/>
          <p:nvPr/>
        </p:nvSpPr>
        <p:spPr>
          <a:xfrm>
            <a:off x="4230806" y="166947"/>
            <a:ext cx="7574508" cy="707886"/>
          </a:xfrm>
          <a:prstGeom prst="rect">
            <a:avLst/>
          </a:prstGeom>
          <a:noFill/>
        </p:spPr>
        <p:txBody>
          <a:bodyPr wrap="square" rtlCol="0">
            <a:spAutoFit/>
          </a:bodyPr>
          <a:lstStyle/>
          <a:p>
            <a:r>
              <a:rPr lang="fr-FR" sz="4000" b="1" dirty="0">
                <a:latin typeface="+mj-lt"/>
              </a:rPr>
              <a:t>Y </a:t>
            </a:r>
            <a:r>
              <a:rPr lang="fr-FR" sz="4000" b="1" dirty="0" err="1">
                <a:latin typeface="+mj-lt"/>
              </a:rPr>
              <a:t>a-t’il</a:t>
            </a:r>
            <a:r>
              <a:rPr lang="fr-FR" sz="4000" b="1" dirty="0">
                <a:latin typeface="+mj-lt"/>
              </a:rPr>
              <a:t> un risque? </a:t>
            </a:r>
          </a:p>
        </p:txBody>
      </p:sp>
      <p:sp>
        <p:nvSpPr>
          <p:cNvPr id="7" name="ZoneTexte 6"/>
          <p:cNvSpPr txBox="1"/>
          <p:nvPr/>
        </p:nvSpPr>
        <p:spPr>
          <a:xfrm>
            <a:off x="2516306" y="213810"/>
            <a:ext cx="7574508" cy="707886"/>
          </a:xfrm>
          <a:prstGeom prst="rect">
            <a:avLst/>
          </a:prstGeom>
          <a:noFill/>
        </p:spPr>
        <p:txBody>
          <a:bodyPr wrap="square" rtlCol="0">
            <a:spAutoFit/>
          </a:bodyPr>
          <a:lstStyle/>
          <a:p>
            <a:pPr algn="ctr"/>
            <a:r>
              <a:rPr lang="fr-FR" sz="4000" b="1" dirty="0">
                <a:latin typeface="+mj-lt"/>
              </a:rPr>
              <a:t>Que feriez-vous? </a:t>
            </a:r>
          </a:p>
        </p:txBody>
      </p:sp>
    </p:spTree>
    <p:extLst>
      <p:ext uri="{BB962C8B-B14F-4D97-AF65-F5344CB8AC3E}">
        <p14:creationId xmlns:p14="http://schemas.microsoft.com/office/powerpoint/2010/main" val="15941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9"/>
            <a:ext cx="10515600" cy="781287"/>
          </a:xfrm>
        </p:spPr>
        <p:txBody>
          <a:bodyPr/>
          <a:lstStyle/>
          <a:p>
            <a:pPr algn="ctr"/>
            <a:r>
              <a:rPr lang="fr-FR" b="1" dirty="0">
                <a:latin typeface="+mn-lt"/>
              </a:rPr>
              <a:t>Points clés: </a:t>
            </a:r>
          </a:p>
        </p:txBody>
      </p:sp>
      <p:sp>
        <p:nvSpPr>
          <p:cNvPr id="3" name="Espace réservé du contenu 2"/>
          <p:cNvSpPr>
            <a:spLocks noGrp="1"/>
          </p:cNvSpPr>
          <p:nvPr>
            <p:ph idx="1"/>
          </p:nvPr>
        </p:nvSpPr>
        <p:spPr>
          <a:xfrm>
            <a:off x="838200" y="1364777"/>
            <a:ext cx="10515600" cy="1453463"/>
          </a:xfrm>
        </p:spPr>
        <p:txBody>
          <a:bodyPr>
            <a:normAutofit fontScale="25000" lnSpcReduction="20000"/>
          </a:bodyPr>
          <a:lstStyle/>
          <a:p>
            <a:pPr marL="0" indent="0">
              <a:buNone/>
            </a:pPr>
            <a:r>
              <a:rPr lang="fr-FR" sz="12800" b="1" u="sng" dirty="0"/>
              <a:t>Compression thoracique: </a:t>
            </a:r>
          </a:p>
          <a:p>
            <a:pPr lvl="1"/>
            <a:r>
              <a:rPr lang="fr-FR" sz="12800" dirty="0"/>
              <a:t>Comprimer fortement le sternum</a:t>
            </a:r>
          </a:p>
          <a:p>
            <a:pPr lvl="1"/>
            <a:r>
              <a:rPr lang="fr-FR" sz="12800" dirty="0"/>
              <a:t>Avoir une fréquence comprise entre 100 et 120 par minute</a:t>
            </a:r>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r>
              <a:rPr lang="fr-FR" dirty="0"/>
              <a:t> </a:t>
            </a:r>
          </a:p>
        </p:txBody>
      </p:sp>
      <p:sp>
        <p:nvSpPr>
          <p:cNvPr id="4" name="ZoneTexte 3"/>
          <p:cNvSpPr txBox="1"/>
          <p:nvPr/>
        </p:nvSpPr>
        <p:spPr>
          <a:xfrm>
            <a:off x="888645" y="3515936"/>
            <a:ext cx="9594761" cy="2062103"/>
          </a:xfrm>
          <a:prstGeom prst="rect">
            <a:avLst/>
          </a:prstGeom>
          <a:noFill/>
        </p:spPr>
        <p:txBody>
          <a:bodyPr wrap="square" rtlCol="0">
            <a:spAutoFit/>
          </a:bodyPr>
          <a:lstStyle/>
          <a:p>
            <a:r>
              <a:rPr lang="fr-FR" sz="3200" b="1" u="sng" dirty="0"/>
              <a:t>Insufflations: </a:t>
            </a:r>
          </a:p>
          <a:p>
            <a:pPr marL="285750" indent="-285750">
              <a:buFont typeface="Arial" panose="020B0604020202020204" pitchFamily="34" charset="0"/>
              <a:buChar char="•"/>
            </a:pPr>
            <a:r>
              <a:rPr lang="fr-FR" sz="3200" dirty="0"/>
              <a:t>Lente et progressive</a:t>
            </a:r>
          </a:p>
          <a:p>
            <a:pPr marL="285750" indent="-285750">
              <a:buFont typeface="Arial" panose="020B0604020202020204" pitchFamily="34" charset="0"/>
              <a:buChar char="•"/>
            </a:pPr>
            <a:r>
              <a:rPr lang="fr-FR" sz="3200" dirty="0"/>
              <a:t>Cesser dès le début de soulèvement</a:t>
            </a:r>
          </a:p>
          <a:p>
            <a:pPr marL="285750" indent="-285750">
              <a:buFont typeface="Arial" panose="020B0604020202020204" pitchFamily="34" charset="0"/>
              <a:buChar char="•"/>
            </a:pPr>
            <a:r>
              <a:rPr lang="fr-FR" sz="3200" dirty="0"/>
              <a:t>Être réalisées en 5 secondes au maximum. </a:t>
            </a:r>
          </a:p>
        </p:txBody>
      </p:sp>
      <p:sp>
        <p:nvSpPr>
          <p:cNvPr id="5" name="AutoShape 2" descr="data:image/jpeg;base64,/9j/4AAQSkZJRgABAQAAAQABAAD/2wCEAAkGBxQTEhUUExQUEhUXGBkYFxgXFxUaHxwYIBUXFxccHBsZICghHh0qHB0dIT0iJSkrLi4uHB83ODMuNygtLisBCgoKDg0OGxAQGywmICY0NC4sNC8vLCwvLC8sLCw0NCwvLCwvLCwsLCwsLCwsLCwvLywsLCwsNCwvLCwsLCwsLP/AABEIAMAA8AMBIgACEQEDEQH/xAAcAAEAAgMBAQEAAAAAAAAAAAAABQYDBAcCAQj/xABEEAACAQIDBQUECAQEBAcAAAABAgMAEQQSIQUxQVFhBhMicYEHMpGhFCNCUmJygrFTksHRMzSishUWc/AkQ0STwuHi/8QAGgEAAgMBAQAAAAAAAAAAAAAAAAMBAgQFBv/EACsRAAICAQQCAQMCBwAAAAAAAAABAgMRBBIhMRNBUSIyYQUUM0JSgaGxwf/aAAwDAQACEQMRAD8A7jSlKAFKUoAUpSgBSlKAFKUoAUpSgBStLbG1YsNE0szZEX1JPAAcSeVcc7T9vMRi/Cl8PF91W8TfnYf7Rp1NJuvjUuRldUp9HUNs9ssJhmKySXcb1QFj5aaA1Ttpe1Zr2ggAH3pGuf5V3fE1zWlc2etsl1wbI6aC75Lk/tLxpOhiH6P7mskPtOxg3iFvNSP2NUmlK/cW/wBTGeKHwdFw/tYlHv4ZH/LIy/urVY9j+0nCTELJmw7fjsV/mH9QK4vX0UyGstT5eSktPB9cH6ZVgRcag7iK+1wTsv2umwTDKWlhG+LNpbjkv7p+XxvXcdmbQjxESyxMHRxcH+hHAjdaunTfG1ZRisqcHybVKUpwsUpSgBSlKAFKUoAUpUNju1eChYpLioY2FwVZ1BBG+430ATNKr+L7aYKO2ebKG3Eq4Bvu1ItXs9sMFkD/AEiPKSQCDfdvuFvagCdpUEvbLAHX6Xh//cWvDdtcAP8A1UJ6hrj1I0FRkCwUrDhMUkqh43WRTuZSCD6itTaG3cNAcs08UTcmdQfgTepAkaVgwmMjlXNG6SLzVgw+IrPQApSq/wBvNsHCYGaVTZ7BI9/+I5CJu6m9HQHKe33aP6biTlP1MJZIxwLA5Xk9bWHQdarVeYYwqhRuAAHkK+5t9gSB7xAJC/mI0X1rgWSdk2zqxioRSPtKA0pZcUpSgBSlKAFXf2U7f7jEHDOfq5z4L/ZlAO7ow+ajnVIrBjZzGver70RWRfzIwZfmKdp5uFiYu2O6DR+oqV8U6V9runLFKUoAUpSgBSlKAPjtYE8taoO0cNHOzNLGjlt+ZQdOAq+ygFSDusb/AAqjVl1LfA+ldkDiez7KGOElMBIsY3BkhbzjY+HzX1BqAx+2ijRDFwHCOgdC6j6lg2Ugh1Fhqu5t16vtfHQEEEAg6EEXB8waz7srDL2VKcXEqqtcAg3B1BHGvt6yYvsiF8WDk+inf3ds0TeaXuvmpHkai5doNCwTFp9HYmyvfNG5/C/A9GsfOskqGuuTk26WdfPaM8sEirJ9GlfDO4ILRmwb8y7ifxaEc6xbOw6hFZLLm1OVQLniSTck+tbpHzrDg1sgA3C4HlfT5VV2SccNiNzawfFwaK2dAYn+/GSjHzKWv61IQ7UxSe7ip/1FX/3Ka16URunHpsFOS6ZIf8zY8Dw4hD+eFT81I/aoDtrtvGTwKk0kTJ3sZIVCpuCSNb2tfpW/UT2pivhZTxQd4vmpzCmx1Nsntb7HVXyU1l8ZMfZjs+cSe8e4hUkWB1dhvGm5Rz4nSugYWBY1CRqEUbgosKxbMwqxRIie6FFr7zcXJPU3vWzTYxUVhHcbzyc97a7OEU6uoCpMCbAWs62z3HUEHTkaga6ntjZaYiPJJcWOYFTYg7ri/QketVVuw0t9MRGVvvaNg1utmtf4UqytyeUXhNJYZVqmdgdnJMSM5buor6Nluz88oNgB+I3vy41YdldjYk1nb6SeAK5VH6bm58zVlVQAABYDQAcBRCpLlhKeeimp2Fa+uJ0/DDr63cioTbexJMMVzlXVrhXUEC41sQdxtrvI0NdOqK7VYYSYSYH7Kl16MviX5/vV3XFrGCqm0c0rBjMKZV7oGxchQeVyNazitvY8JadOSXcn0yqPUn5Vlg8SyW1E9lUpfg6xs32hLltioHhYb2j+tTjqCoDgea6X3mrds3aUWIQSQSJKh3MjBh8uPSuSVgw5lw830jCMEl/8xD7kwH2ZAOPJxqOo0roVa7LxM4UNR6kdspUN2Y7SQ42MtGSrpYSxN70bcmHxsRoeFTNdFPJrFKUoAUpSgDFivcb8p/aqTV7qikVl1PofT7PlKUrKPFeZYwwKsAynQggEEdQa9UoArU/ZFU1wkhwx+4QXiP6Cbr+kjyNRc88mH/zMPdL/ABUOeP1Ngyeot1q80qJRUvuM9ulrn65KmjggEEEHUEG4I6GvVetpdnGjYy4MAX1kw5NkfqnCN9/CxvrzrUwWNWUErcFTZ1YFWU8mU6g1msqceV0cu7TyqfPRs1rbRg7yKRPvIy/FSK2a19oKDFIC2QZGu3LwnWlx7ELssuw8R3mGgkG5okP+kXrDtHEQBsss+TkucoL794sT5Xqk7FwuKweFTFRlXjMaM8JZgApAN7a5bcx86tfZ/tdDiSFUlHP2b5gdLmzDQ8eVdB8M9F6N9cEMuaGRgSLqS7SIeWhJuPIg9azYLF5yVIySLbOl72vuIOmZTbQ2+BrE8BjbPEoKt/iRiwueDpwzcCOOnEa48RisPJbvN66jOjqyk8tLj0qAN+aVUUs5CqN5YgAeprWbaSAZiHygXLZHsBz3bqwx93mzJE8jDczA6eTSnT0rajnkzDNEVB+0HVreY0+V6AM6sCAQQQdQRxFR3aQj6JPc2+rb9tKkVUAWAAHIaVC9sYZXwxWFS5LLmUWuVvc2vpy9L1BJzxI2ZgqDM7GyrzP9uN+AvVsfZcWHTLGWadWjV5L+FnbxMpW50CXa3AEa3JrZ2TsIQvGpJEzxu0jqR4FGQZFJ3As3vcchrE00cjKYh9UgYIbk52Y+OS597cAGO+7HjSlFVwy+xOstSg8mSlKVlOCYfrI5UxGHISdNBf3ZE3mN7fZNtDwOtdT7LdoI8bAJUBVgcskZ96OQe8jf34ix41zKvOA2ocDiBix/htZMUo4x38MlvvIT/KWrdpNRteyXRpotw9rOz0r4rAgEG4OoI5V9rqm0UpSgD4a5tisViw7BdmYsqCbEPhzcX4eOulUqk4KXZaMnHo5i22MgUzYfFwX+/C5A82jzAepr3hdu4aQkJiIWI3jOoIPUGxrpdc29rWzSGgxOWN4iyxTh0VrAkiJwSNAGYg87rypE6Ek2i/naXRvDXdr5UrmWy9nxfScQI4xGseRLxlkOexLaqRuFvjUzFhpEFo8TiU1vrJn9PrA2lY3ZFPAv99D2mXMuPlf0r7VIx208TGGZyMQnduh7uPK4vYqxGYhra3tbedKtG08aPo5ljcBSFZTzUkGy3+0V0HU1ZYfKZprtjYsxZv1FbY2Ck5DgmGYe7KgF/Jhudeh9LVLNWrj8QY1z/YX39CTl+8Lct56XoReSTWGVSGV1cwzqElAuCt8si/ejJ1813i46GsPaD/Kz2/hP/tNWza+yYsSgSQbtUdTZkP3kbgf3qqws2Z8NiABKF1I0EkZ8PeL/AFHA0mdai96OVqdN43uj0WmZnXDAwgF1jUottGsg8Pruqpdn8U00kGLlgCO7OLRkNYEWuygZlPHW4te9iBey9k8QXwkV/eRe7b8yHIf2rcn2ZE9yY0zEg5goDXBuDmGt71pyllHU7w0bdfQa0oDfEygfw4r8rlpbetgPlXzZk5eMykkhyWQaDwAkJbqQAdeJquC2TTx/anCxAnvVkYfYjIYk8uXxNRK+0LD8Y5AbgWBQ/wBd/Sovbc+HgkjSfDLF3o34eISlX0OXNImuhGiLV1wcashjMRCADR41RT0yf/VS445ITyNjbTXExCVVZVJIAa1zY2voTpW9XxEAAAAAGgA0AHQVCdp5j9VGhGfOspBJHhjYNqRqAWsPjVeCJyUVljtJPfLANO8BaQj+GpAyk/iZreQatGvLSO7mSTLmIVQEvZQLm1zqdSdbDhXqslstz4OLqbfJPK69ClKUszivMkYYFWFwQQR0IsaBhe1xffbpXqgkuvst2n3mDELEmTCsYHudSFAMbeqEH48quFcUwO2jgsdBIgz98VgmjDZbhnCxOdDqrE25gnka7XXdos8kEzo1z3RyKUpThgpSlACoztLsoYrCzQG31iFRcXF+F/WpOlAH5/2fA+BiC4yKbDszEtJIvgZtB763HL3rXqarsc0SspVgGUixBFwQd4Irm3aT2dPETLsxgg3thW9wnnGT7h/DuPTjgu0W76ovky2afPMSGFe+zsyiLDQjVopJIwN/hjBFyeBysnxqrYXaLfS8rBo2YZJIn0KSLvFuoNxzsedWXszAPpM4OhUpMvUSRmJ/nEvwFZ64ODcX8DNHmFm1+yxYzvBZo8rWBvGdM3KzfZbzBBvw316weMSQXQnS1wQVIPIqdQaYl5F1VQ6jet7Nv+zfw7uBtUdLi0DlomCSnLmikunecF94aHhmW/C96ZjJ0z5ipmwtgkfeQsdLNl7s8tQQVJOm62o4ismIw0ONiGa4Km6kaPE/Gx4H5EcxW3hsQsyurIRYlHje1/1AE6Ea1C4LZsonCBwjAMRIy3zxZh4ctxmI0vci2h40c5Fyck1xlP8AwaHZXaAgnxGHxEkQYuskZzZQ5IyPZW1U3VTl11Y6mrg8oDKp3te3oLn/AL61p4/Y88kTx/SEbOhUhoLCxFjYq910uNzWv0rDiJmO5Sk8AzmK98yFSCFb7Sm2jW3gXA3VLw+i8VtWDfhw4Vna5JcgndoAtlA6DU+pr5s/CiKKOIEkIqqCd5sLXNuNYBtiAhSsivm90J42Olz4VudPlXl8Ybh2th4VuWaUqpY7gNT4QN9zqdOtRhk8G5iIFcZXUMLg68CNxHI9RXzDYZI1yooUXJsOZNyepr59Ljy5u8TKNS2ZbW3nW/KoFphNAzJLIZGBu6yBI0vqqFj4bhSAcoJ361KQNlilkCqzMbKoJY8gBc39KqzSl2aRvtm4FrZV+wvmBv6k19h2CjMC0mHVVUf5cJH4jqQSSxYcdTrfdpW5LsFJMhSdyobxWe+YcroRY341SyGVhMzamudqSj0adKlP+X04STDyYH9wax4zYZCMYncuASoYghjb3TppfdfhWfwP5MT0Nn4I+lY4ZgwuL8iDoVPEEcCKTuQpKjMeVKxzgx49GttIMArqbZTrfdYkDU8Buv0vyFYptpXsqKQx3ggkjnZftWOl9F68K8tgZJR9a9lJ9xQDccjw9LHzrfggCXtvOpJNyT1Jq/CXyW4RGvsnPG4kF8ytZd5zFbZmbi+4C1gu4V2DsRtBsRgMLM7ZmeJCx5tax9b1zarN7J8YbYzDkk91MHTokq5rD9avW3Q2Zk4s0aeXLRf6UpXSNYpSlACsOLg7xGQkjMCLgkH4jUelZqUAcJ2Vt3G7PcxxS99GjFTDOWI0JByP7yetx0q9bL9qeFewxEcuEbiXXOnn3iXAHVrVRu0+FMWLnVv4jMPJmLj96i66z0tdiUlxkxq6UXguPtbTC4jDYfHwukhhnjBkiIa8bMAwYj0Iv/WonEYU5xJHI0UqgqHWx8JIJVlOjC4/sRVZm2ehOYDu34OlgQQbjdv1ANjyqwbExxmju1u8XwyAcHH9CNR51wf1TTTpcZroiyxtqUeMGWXF4vwlxBiMt7FTJh2F7bmBYcN1q8ybTxByq8T2F7q3dToQRqCfq3HCxsba776fMRtSJGyFs0n8NAXf+VATXuGTEP7mCxRHNhGnydwa58bLX6/4Nrv1D6Wf7Gk+1yksbdzioAoK5ow0w8ijLcx9M2htbjU5sXacmJcWDPkmBLd20fd2ALK2bfdGHXUggaVpouKJsMDOD+J4APUhz+xqz9l9mPBEwlKmSR2kfJewJAAUE77AAX401TbX1I2UStk/rWETFa2NwKygZrhlN0ZTZlPGx/puPGtmlVNZFf8AC5MxP0jQ7/qY8x83/wDzWzhtmohzau/33OYjy4L6AVuUoyyMEbtTYkM0bxtHGM4tmEaXHXdrVX2jsOdHjklQY1FGUrGShUgWD2trcZR0tvN6vVR+2tYwhF1dgr/k1Z7DedFtYa61aMmiHFFbw8cMYhRzDFq2dJ47FgSSFRpB9ndxqTbA4eRT3UeGduFljI38coNZsNKmFhkmnbIr+IozEhVAJWNcxOtr34XJ4Cq52VdHw2aTDGZmkdsw7tQtyLBXZlOm7TiDuq3fJH4J5diwlAHhhzWGbKthfja1japCNAoAUAAaADcBUJiMLKusZGGuRrJiJJR0shW3+qpqBCFAZs7AatYC552G6oZKKpikySgAk74mvfMGBLw5id94ywDcclZKlcThxJNIkosskUYjsbE5WdnIYah1LAjkNedREsbxP3cmpN8jgWDjjpwYDePUabs98P5kczWUNPyLr2eqUpWY54qW9nj22lMLmz4VCRwuszAfJj8TUTU17OIi20MS/BMPCvq8krf/AA+datH/ABUP0/3nS6UpXZN4pSlAClKUAct9q2Ey4iKT+IhHqhH9GFUiume1uMd1A2txIyjlYoSdP0j51zOuzpJZqRhuWJmOePMNDYg3B5H+1TPZjYeGxBzSzOsx0MKMYrqNQLg3lA11Ft5Fqiq8ugO8X1uOhG4jketGq07uhtTwTVYoSy1k6ps7Z0UC5YY0iXkigX87an1raqodkdvuz9xMxckfVOd5te6ueJtqDxsb9bfXlr6Z1TcJ9nZrnGccxFKUpJcUpS1AClKUAKxS4dWKllBKG6k8Da1x6VltSpAie0Oz5JVUxZMyhhZyQDmy6gjcwy+tzqKjpcG4hmE0Curh3lAdFW2XxWAuRoL8fOrPWltfHrDGWIzE+FV+8xGg8ufIXqyb6Ia9lbwu15Z8o+ixqLnL3s2bxLvBCIcrDrUuss53xxL171m+QjFVeHDZB9W7xEgXKG24AbiCNwturbhx2IQWEwf/AKqBj8UK06VXwKU/kmsULYmFjcrlkVekhytr5opA8jzrPtDBLMhRrgHUEb1YbmXqK1Nn49ZiA6hZF8QF7g6ZSy7jxtqNL1J0l5XDGcNFRizC6vbOpKtbcSOIHAEWPrWSpHbuyQ7CZQxdRZ0VipkQXsAQR4xqRfTUjjcYI9hhlDw4iTKwDLnCuLEXGlg3zrPKj2jl2aGWXt6NWp/2ZyD6ZjF4mHCkeQbEA/uPjUFiMBPEpZ+7lVQSWS6mwFz4Gvw5N6Vs9hMYP+Jx5TcS4eVTpYgo8bi4OoPiOlN0sXG1ZF11TrsW5HWqUpXWNYpSlAClKUAVf2kYTvME5trGyuPjY/ImuPV37a2F72CWP76Mo8ypArgA+FdTQSzFxMuoXKZ9pSsc+Yarrb7PMf3rczOepFuNDlIsVI4MDdWHUGxrp2wtpfSIEltlY6OOTjRh5X+Vq5jHIGAINwd1WDsTj+7naI3yzC45CRQf9y6foFcv9Uo8lXkXa/0bNHZtntfsv1KUrzZ1RUXs/DIzyObmQSspOY3A0yrpwy2NutSlaeL2eGbvEYxSgWEii+gNwrrudb8D1sRUoGYF2tqxyHubqqyDW7ZsrXX7tyAGF7+LdYXkJXsCbFrC9ha55AX0ud2tReyYg0UkLhbKchjF/ALXyj8HFTyIG8V52hsgANIjMXVGy94xa/2iCxNwpAsRe2oOhFThZI5K7NiWmYSsbOCcuRm8GtrKeeljpqRureg7QYhLBljnHO5ib5BlP+mtHHXWVRctnDXJ33VY2Vj1KSKD1W/GlalGMl0Iy0yUk7TSkeHDqp5vLcD0Vbn4iouZ2d+8kbO9iAbWCqSCVUcAbDmTYXOlKVKgl0Q5N9ilKVYg8SSlLSAZmjOYAbyLeJfVbj4Vb1YEAg3BFweYOoqpipvs298NGPugp/KxX+lJuXsZW/RJV8RABYAADcBX2vjMACSbAC5PIcaQNIjtVjTHCEVc7zOkCJe2Yu1iP5b61v8AYjsjiI8YcXiEjhsrqqK5kZi/d3ZmsALBAABWTsTsr6VMNoyj6tQy4JCPsHRpz+JxYAcFHXToFbKqUsSfZjtalLPwKUpWgqKUpQApSlACuLdutm9xjJABZX+sX9V7/wCoGu01UPaRsTvsP3qi8kNzoN6H3x8gfTrWnS2bLOemKtjuiclpSldkxGv7r/hf5N/Y/uOtZ2B4EqwIKkcGBup+NeJ4sylTx48jwPxph5cygkWO4jkeIquF9r6Jz7Op7H2iMRCkoGXMPEv3WGjD0Nbtcy2Lt1sGXbIZY3ALLmtlYDRxod40PkvKrHsHtTPizIYMGJVjCMQuIUOVcEqQrIFOoI94bq8vqNFZVNpLj0dirUQnFZfJagKr03atM1oo3nQGxdSgHXLmPi/am3NrZ8MO5YqZHMLEghozlYuCp3OACOl761CAcOWlIrrzyxk546JvFbZwrEP3/cSAWzMrCy3uVcEAFfM6cCK1p9vRTDu++wswOhySS+IcQyKjG3TN61Hg0LGr+JFPIzxOS8veMb2DBSQFJLFS7EDQDwqoW5sF1JvXqlKYljgo3kUpSpAUpSgAK2uyMeIXCmYoZoGmxB8C+OMCVtcupkVtTdbEcjeovamNEMTynXKpIHNvsj1Nq632R2UcLgsPAxuyRqGJ+9a7a+ZNSoKSwyNzi+CnYXa8EilkmiYDf41FuYIJuD51pGVdou2Dwzh1NvpMqG6xxEkFQw0MjWKgA6anhY9JxeyoJTeSGKQ83jRj8SK2YYVQWVQoG4KAB8BVY6dJ5yS7W1gQxBVCqAqqAABuAAsAPSvdKVoFClKUAKUpQApSlAClKUAcV7abCOFxBAH1TktGeA5r5j9rVAV3zbGy48TE0Ugup48QeBHWuWY7sFi0kKoolXg4IGnUE6V1dPqouOJvDRksqaeUVatcQu8uTDo005FzEgvccCx3J+Y+WulX7Z3sumZ74nEhItPBCpzndcGRtBxHhF+oroOwthQYSPu8PGsa8baljzZjqx6mq3a1dQJhQ/ZxTZGxcZiX7uPDSxsPfadWjVPM28R6LfzFdN7D9iPoLvLJOZ5XUIbIERVBzWC3JJvxJ9BrVwpWOzUTs4bHxrjHo537QezTrK2PgXPZAJ4lU5iAf8VLb3C6EWuQBrwqsQyq6hlIZSLgjcRXa65h217PNhZWxGHhZ4JPFKkS3McnFwg3ow3hdxF7amssojUyGpWPD4hZFDowdTuKm4rJSy4pSlAClKUAKUrAO8mlXDYYBp33nesScZJLbug3k0JZIJPshswYzGi4vBhCHe+5pzrEvXIPEepWuuVF9m9hx4LDpBFuUasd7sdWduZJ1qUpyWCjYpSlSQKUpQApSlAClKUAKUpQApSlAClKUAKUpQApSlAClKUAUztR2FWZjPhSuHxB1bQ93Lz7xRx/GNR1GlUTHPLhyRioJcPbe9i8Xn3q6AfmtXbq8ugIIIBB0IOoIqrimSng4vG4YAqQwO4g3B9RXqr1tT2d4OQ5o1fCsdT3DMinndFIUnraovE+zAFT3WMxEb8GbxgfpJsarsLbis1rYvHxRf4kiJwsSL35AbyatmzfZbY/+Kxs2JF75VHci3I5G1q3bM7MYPDnNDhoY2H2gi3/AJjrRsDcc72D2cxONIOV8Hh+LutpX/6aN7g/Ew8hxrpexNiw4WPu4UCj7R3sx5ux1Y9TUhSrpYKt5FKUqSBSlKAFKUoAUpSg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xQTEhUUExQUEhUXGBkYFxgXFxUaHxwYIBUXFxccHBsZICghHh0qHB0dIT0iJSkrLi4uHB83ODMuNygtLisBCgoKDg0OGxAQGywmICY0NC4sNC8vLCwvLC8sLCw0NCwvLCwvLCwsLCwsLCwsLCwvLywsLCwsNCwvLCwsLCwsLP/AABEIAMAA8AMBIgACEQEDEQH/xAAcAAEAAgMBAQEAAAAAAAAAAAAABQYDBAcCAQj/xABEEAACAQIDBQUECAQEBAcAAAABAgMAEQQSIQUxQVFhBhMicYEHMpGhFCNCUmJygrFTksHRMzSishUWc/AkQ0STwuHi/8QAGgEAAgMBAQAAAAAAAAAAAAAAAAMBAgQFBv/EACsRAAICAQQCAQMCBwAAAAAAAAABAgMRBBIhMRNBUSIyYQUUM0JSgaGxwf/aAAwDAQACEQMRAD8A7jSlKAFKUoAUpSgBSlKAFKUoAUpSgBStLbG1YsNE0szZEX1JPAAcSeVcc7T9vMRi/Cl8PF91W8TfnYf7Rp1NJuvjUuRldUp9HUNs9ssJhmKySXcb1QFj5aaA1Ttpe1Zr2ggAH3pGuf5V3fE1zWlc2etsl1wbI6aC75Lk/tLxpOhiH6P7mskPtOxg3iFvNSP2NUmlK/cW/wBTGeKHwdFw/tYlHv4ZH/LIy/urVY9j+0nCTELJmw7fjsV/mH9QK4vX0UyGstT5eSktPB9cH6ZVgRcag7iK+1wTsv2umwTDKWlhG+LNpbjkv7p+XxvXcdmbQjxESyxMHRxcH+hHAjdaunTfG1ZRisqcHybVKUpwsUpSgBSlKAFKUoAUpUNju1eChYpLioY2FwVZ1BBG+430ATNKr+L7aYKO2ebKG3Eq4Bvu1ItXs9sMFkD/AEiPKSQCDfdvuFvagCdpUEvbLAHX6Xh//cWvDdtcAP8A1UJ6hrj1I0FRkCwUrDhMUkqh43WRTuZSCD6itTaG3cNAcs08UTcmdQfgTepAkaVgwmMjlXNG6SLzVgw+IrPQApSq/wBvNsHCYGaVTZ7BI9/+I5CJu6m9HQHKe33aP6biTlP1MJZIxwLA5Xk9bWHQdarVeYYwqhRuAAHkK+5t9gSB7xAJC/mI0X1rgWSdk2zqxioRSPtKA0pZcUpSgBSlKAFXf2U7f7jEHDOfq5z4L/ZlAO7ow+ajnVIrBjZzGver70RWRfzIwZfmKdp5uFiYu2O6DR+oqV8U6V9runLFKUoAUpSgBSlKAPjtYE8taoO0cNHOzNLGjlt+ZQdOAq+ygFSDusb/AAqjVl1LfA+ldkDiez7KGOElMBIsY3BkhbzjY+HzX1BqAx+2ijRDFwHCOgdC6j6lg2Ugh1Fhqu5t16vtfHQEEEAg6EEXB8waz7srDL2VKcXEqqtcAg3B1BHGvt6yYvsiF8WDk+inf3ds0TeaXuvmpHkai5doNCwTFp9HYmyvfNG5/C/A9GsfOskqGuuTk26WdfPaM8sEirJ9GlfDO4ILRmwb8y7ifxaEc6xbOw6hFZLLm1OVQLniSTck+tbpHzrDg1sgA3C4HlfT5VV2SccNiNzawfFwaK2dAYn+/GSjHzKWv61IQ7UxSe7ip/1FX/3Ka16URunHpsFOS6ZIf8zY8Dw4hD+eFT81I/aoDtrtvGTwKk0kTJ3sZIVCpuCSNb2tfpW/UT2pivhZTxQd4vmpzCmx1Nsntb7HVXyU1l8ZMfZjs+cSe8e4hUkWB1dhvGm5Rz4nSugYWBY1CRqEUbgosKxbMwqxRIie6FFr7zcXJPU3vWzTYxUVhHcbzyc97a7OEU6uoCpMCbAWs62z3HUEHTkaga6ntjZaYiPJJcWOYFTYg7ri/QketVVuw0t9MRGVvvaNg1utmtf4UqytyeUXhNJYZVqmdgdnJMSM5buor6Nluz88oNgB+I3vy41YdldjYk1nb6SeAK5VH6bm58zVlVQAABYDQAcBRCpLlhKeeimp2Fa+uJ0/DDr63cioTbexJMMVzlXVrhXUEC41sQdxtrvI0NdOqK7VYYSYSYH7Kl16MviX5/vV3XFrGCqm0c0rBjMKZV7oGxchQeVyNazitvY8JadOSXcn0yqPUn5Vlg8SyW1E9lUpfg6xs32hLltioHhYb2j+tTjqCoDgea6X3mrds3aUWIQSQSJKh3MjBh8uPSuSVgw5lw830jCMEl/8xD7kwH2ZAOPJxqOo0roVa7LxM4UNR6kdspUN2Y7SQ42MtGSrpYSxN70bcmHxsRoeFTNdFPJrFKUoAUpSgDFivcb8p/aqTV7qikVl1PofT7PlKUrKPFeZYwwKsAynQggEEdQa9UoArU/ZFU1wkhwx+4QXiP6Cbr+kjyNRc88mH/zMPdL/ABUOeP1Ngyeot1q80qJRUvuM9ulrn65KmjggEEEHUEG4I6GvVetpdnGjYy4MAX1kw5NkfqnCN9/CxvrzrUwWNWUErcFTZ1YFWU8mU6g1msqceV0cu7TyqfPRs1rbRg7yKRPvIy/FSK2a19oKDFIC2QZGu3LwnWlx7ELssuw8R3mGgkG5okP+kXrDtHEQBsss+TkucoL794sT5Xqk7FwuKweFTFRlXjMaM8JZgApAN7a5bcx86tfZ/tdDiSFUlHP2b5gdLmzDQ8eVdB8M9F6N9cEMuaGRgSLqS7SIeWhJuPIg9azYLF5yVIySLbOl72vuIOmZTbQ2+BrE8BjbPEoKt/iRiwueDpwzcCOOnEa48RisPJbvN66jOjqyk8tLj0qAN+aVUUs5CqN5YgAeprWbaSAZiHygXLZHsBz3bqwx93mzJE8jDczA6eTSnT0rajnkzDNEVB+0HVreY0+V6AM6sCAQQQdQRxFR3aQj6JPc2+rb9tKkVUAWAAHIaVC9sYZXwxWFS5LLmUWuVvc2vpy9L1BJzxI2ZgqDM7GyrzP9uN+AvVsfZcWHTLGWadWjV5L+FnbxMpW50CXa3AEa3JrZ2TsIQvGpJEzxu0jqR4FGQZFJ3As3vcchrE00cjKYh9UgYIbk52Y+OS597cAGO+7HjSlFVwy+xOstSg8mSlKVlOCYfrI5UxGHISdNBf3ZE3mN7fZNtDwOtdT7LdoI8bAJUBVgcskZ96OQe8jf34ix41zKvOA2ocDiBix/htZMUo4x38MlvvIT/KWrdpNRteyXRpotw9rOz0r4rAgEG4OoI5V9rqm0UpSgD4a5tisViw7BdmYsqCbEPhzcX4eOulUqk4KXZaMnHo5i22MgUzYfFwX+/C5A82jzAepr3hdu4aQkJiIWI3jOoIPUGxrpdc29rWzSGgxOWN4iyxTh0VrAkiJwSNAGYg87rypE6Ek2i/naXRvDXdr5UrmWy9nxfScQI4xGseRLxlkOexLaqRuFvjUzFhpEFo8TiU1vrJn9PrA2lY3ZFPAv99D2mXMuPlf0r7VIx208TGGZyMQnduh7uPK4vYqxGYhra3tbedKtG08aPo5ljcBSFZTzUkGy3+0V0HU1ZYfKZprtjYsxZv1FbY2Ck5DgmGYe7KgF/Jhudeh9LVLNWrj8QY1z/YX39CTl+8Lct56XoReSTWGVSGV1cwzqElAuCt8si/ejJ1813i46GsPaD/Kz2/hP/tNWza+yYsSgSQbtUdTZkP3kbgf3qqws2Z8NiABKF1I0EkZ8PeL/AFHA0mdai96OVqdN43uj0WmZnXDAwgF1jUottGsg8Pruqpdn8U00kGLlgCO7OLRkNYEWuygZlPHW4te9iBey9k8QXwkV/eRe7b8yHIf2rcn2ZE9yY0zEg5goDXBuDmGt71pyllHU7w0bdfQa0oDfEygfw4r8rlpbetgPlXzZk5eMykkhyWQaDwAkJbqQAdeJquC2TTx/anCxAnvVkYfYjIYk8uXxNRK+0LD8Y5AbgWBQ/wBd/Sovbc+HgkjSfDLF3o34eISlX0OXNImuhGiLV1wcashjMRCADR41RT0yf/VS445ITyNjbTXExCVVZVJIAa1zY2voTpW9XxEAAAAAGgA0AHQVCdp5j9VGhGfOspBJHhjYNqRqAWsPjVeCJyUVljtJPfLANO8BaQj+GpAyk/iZreQatGvLSO7mSTLmIVQEvZQLm1zqdSdbDhXqslstz4OLqbfJPK69ClKUszivMkYYFWFwQQR0IsaBhe1xffbpXqgkuvst2n3mDELEmTCsYHudSFAMbeqEH48quFcUwO2jgsdBIgz98VgmjDZbhnCxOdDqrE25gnka7XXdos8kEzo1z3RyKUpThgpSlACoztLsoYrCzQG31iFRcXF+F/WpOlAH5/2fA+BiC4yKbDszEtJIvgZtB763HL3rXqarsc0SspVgGUixBFwQd4Irm3aT2dPETLsxgg3thW9wnnGT7h/DuPTjgu0W76ovky2afPMSGFe+zsyiLDQjVopJIwN/hjBFyeBysnxqrYXaLfS8rBo2YZJIn0KSLvFuoNxzsedWXszAPpM4OhUpMvUSRmJ/nEvwFZ64ODcX8DNHmFm1+yxYzvBZo8rWBvGdM3KzfZbzBBvw316weMSQXQnS1wQVIPIqdQaYl5F1VQ6jet7Nv+zfw7uBtUdLi0DlomCSnLmikunecF94aHhmW/C96ZjJ0z5ipmwtgkfeQsdLNl7s8tQQVJOm62o4ismIw0ONiGa4Km6kaPE/Gx4H5EcxW3hsQsyurIRYlHje1/1AE6Ea1C4LZsonCBwjAMRIy3zxZh4ctxmI0vci2h40c5Fyck1xlP8AwaHZXaAgnxGHxEkQYuskZzZQ5IyPZW1U3VTl11Y6mrg8oDKp3te3oLn/AL61p4/Y88kTx/SEbOhUhoLCxFjYq910uNzWv0rDiJmO5Sk8AzmK98yFSCFb7Sm2jW3gXA3VLw+i8VtWDfhw4Vna5JcgndoAtlA6DU+pr5s/CiKKOIEkIqqCd5sLXNuNYBtiAhSsivm90J42Olz4VudPlXl8Ybh2th4VuWaUqpY7gNT4QN9zqdOtRhk8G5iIFcZXUMLg68CNxHI9RXzDYZI1yooUXJsOZNyepr59Ljy5u8TKNS2ZbW3nW/KoFphNAzJLIZGBu6yBI0vqqFj4bhSAcoJ361KQNlilkCqzMbKoJY8gBc39KqzSl2aRvtm4FrZV+wvmBv6k19h2CjMC0mHVVUf5cJH4jqQSSxYcdTrfdpW5LsFJMhSdyobxWe+YcroRY341SyGVhMzamudqSj0adKlP+X04STDyYH9wax4zYZCMYncuASoYghjb3TppfdfhWfwP5MT0Nn4I+lY4ZgwuL8iDoVPEEcCKTuQpKjMeVKxzgx49GttIMArqbZTrfdYkDU8Buv0vyFYptpXsqKQx3ggkjnZftWOl9F68K8tgZJR9a9lJ9xQDccjw9LHzrfggCXtvOpJNyT1Jq/CXyW4RGvsnPG4kF8ytZd5zFbZmbi+4C1gu4V2DsRtBsRgMLM7ZmeJCx5tax9b1zarN7J8YbYzDkk91MHTokq5rD9avW3Q2Zk4s0aeXLRf6UpXSNYpSlACsOLg7xGQkjMCLgkH4jUelZqUAcJ2Vt3G7PcxxS99GjFTDOWI0JByP7yetx0q9bL9qeFewxEcuEbiXXOnn3iXAHVrVRu0+FMWLnVv4jMPJmLj96i66z0tdiUlxkxq6UXguPtbTC4jDYfHwukhhnjBkiIa8bMAwYj0Iv/WonEYU5xJHI0UqgqHWx8JIJVlOjC4/sRVZm2ehOYDu34OlgQQbjdv1ANjyqwbExxmju1u8XwyAcHH9CNR51wf1TTTpcZroiyxtqUeMGWXF4vwlxBiMt7FTJh2F7bmBYcN1q8ybTxByq8T2F7q3dToQRqCfq3HCxsba776fMRtSJGyFs0n8NAXf+VATXuGTEP7mCxRHNhGnydwa58bLX6/4Nrv1D6Wf7Gk+1yksbdzioAoK5ow0w8ijLcx9M2htbjU5sXacmJcWDPkmBLd20fd2ALK2bfdGHXUggaVpouKJsMDOD+J4APUhz+xqz9l9mPBEwlKmSR2kfJewJAAUE77AAX401TbX1I2UStk/rWETFa2NwKygZrhlN0ZTZlPGx/puPGtmlVNZFf8AC5MxP0jQ7/qY8x83/wDzWzhtmohzau/33OYjy4L6AVuUoyyMEbtTYkM0bxtHGM4tmEaXHXdrVX2jsOdHjklQY1FGUrGShUgWD2trcZR0tvN6vVR+2tYwhF1dgr/k1Z7DedFtYa61aMmiHFFbw8cMYhRzDFq2dJ47FgSSFRpB9ndxqTbA4eRT3UeGduFljI38coNZsNKmFhkmnbIr+IozEhVAJWNcxOtr34XJ4Cq52VdHw2aTDGZmkdsw7tQtyLBXZlOm7TiDuq3fJH4J5diwlAHhhzWGbKthfja1japCNAoAUAAaADcBUJiMLKusZGGuRrJiJJR0shW3+qpqBCFAZs7AatYC552G6oZKKpikySgAk74mvfMGBLw5id94ywDcclZKlcThxJNIkosskUYjsbE5WdnIYah1LAjkNedREsbxP3cmpN8jgWDjjpwYDePUabs98P5kczWUNPyLr2eqUpWY54qW9nj22lMLmz4VCRwuszAfJj8TUTU17OIi20MS/BMPCvq8krf/AA+datH/ABUP0/3nS6UpXZN4pSlAClKUAct9q2Ey4iKT+IhHqhH9GFUiume1uMd1A2txIyjlYoSdP0j51zOuzpJZqRhuWJmOePMNDYg3B5H+1TPZjYeGxBzSzOsx0MKMYrqNQLg3lA11Ft5Fqiq8ugO8X1uOhG4jketGq07uhtTwTVYoSy1k6ps7Z0UC5YY0iXkigX87an1raqodkdvuz9xMxckfVOd5te6ueJtqDxsb9bfXlr6Z1TcJ9nZrnGccxFKUpJcUpS1AClKUAKxS4dWKllBKG6k8Da1x6VltSpAie0Oz5JVUxZMyhhZyQDmy6gjcwy+tzqKjpcG4hmE0Curh3lAdFW2XxWAuRoL8fOrPWltfHrDGWIzE+FV+8xGg8ufIXqyb6Ia9lbwu15Z8o+ixqLnL3s2bxLvBCIcrDrUuss53xxL171m+QjFVeHDZB9W7xEgXKG24AbiCNwturbhx2IQWEwf/AKqBj8UK06VXwKU/kmsULYmFjcrlkVekhytr5opA8jzrPtDBLMhRrgHUEb1YbmXqK1Nn49ZiA6hZF8QF7g6ZSy7jxtqNL1J0l5XDGcNFRizC6vbOpKtbcSOIHAEWPrWSpHbuyQ7CZQxdRZ0VipkQXsAQR4xqRfTUjjcYI9hhlDw4iTKwDLnCuLEXGlg3zrPKj2jl2aGWXt6NWp/2ZyD6ZjF4mHCkeQbEA/uPjUFiMBPEpZ+7lVQSWS6mwFz4Gvw5N6Vs9hMYP+Jx5TcS4eVTpYgo8bi4OoPiOlN0sXG1ZF11TrsW5HWqUpXWNYpSlAClKUAVf2kYTvME5trGyuPjY/ImuPV37a2F72CWP76Mo8ypArgA+FdTQSzFxMuoXKZ9pSsc+Yarrb7PMf3rczOepFuNDlIsVI4MDdWHUGxrp2wtpfSIEltlY6OOTjRh5X+Vq5jHIGAINwd1WDsTj+7naI3yzC45CRQf9y6foFcv9Uo8lXkXa/0bNHZtntfsv1KUrzZ1RUXs/DIzyObmQSspOY3A0yrpwy2NutSlaeL2eGbvEYxSgWEii+gNwrrudb8D1sRUoGYF2tqxyHubqqyDW7ZsrXX7tyAGF7+LdYXkJXsCbFrC9ha55AX0ud2tReyYg0UkLhbKchjF/ALXyj8HFTyIG8V52hsgANIjMXVGy94xa/2iCxNwpAsRe2oOhFThZI5K7NiWmYSsbOCcuRm8GtrKeeljpqRureg7QYhLBljnHO5ib5BlP+mtHHXWVRctnDXJ33VY2Vj1KSKD1W/GlalGMl0Iy0yUk7TSkeHDqp5vLcD0Vbn4iouZ2d+8kbO9iAbWCqSCVUcAbDmTYXOlKVKgl0Q5N9ilKVYg8SSlLSAZmjOYAbyLeJfVbj4Vb1YEAg3BFweYOoqpipvs298NGPugp/KxX+lJuXsZW/RJV8RABYAADcBX2vjMACSbAC5PIcaQNIjtVjTHCEVc7zOkCJe2Yu1iP5b61v8AYjsjiI8YcXiEjhsrqqK5kZi/d3ZmsALBAABWTsTsr6VMNoyj6tQy4JCPsHRpz+JxYAcFHXToFbKqUsSfZjtalLPwKUpWgqKUpQApSlACuLdutm9xjJABZX+sX9V7/wCoGu01UPaRsTvsP3qi8kNzoN6H3x8gfTrWnS2bLOemKtjuiclpSldkxGv7r/hf5N/Y/uOtZ2B4EqwIKkcGBup+NeJ4sylTx48jwPxph5cygkWO4jkeIquF9r6Jz7Op7H2iMRCkoGXMPEv3WGjD0Nbtcy2Lt1sGXbIZY3ALLmtlYDRxod40PkvKrHsHtTPizIYMGJVjCMQuIUOVcEqQrIFOoI94bq8vqNFZVNpLj0dirUQnFZfJagKr03atM1oo3nQGxdSgHXLmPi/am3NrZ8MO5YqZHMLEghozlYuCp3OACOl761CAcOWlIrrzyxk546JvFbZwrEP3/cSAWzMrCy3uVcEAFfM6cCK1p9vRTDu++wswOhySS+IcQyKjG3TN61Hg0LGr+JFPIzxOS8veMb2DBSQFJLFS7EDQDwqoW5sF1JvXqlKYljgo3kUpSpAUpSgAK2uyMeIXCmYoZoGmxB8C+OMCVtcupkVtTdbEcjeovamNEMTynXKpIHNvsj1Nq632R2UcLgsPAxuyRqGJ+9a7a+ZNSoKSwyNzi+CnYXa8EilkmiYDf41FuYIJuD51pGVdou2Dwzh1NvpMqG6xxEkFQw0MjWKgA6anhY9JxeyoJTeSGKQ83jRj8SK2YYVQWVQoG4KAB8BVY6dJ5yS7W1gQxBVCqAqqAABuAAsAPSvdKVoFClKUAKUpQApSlAClKUAcV7abCOFxBAH1TktGeA5r5j9rVAV3zbGy48TE0Ugup48QeBHWuWY7sFi0kKoolXg4IGnUE6V1dPqouOJvDRksqaeUVatcQu8uTDo005FzEgvccCx3J+Y+WulX7Z3sumZ74nEhItPBCpzndcGRtBxHhF+oroOwthQYSPu8PGsa8baljzZjqx6mq3a1dQJhQ/ZxTZGxcZiX7uPDSxsPfadWjVPM28R6LfzFdN7D9iPoLvLJOZ5XUIbIERVBzWC3JJvxJ9BrVwpWOzUTs4bHxrjHo537QezTrK2PgXPZAJ4lU5iAf8VLb3C6EWuQBrwqsQyq6hlIZSLgjcRXa65h217PNhZWxGHhZ4JPFKkS3McnFwg3ow3hdxF7amssojUyGpWPD4hZFDowdTuKm4rJSy4pSlAClKUAKUrAO8mlXDYYBp33nesScZJLbug3k0JZIJPshswYzGi4vBhCHe+5pzrEvXIPEepWuuVF9m9hx4LDpBFuUasd7sdWduZJ1qUpyWCjYpSlSQKUpQApSlAClKUAKUpQApSlAClKUAKUpQApSlAClKUAUztR2FWZjPhSuHxB1bQ93Lz7xRx/GNR1GlUTHPLhyRioJcPbe9i8Xn3q6AfmtXbq8ugIIIBB0IOoIqrimSng4vG4YAqQwO4g3B9RXqr1tT2d4OQ5o1fCsdT3DMinndFIUnraovE+zAFT3WMxEb8GbxgfpJsarsLbis1rYvHxRf4kiJwsSL35AbyatmzfZbY/+Kxs2JF75VHci3I5G1q3bM7MYPDnNDhoY2H2gi3/AJjrRsDcc72D2cxONIOV8Hh+LutpX/6aN7g/Ew8hxrpexNiw4WPu4UCj7R3sx5ux1Y9TUhSrpYKt5FKUqSBSlKAFKUoAUpSgD//Z"/>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Picture 2" descr="G:\PSC1\images secourismes activité découverte\RCP-comp_th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51" y="1310137"/>
            <a:ext cx="1838325" cy="1624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PSC1\images secourismes activité découverte\bouche_a_bouche_insuffl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423" y="3957855"/>
            <a:ext cx="2297375" cy="1787857"/>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612777" y="5745710"/>
            <a:ext cx="10510151" cy="584775"/>
          </a:xfrm>
          <a:prstGeom prst="rect">
            <a:avLst/>
          </a:prstGeom>
          <a:noFill/>
        </p:spPr>
        <p:txBody>
          <a:bodyPr wrap="square" rtlCol="0">
            <a:spAutoFit/>
          </a:bodyPr>
          <a:lstStyle/>
          <a:p>
            <a:pPr algn="ctr"/>
            <a:r>
              <a:rPr lang="fr-FR" dirty="0"/>
              <a:t> </a:t>
            </a:r>
            <a:r>
              <a:rPr lang="fr-FR" sz="3200" b="1" dirty="0">
                <a:solidFill>
                  <a:srgbClr val="FF0000"/>
                </a:solidFill>
              </a:rPr>
              <a:t>Alterner 30 compressions thoraciques ET 2 insufflations… </a:t>
            </a:r>
          </a:p>
        </p:txBody>
      </p:sp>
    </p:spTree>
    <p:extLst>
      <p:ext uri="{BB962C8B-B14F-4D97-AF65-F5344CB8AC3E}">
        <p14:creationId xmlns:p14="http://schemas.microsoft.com/office/powerpoint/2010/main" val="77121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mn-lt"/>
              </a:rPr>
              <a:t>Jusqu’à….:  </a:t>
            </a:r>
          </a:p>
        </p:txBody>
      </p:sp>
      <p:sp>
        <p:nvSpPr>
          <p:cNvPr id="3" name="Espace réservé du contenu 2"/>
          <p:cNvSpPr>
            <a:spLocks noGrp="1"/>
          </p:cNvSpPr>
          <p:nvPr>
            <p:ph idx="1"/>
          </p:nvPr>
        </p:nvSpPr>
        <p:spPr>
          <a:xfrm>
            <a:off x="838200" y="1825625"/>
            <a:ext cx="10515600" cy="3128512"/>
          </a:xfrm>
        </p:spPr>
        <p:txBody>
          <a:bodyPr>
            <a:normAutofit/>
          </a:bodyPr>
          <a:lstStyle/>
          <a:p>
            <a:r>
              <a:rPr lang="fr-FR" sz="3200" dirty="0"/>
              <a:t>La reprise d’une respiration normale</a:t>
            </a:r>
          </a:p>
          <a:p>
            <a:endParaRPr lang="fr-FR" sz="3200" dirty="0"/>
          </a:p>
          <a:p>
            <a:endParaRPr lang="fr-FR" sz="3200" dirty="0"/>
          </a:p>
          <a:p>
            <a:endParaRPr lang="fr-FR" sz="3200" dirty="0"/>
          </a:p>
          <a:p>
            <a:r>
              <a:rPr lang="fr-FR" sz="3200" dirty="0"/>
              <a:t>L’arrivée des secours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894" y="1241946"/>
            <a:ext cx="2520287" cy="182562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850" y="3389881"/>
            <a:ext cx="2028825" cy="2257425"/>
          </a:xfrm>
          <a:prstGeom prst="rect">
            <a:avLst/>
          </a:prstGeom>
        </p:spPr>
      </p:pic>
    </p:spTree>
    <p:extLst>
      <p:ext uri="{BB962C8B-B14F-4D97-AF65-F5344CB8AC3E}">
        <p14:creationId xmlns:p14="http://schemas.microsoft.com/office/powerpoint/2010/main" val="1411903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1751DE-9BD4-0949-AB58-F009933BC448}"/>
              </a:ext>
            </a:extLst>
          </p:cNvPr>
          <p:cNvSpPr>
            <a:spLocks noGrp="1"/>
          </p:cNvSpPr>
          <p:nvPr>
            <p:ph type="title"/>
          </p:nvPr>
        </p:nvSpPr>
        <p:spPr>
          <a:xfrm>
            <a:off x="838200" y="0"/>
            <a:ext cx="10515600" cy="1325563"/>
          </a:xfrm>
        </p:spPr>
        <p:txBody>
          <a:bodyPr/>
          <a:lstStyle/>
          <a:p>
            <a:r>
              <a:rPr lang="fr-NC" b="1" dirty="0"/>
              <a:t>Cas particuliers </a:t>
            </a:r>
          </a:p>
        </p:txBody>
      </p:sp>
      <p:sp>
        <p:nvSpPr>
          <p:cNvPr id="3" name="Espace réservé du contenu 2">
            <a:extLst>
              <a:ext uri="{FF2B5EF4-FFF2-40B4-BE49-F238E27FC236}">
                <a16:creationId xmlns:a16="http://schemas.microsoft.com/office/drawing/2014/main" id="{E967A8DE-1D31-914B-8252-E0EA769990B9}"/>
              </a:ext>
            </a:extLst>
          </p:cNvPr>
          <p:cNvSpPr>
            <a:spLocks noGrp="1"/>
          </p:cNvSpPr>
          <p:nvPr>
            <p:ph idx="1"/>
          </p:nvPr>
        </p:nvSpPr>
        <p:spPr>
          <a:xfrm>
            <a:off x="130629" y="947056"/>
            <a:ext cx="11919857" cy="5747657"/>
          </a:xfrm>
        </p:spPr>
        <p:txBody>
          <a:bodyPr>
            <a:normAutofit/>
          </a:bodyPr>
          <a:lstStyle/>
          <a:p>
            <a:r>
              <a:rPr lang="fr-FR" sz="3200" dirty="0"/>
              <a:t>En période d’</a:t>
            </a:r>
            <a:r>
              <a:rPr lang="fr-FR" sz="3200" dirty="0" err="1"/>
              <a:t>épidémie</a:t>
            </a:r>
            <a:r>
              <a:rPr lang="fr-FR" sz="3200" dirty="0"/>
              <a:t> telle que la COVID 19 adapter la conduite à tenir comme suit : </a:t>
            </a:r>
          </a:p>
          <a:p>
            <a:pPr lvl="1"/>
            <a:r>
              <a:rPr lang="fr-FR" dirty="0"/>
              <a:t>se protéger, si possible, avec un masque ; </a:t>
            </a:r>
          </a:p>
          <a:p>
            <a:pPr lvl="1"/>
            <a:r>
              <a:rPr lang="fr-FR" dirty="0"/>
              <a:t>apprécier la respiration en regardant si son ventre et sa poitrine se soulèvent. Pas de bascule de la tête en arrière, pas d’ouverture de la bouche, ne pas se pencher au-dessus de la face de la victime et ne pas mettre son oreille et sa joue au-dessus de la bouche et du nez de la victime. </a:t>
            </a:r>
          </a:p>
          <a:p>
            <a:pPr lvl="1"/>
            <a:r>
              <a:rPr lang="fr-FR" dirty="0"/>
              <a:t>Pas de bouche à bouche et seulement des compressions thoraciques. </a:t>
            </a:r>
          </a:p>
          <a:p>
            <a:pPr lvl="1"/>
            <a:r>
              <a:rPr lang="fr-FR" dirty="0"/>
              <a:t>se tenir au pied de la victime lors de l’administration du choc.</a:t>
            </a:r>
          </a:p>
          <a:p>
            <a:pPr lvl="1"/>
            <a:r>
              <a:rPr lang="fr-FR" dirty="0"/>
              <a:t>si possible, placer un tissu, une serviette ou un masque sur la bouche et le nez de la victime avant de procéder aux compressions thoraciques et à la défibrillation.</a:t>
            </a:r>
          </a:p>
          <a:p>
            <a:pPr lvl="1"/>
            <a:r>
              <a:rPr lang="fr-FR" sz="2400" dirty="0" err="1"/>
              <a:t>dès</a:t>
            </a:r>
            <a:r>
              <a:rPr lang="fr-FR" sz="2400" dirty="0"/>
              <a:t> que possible, se laver soigneusement les mains à l’eau et au savon ou avec une solution </a:t>
            </a:r>
            <a:r>
              <a:rPr lang="fr-FR" sz="2400" dirty="0" err="1"/>
              <a:t>hydroalcoolique</a:t>
            </a:r>
            <a:r>
              <a:rPr lang="fr-FR" sz="2400" dirty="0"/>
              <a:t>. </a:t>
            </a:r>
            <a:endParaRPr lang="fr-FR" dirty="0"/>
          </a:p>
          <a:p>
            <a:pPr lvl="1"/>
            <a:r>
              <a:rPr lang="fr-FR" sz="2400" dirty="0"/>
              <a:t>appliquer les consignes sanitaires nationales.</a:t>
            </a:r>
            <a:br>
              <a:rPr lang="fr-FR" dirty="0"/>
            </a:br>
            <a:endParaRPr lang="fr-FR" dirty="0"/>
          </a:p>
          <a:p>
            <a:pPr lvl="1"/>
            <a:endParaRPr lang="fr-FR" dirty="0"/>
          </a:p>
          <a:p>
            <a:endParaRPr lang="fr-NC" dirty="0"/>
          </a:p>
        </p:txBody>
      </p:sp>
    </p:spTree>
    <p:extLst>
      <p:ext uri="{BB962C8B-B14F-4D97-AF65-F5344CB8AC3E}">
        <p14:creationId xmlns:p14="http://schemas.microsoft.com/office/powerpoint/2010/main" val="8688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B1032-7798-9241-A356-97851782A19E}"/>
              </a:ext>
            </a:extLst>
          </p:cNvPr>
          <p:cNvSpPr>
            <a:spLocks noGrp="1"/>
          </p:cNvSpPr>
          <p:nvPr>
            <p:ph type="title"/>
          </p:nvPr>
        </p:nvSpPr>
        <p:spPr/>
        <p:txBody>
          <a:bodyPr/>
          <a:lstStyle/>
          <a:p>
            <a:r>
              <a:rPr lang="fr-FR" b="1" dirty="0"/>
              <a:t>C</a:t>
            </a:r>
            <a:r>
              <a:rPr lang="fr-NC" b="1" dirty="0"/>
              <a:t>as particuliers </a:t>
            </a:r>
          </a:p>
        </p:txBody>
      </p:sp>
      <p:sp>
        <p:nvSpPr>
          <p:cNvPr id="3" name="Espace réservé du contenu 2">
            <a:extLst>
              <a:ext uri="{FF2B5EF4-FFF2-40B4-BE49-F238E27FC236}">
                <a16:creationId xmlns:a16="http://schemas.microsoft.com/office/drawing/2014/main" id="{012C7867-1064-B741-81A6-D018FC8C92F9}"/>
              </a:ext>
            </a:extLst>
          </p:cNvPr>
          <p:cNvSpPr>
            <a:spLocks noGrp="1"/>
          </p:cNvSpPr>
          <p:nvPr>
            <p:ph idx="1"/>
          </p:nvPr>
        </p:nvSpPr>
        <p:spPr>
          <a:xfrm>
            <a:off x="838200" y="2219098"/>
            <a:ext cx="10515600" cy="2419804"/>
          </a:xfrm>
        </p:spPr>
        <p:txBody>
          <a:bodyPr>
            <a:normAutofit lnSpcReduction="10000"/>
          </a:bodyPr>
          <a:lstStyle/>
          <a:p>
            <a:pPr marL="0" indent="0">
              <a:buNone/>
            </a:pPr>
            <a:r>
              <a:rPr lang="fr-FR" dirty="0"/>
              <a:t>Concernant le bouche à-bouche, deux situations sont laissées à l’</a:t>
            </a:r>
            <a:r>
              <a:rPr lang="fr-FR" dirty="0" err="1"/>
              <a:t>appréciation</a:t>
            </a:r>
            <a:r>
              <a:rPr lang="fr-FR" dirty="0"/>
              <a:t> du sauveteur: </a:t>
            </a:r>
          </a:p>
          <a:p>
            <a:pPr marL="0" indent="0">
              <a:buNone/>
            </a:pPr>
            <a:r>
              <a:rPr lang="fr-FR" dirty="0"/>
              <a:t>      • le sauveteur vit sous le même toit que la victime (risque de contamination déjà̀ partagée ou limitée) ; </a:t>
            </a:r>
          </a:p>
          <a:p>
            <a:pPr marL="0" indent="0">
              <a:buNone/>
            </a:pPr>
            <a:r>
              <a:rPr lang="fr-FR" dirty="0"/>
              <a:t>      • la victime est un enfant ou un nourrisson.</a:t>
            </a:r>
            <a:br>
              <a:rPr lang="fr-FR" dirty="0"/>
            </a:br>
            <a:endParaRPr lang="fr-FR" dirty="0"/>
          </a:p>
          <a:p>
            <a:endParaRPr lang="fr-NC" dirty="0"/>
          </a:p>
        </p:txBody>
      </p:sp>
    </p:spTree>
    <p:extLst>
      <p:ext uri="{BB962C8B-B14F-4D97-AF65-F5344CB8AC3E}">
        <p14:creationId xmlns:p14="http://schemas.microsoft.com/office/powerpoint/2010/main" val="260358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mn-lt"/>
              </a:rPr>
              <a:t>Défibrillateur Automatisé Externe</a:t>
            </a:r>
          </a:p>
        </p:txBody>
      </p:sp>
      <p:pic>
        <p:nvPicPr>
          <p:cNvPr id="2050" name="Picture 2" descr="G:\PSC1\images secourismes activité découverte\défibrillateur automatisé extern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38659" y="2137893"/>
            <a:ext cx="5653826" cy="406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86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u="sng" dirty="0">
                <a:latin typeface="+mn-lt"/>
              </a:rPr>
              <a:t>Défibrillateur: </a:t>
            </a:r>
          </a:p>
        </p:txBody>
      </p:sp>
      <p:sp>
        <p:nvSpPr>
          <p:cNvPr id="3" name="Espace réservé du contenu 2"/>
          <p:cNvSpPr>
            <a:spLocks noGrp="1"/>
          </p:cNvSpPr>
          <p:nvPr>
            <p:ph idx="1"/>
          </p:nvPr>
        </p:nvSpPr>
        <p:spPr/>
        <p:txBody>
          <a:bodyPr/>
          <a:lstStyle/>
          <a:p>
            <a:pPr marL="0" indent="0">
              <a:buNone/>
            </a:pPr>
            <a:r>
              <a:rPr lang="fr-FR" b="1" u="sng" dirty="0"/>
              <a:t>Pourquoi? </a:t>
            </a:r>
          </a:p>
          <a:p>
            <a:pPr marL="0" indent="0">
              <a:buNone/>
            </a:pPr>
            <a:endParaRPr lang="fr-FR" b="1" dirty="0"/>
          </a:p>
          <a:p>
            <a:pPr marL="0" indent="0">
              <a:buNone/>
            </a:pPr>
            <a:endParaRPr lang="fr-FR" b="1" dirty="0"/>
          </a:p>
          <a:p>
            <a:pPr marL="0" indent="0" algn="ctr">
              <a:buNone/>
            </a:pPr>
            <a:r>
              <a:rPr lang="fr-FR" dirty="0"/>
              <a:t>Cette technique doit permettre de retrouver une activité cardiaque normale </a:t>
            </a:r>
          </a:p>
          <a:p>
            <a:endParaRPr lang="fr-FR" b="1" dirty="0"/>
          </a:p>
          <a:p>
            <a:endParaRPr lang="fr-FR" dirty="0"/>
          </a:p>
        </p:txBody>
      </p:sp>
    </p:spTree>
    <p:extLst>
      <p:ext uri="{BB962C8B-B14F-4D97-AF65-F5344CB8AC3E}">
        <p14:creationId xmlns:p14="http://schemas.microsoft.com/office/powerpoint/2010/main" val="98473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838800" y="-246240"/>
            <a:ext cx="10514880" cy="1324800"/>
          </a:xfrm>
          <a:prstGeom prst="rect">
            <a:avLst/>
          </a:prstGeom>
          <a:noFill/>
          <a:ln>
            <a:noFill/>
          </a:ln>
        </p:spPr>
        <p:txBody>
          <a:bodyPr lIns="90000" tIns="45000" rIns="90000" bIns="45000" anchor="ctr"/>
          <a:lstStyle/>
          <a:p>
            <a:pPr algn="ctr">
              <a:lnSpc>
                <a:spcPct val="100000"/>
              </a:lnSpc>
            </a:pPr>
            <a:r>
              <a:rPr lang="fr-FR" sz="3200" b="1" u="sng" dirty="0">
                <a:latin typeface="Comic Sans MS"/>
              </a:rPr>
              <a:t>Défibrillation</a:t>
            </a:r>
            <a:endParaRPr sz="3200" dirty="0"/>
          </a:p>
        </p:txBody>
      </p:sp>
      <p:sp>
        <p:nvSpPr>
          <p:cNvPr id="200" name="CustomShape 2"/>
          <p:cNvSpPr/>
          <p:nvPr/>
        </p:nvSpPr>
        <p:spPr>
          <a:xfrm>
            <a:off x="-295560" y="859320"/>
            <a:ext cx="11759679" cy="1324800"/>
          </a:xfrm>
          <a:prstGeom prst="rect">
            <a:avLst/>
          </a:prstGeom>
          <a:noFill/>
          <a:ln>
            <a:noFill/>
          </a:ln>
        </p:spPr>
        <p:txBody>
          <a:bodyPr lIns="90000" tIns="45000" rIns="90000" bIns="45000" anchor="ctr"/>
          <a:lstStyle/>
          <a:p>
            <a:pPr algn="ctr">
              <a:lnSpc>
                <a:spcPct val="100000"/>
              </a:lnSpc>
            </a:pPr>
            <a:r>
              <a:rPr lang="fr-FR" sz="3200" dirty="0">
                <a:solidFill>
                  <a:srgbClr val="000000"/>
                </a:solidFill>
                <a:latin typeface="Comic Sans MS"/>
              </a:rPr>
              <a:t>2 types de </a:t>
            </a:r>
            <a:r>
              <a:rPr lang="fr-FR" sz="3200" b="1" dirty="0">
                <a:solidFill>
                  <a:srgbClr val="000000"/>
                </a:solidFill>
                <a:latin typeface="Comic Sans MS"/>
              </a:rPr>
              <a:t>D</a:t>
            </a:r>
            <a:r>
              <a:rPr lang="fr-FR" sz="3200" dirty="0">
                <a:solidFill>
                  <a:srgbClr val="000000"/>
                </a:solidFill>
                <a:latin typeface="Comic Sans MS"/>
              </a:rPr>
              <a:t>éfibrillateur</a:t>
            </a:r>
            <a:r>
              <a:rPr lang="fr-FR" sz="3200" b="1" dirty="0">
                <a:solidFill>
                  <a:srgbClr val="000000"/>
                </a:solidFill>
                <a:latin typeface="Comic Sans MS"/>
              </a:rPr>
              <a:t> E</a:t>
            </a:r>
            <a:r>
              <a:rPr lang="fr-FR" sz="3200" dirty="0">
                <a:solidFill>
                  <a:srgbClr val="000000"/>
                </a:solidFill>
                <a:latin typeface="Comic Sans MS"/>
              </a:rPr>
              <a:t>xterne </a:t>
            </a:r>
            <a:r>
              <a:rPr lang="fr-FR" sz="3200" b="1" dirty="0">
                <a:solidFill>
                  <a:srgbClr val="000000"/>
                </a:solidFill>
                <a:latin typeface="Comic Sans MS"/>
              </a:rPr>
              <a:t>A</a:t>
            </a:r>
            <a:r>
              <a:rPr lang="fr-FR" sz="3200" dirty="0">
                <a:solidFill>
                  <a:srgbClr val="000000"/>
                </a:solidFill>
                <a:latin typeface="Comic Sans MS"/>
              </a:rPr>
              <a:t>utomatisé</a:t>
            </a:r>
            <a:r>
              <a:rPr lang="fr-FR" sz="3200" b="1" dirty="0">
                <a:solidFill>
                  <a:srgbClr val="000000"/>
                </a:solidFill>
                <a:latin typeface="Comic Sans MS"/>
              </a:rPr>
              <a:t> (</a:t>
            </a:r>
            <a:r>
              <a:rPr lang="fr-FR" sz="3200" b="1" dirty="0">
                <a:solidFill>
                  <a:srgbClr val="FF0000"/>
                </a:solidFill>
                <a:latin typeface="Comic Sans MS"/>
              </a:rPr>
              <a:t>DAE</a:t>
            </a:r>
            <a:r>
              <a:rPr lang="fr-FR" sz="3200" b="1" dirty="0">
                <a:solidFill>
                  <a:srgbClr val="000000"/>
                </a:solidFill>
                <a:latin typeface="Comic Sans MS"/>
              </a:rPr>
              <a:t>) :</a:t>
            </a:r>
            <a:endParaRPr sz="3200" dirty="0"/>
          </a:p>
        </p:txBody>
      </p:sp>
      <p:sp>
        <p:nvSpPr>
          <p:cNvPr id="201" name="CustomShape 3"/>
          <p:cNvSpPr/>
          <p:nvPr/>
        </p:nvSpPr>
        <p:spPr>
          <a:xfrm>
            <a:off x="1896800" y="2092680"/>
            <a:ext cx="9130589" cy="421920"/>
          </a:xfrm>
          <a:prstGeom prst="rect">
            <a:avLst/>
          </a:prstGeom>
          <a:noFill/>
          <a:ln>
            <a:noFill/>
          </a:ln>
        </p:spPr>
        <p:txBody>
          <a:bodyPr lIns="90000" tIns="45000" rIns="90000" bIns="45000" anchor="ctr"/>
          <a:lstStyle/>
          <a:p>
            <a:pPr algn="ctr">
              <a:lnSpc>
                <a:spcPct val="100000"/>
              </a:lnSpc>
            </a:pPr>
            <a:r>
              <a:rPr lang="fr-FR" sz="4800" dirty="0"/>
              <a:t>- </a:t>
            </a:r>
            <a:r>
              <a:rPr lang="fr-FR" sz="3200" b="1" dirty="0">
                <a:solidFill>
                  <a:srgbClr val="000000"/>
                </a:solidFill>
              </a:rPr>
              <a:t>D</a:t>
            </a:r>
            <a:r>
              <a:rPr lang="fr-FR" sz="3200" dirty="0">
                <a:solidFill>
                  <a:srgbClr val="000000"/>
                </a:solidFill>
              </a:rPr>
              <a:t>éfibrillateur </a:t>
            </a:r>
            <a:r>
              <a:rPr lang="fr-FR" sz="3200" b="1" dirty="0">
                <a:solidFill>
                  <a:srgbClr val="000000"/>
                </a:solidFill>
              </a:rPr>
              <a:t>S</a:t>
            </a:r>
            <a:r>
              <a:rPr lang="fr-FR" sz="3200" dirty="0">
                <a:solidFill>
                  <a:srgbClr val="000000"/>
                </a:solidFill>
              </a:rPr>
              <a:t>emi </a:t>
            </a:r>
            <a:r>
              <a:rPr lang="fr-FR" sz="3200" b="1" dirty="0">
                <a:solidFill>
                  <a:srgbClr val="000000"/>
                </a:solidFill>
              </a:rPr>
              <a:t>A</a:t>
            </a:r>
            <a:r>
              <a:rPr lang="fr-FR" sz="3200" dirty="0">
                <a:solidFill>
                  <a:srgbClr val="000000"/>
                </a:solidFill>
              </a:rPr>
              <a:t>utomatique (</a:t>
            </a:r>
            <a:r>
              <a:rPr lang="fr-FR" sz="3200" b="1" dirty="0">
                <a:solidFill>
                  <a:srgbClr val="FF0000"/>
                </a:solidFill>
              </a:rPr>
              <a:t>DSA</a:t>
            </a:r>
            <a:r>
              <a:rPr lang="fr-FR" sz="3200" dirty="0">
                <a:solidFill>
                  <a:srgbClr val="000000"/>
                </a:solidFill>
              </a:rPr>
              <a:t>)</a:t>
            </a:r>
            <a:endParaRPr sz="3200" dirty="0"/>
          </a:p>
        </p:txBody>
      </p:sp>
      <p:sp>
        <p:nvSpPr>
          <p:cNvPr id="202" name="CustomShape 4"/>
          <p:cNvSpPr/>
          <p:nvPr/>
        </p:nvSpPr>
        <p:spPr>
          <a:xfrm>
            <a:off x="2992049" y="2541417"/>
            <a:ext cx="7950600" cy="850680"/>
          </a:xfrm>
          <a:prstGeom prst="rect">
            <a:avLst/>
          </a:prstGeom>
          <a:noFill/>
          <a:ln>
            <a:noFill/>
          </a:ln>
        </p:spPr>
        <p:txBody>
          <a:bodyPr wrap="none" lIns="0" tIns="0" rIns="0" bIns="0" anchor="ctr"/>
          <a:lstStyle/>
          <a:p>
            <a:pPr algn="ctr">
              <a:lnSpc>
                <a:spcPct val="100000"/>
              </a:lnSpc>
            </a:pPr>
            <a:r>
              <a:rPr lang="fr-FR" sz="4800" dirty="0"/>
              <a:t>- </a:t>
            </a:r>
            <a:r>
              <a:rPr lang="fr-FR" sz="3200" b="1" dirty="0">
                <a:solidFill>
                  <a:srgbClr val="000000"/>
                </a:solidFill>
              </a:rPr>
              <a:t>D</a:t>
            </a:r>
            <a:r>
              <a:rPr lang="fr-FR" sz="3200" dirty="0">
                <a:solidFill>
                  <a:srgbClr val="000000"/>
                </a:solidFill>
              </a:rPr>
              <a:t>éfibrillateur</a:t>
            </a:r>
            <a:r>
              <a:rPr lang="fr-FR" sz="3200" b="1" dirty="0">
                <a:solidFill>
                  <a:srgbClr val="000000"/>
                </a:solidFill>
              </a:rPr>
              <a:t> E</a:t>
            </a:r>
            <a:r>
              <a:rPr lang="fr-FR" sz="3200" dirty="0">
                <a:solidFill>
                  <a:srgbClr val="000000"/>
                </a:solidFill>
              </a:rPr>
              <a:t>ntièrement </a:t>
            </a:r>
            <a:r>
              <a:rPr lang="fr-FR" sz="3200" b="1" dirty="0">
                <a:solidFill>
                  <a:srgbClr val="000000"/>
                </a:solidFill>
              </a:rPr>
              <a:t>A</a:t>
            </a:r>
            <a:r>
              <a:rPr lang="fr-FR" sz="3200" dirty="0">
                <a:solidFill>
                  <a:srgbClr val="000000"/>
                </a:solidFill>
              </a:rPr>
              <a:t>utomatisé (</a:t>
            </a:r>
            <a:r>
              <a:rPr lang="fr-FR" sz="3200" b="1" dirty="0">
                <a:solidFill>
                  <a:srgbClr val="FF0000"/>
                </a:solidFill>
              </a:rPr>
              <a:t>DEA</a:t>
            </a:r>
            <a:r>
              <a:rPr lang="fr-FR" sz="3200" dirty="0">
                <a:solidFill>
                  <a:srgbClr val="000000"/>
                </a:solidFill>
              </a:rPr>
              <a:t>)</a:t>
            </a:r>
            <a:endParaRPr sz="3200" dirty="0"/>
          </a:p>
        </p:txBody>
      </p:sp>
      <p:sp>
        <p:nvSpPr>
          <p:cNvPr id="203" name="CustomShape 5"/>
          <p:cNvSpPr/>
          <p:nvPr/>
        </p:nvSpPr>
        <p:spPr>
          <a:xfrm>
            <a:off x="40680" y="3673440"/>
            <a:ext cx="4197600" cy="394200"/>
          </a:xfrm>
          <a:prstGeom prst="rect">
            <a:avLst/>
          </a:prstGeom>
          <a:noFill/>
          <a:ln>
            <a:noFill/>
          </a:ln>
        </p:spPr>
        <p:txBody>
          <a:bodyPr lIns="90000" tIns="45000" rIns="90000" bIns="45000" anchor="ctr"/>
          <a:lstStyle/>
          <a:p>
            <a:pPr algn="ctr">
              <a:lnSpc>
                <a:spcPct val="100000"/>
              </a:lnSpc>
            </a:pPr>
            <a:r>
              <a:rPr lang="fr-FR" sz="3200" b="1" dirty="0">
                <a:solidFill>
                  <a:srgbClr val="FF420E"/>
                </a:solidFill>
              </a:rPr>
              <a:t>Où le trouve-t-on ?</a:t>
            </a:r>
            <a:endParaRPr sz="3200" dirty="0"/>
          </a:p>
        </p:txBody>
      </p:sp>
      <p:sp>
        <p:nvSpPr>
          <p:cNvPr id="205" name="CustomShape 7"/>
          <p:cNvSpPr/>
          <p:nvPr/>
        </p:nvSpPr>
        <p:spPr>
          <a:xfrm>
            <a:off x="235440" y="5080680"/>
            <a:ext cx="7432560" cy="421920"/>
          </a:xfrm>
          <a:prstGeom prst="rect">
            <a:avLst/>
          </a:prstGeom>
          <a:noFill/>
          <a:ln>
            <a:noFill/>
          </a:ln>
        </p:spPr>
        <p:txBody>
          <a:bodyPr lIns="90000" tIns="45000" rIns="90000" bIns="45000" anchor="ctr"/>
          <a:lstStyle/>
          <a:p>
            <a:pPr>
              <a:lnSpc>
                <a:spcPct val="100000"/>
              </a:lnSpc>
            </a:pPr>
            <a:r>
              <a:rPr lang="fr-FR" sz="4400" dirty="0"/>
              <a:t>- </a:t>
            </a:r>
            <a:r>
              <a:rPr lang="fr-FR" sz="3200" dirty="0"/>
              <a:t>Halls d'aéroport</a:t>
            </a:r>
            <a:endParaRPr sz="3200" dirty="0"/>
          </a:p>
        </p:txBody>
      </p:sp>
      <p:sp>
        <p:nvSpPr>
          <p:cNvPr id="207" name="CustomShape 9"/>
          <p:cNvSpPr/>
          <p:nvPr/>
        </p:nvSpPr>
        <p:spPr>
          <a:xfrm>
            <a:off x="235440" y="6322320"/>
            <a:ext cx="7651440" cy="421920"/>
          </a:xfrm>
          <a:prstGeom prst="rect">
            <a:avLst/>
          </a:prstGeom>
          <a:noFill/>
          <a:ln>
            <a:noFill/>
          </a:ln>
        </p:spPr>
        <p:txBody>
          <a:bodyPr lIns="90000" tIns="45000" rIns="90000" bIns="45000" anchor="ctr"/>
          <a:lstStyle/>
          <a:p>
            <a:pPr>
              <a:lnSpc>
                <a:spcPct val="100000"/>
              </a:lnSpc>
            </a:pPr>
            <a:r>
              <a:rPr lang="fr-FR" sz="4400" dirty="0"/>
              <a:t>- </a:t>
            </a:r>
            <a:r>
              <a:rPr lang="fr-FR" sz="3200" dirty="0"/>
              <a:t>Les lieux de travail</a:t>
            </a:r>
            <a:endParaRPr sz="3200" dirty="0"/>
          </a:p>
        </p:txBody>
      </p:sp>
      <p:pic>
        <p:nvPicPr>
          <p:cNvPr id="208" name="Image 207"/>
          <p:cNvPicPr/>
          <p:nvPr/>
        </p:nvPicPr>
        <p:blipFill>
          <a:blip r:embed="rId2"/>
          <a:stretch>
            <a:fillRect/>
          </a:stretch>
        </p:blipFill>
        <p:spPr>
          <a:xfrm>
            <a:off x="10137960" y="4771800"/>
            <a:ext cx="1504080" cy="1504080"/>
          </a:xfrm>
          <a:prstGeom prst="rect">
            <a:avLst/>
          </a:prstGeom>
          <a:ln>
            <a:noFill/>
          </a:ln>
        </p:spPr>
      </p:pic>
      <p:sp>
        <p:nvSpPr>
          <p:cNvPr id="12" name="CustomShape 6"/>
          <p:cNvSpPr/>
          <p:nvPr/>
        </p:nvSpPr>
        <p:spPr>
          <a:xfrm>
            <a:off x="235439" y="4387470"/>
            <a:ext cx="7432560" cy="421920"/>
          </a:xfrm>
          <a:prstGeom prst="rect">
            <a:avLst/>
          </a:prstGeom>
          <a:noFill/>
          <a:ln>
            <a:noFill/>
          </a:ln>
        </p:spPr>
        <p:txBody>
          <a:bodyPr lIns="90000" tIns="45000" rIns="90000" bIns="45000" anchor="ctr"/>
          <a:lstStyle/>
          <a:p>
            <a:pPr>
              <a:lnSpc>
                <a:spcPct val="100000"/>
              </a:lnSpc>
            </a:pPr>
            <a:r>
              <a:rPr lang="fr-FR" sz="4400" dirty="0"/>
              <a:t>- </a:t>
            </a:r>
            <a:r>
              <a:rPr lang="fr-FR" sz="3200" dirty="0"/>
              <a:t>Halls de gare, les trains</a:t>
            </a:r>
            <a:endParaRPr sz="3200" dirty="0"/>
          </a:p>
        </p:txBody>
      </p:sp>
      <p:sp>
        <p:nvSpPr>
          <p:cNvPr id="13" name="CustomShape 8"/>
          <p:cNvSpPr/>
          <p:nvPr/>
        </p:nvSpPr>
        <p:spPr>
          <a:xfrm>
            <a:off x="235440" y="5682638"/>
            <a:ext cx="8608309" cy="421920"/>
          </a:xfrm>
          <a:prstGeom prst="rect">
            <a:avLst/>
          </a:prstGeom>
          <a:noFill/>
          <a:ln>
            <a:noFill/>
          </a:ln>
        </p:spPr>
        <p:txBody>
          <a:bodyPr lIns="90000" tIns="45000" rIns="90000" bIns="45000" anchor="ctr"/>
          <a:lstStyle/>
          <a:p>
            <a:pPr>
              <a:lnSpc>
                <a:spcPct val="100000"/>
              </a:lnSpc>
            </a:pPr>
            <a:r>
              <a:rPr lang="fr-FR" sz="4400" dirty="0"/>
              <a:t>- </a:t>
            </a:r>
            <a:r>
              <a:rPr lang="fr-FR" sz="3200" dirty="0"/>
              <a:t>Les grands magasins, centres commerciaux</a:t>
            </a:r>
            <a:endParaRPr sz="3200" dirty="0"/>
          </a:p>
        </p:txBody>
      </p:sp>
    </p:spTree>
    <p:extLst>
      <p:ext uri="{BB962C8B-B14F-4D97-AF65-F5344CB8AC3E}">
        <p14:creationId xmlns:p14="http://schemas.microsoft.com/office/powerpoint/2010/main" val="176872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838800" y="-246240"/>
            <a:ext cx="10514880" cy="1324800"/>
          </a:xfrm>
          <a:prstGeom prst="rect">
            <a:avLst/>
          </a:prstGeom>
          <a:noFill/>
          <a:ln>
            <a:noFill/>
          </a:ln>
        </p:spPr>
        <p:txBody>
          <a:bodyPr lIns="90000" tIns="45000" rIns="90000" bIns="45000" anchor="ctr"/>
          <a:lstStyle/>
          <a:p>
            <a:pPr algn="ctr">
              <a:lnSpc>
                <a:spcPct val="100000"/>
              </a:lnSpc>
            </a:pPr>
            <a:r>
              <a:rPr lang="fr-FR" sz="3200" b="1" u="sng" dirty="0">
                <a:latin typeface="Comic Sans MS"/>
              </a:rPr>
              <a:t>Défibrillation</a:t>
            </a:r>
            <a:endParaRPr sz="3200" dirty="0"/>
          </a:p>
        </p:txBody>
      </p:sp>
      <p:sp>
        <p:nvSpPr>
          <p:cNvPr id="210" name="CustomShape 2"/>
          <p:cNvSpPr/>
          <p:nvPr/>
        </p:nvSpPr>
        <p:spPr>
          <a:xfrm>
            <a:off x="38160" y="5840280"/>
            <a:ext cx="5390640" cy="410040"/>
          </a:xfrm>
          <a:prstGeom prst="rect">
            <a:avLst/>
          </a:prstGeom>
          <a:noFill/>
          <a:ln>
            <a:noFill/>
          </a:ln>
        </p:spPr>
        <p:txBody>
          <a:bodyPr lIns="90000" tIns="45000" rIns="90000" bIns="45000" anchor="ctr"/>
          <a:lstStyle/>
          <a:p>
            <a:pPr>
              <a:lnSpc>
                <a:spcPct val="100000"/>
              </a:lnSpc>
            </a:pPr>
            <a:r>
              <a:rPr lang="fr-FR" sz="2800" dirty="0"/>
              <a:t>- Compresses ou papier absorbant</a:t>
            </a:r>
            <a:endParaRPr sz="2800" dirty="0"/>
          </a:p>
        </p:txBody>
      </p:sp>
      <p:sp>
        <p:nvSpPr>
          <p:cNvPr id="211" name="CustomShape 3"/>
          <p:cNvSpPr/>
          <p:nvPr/>
        </p:nvSpPr>
        <p:spPr>
          <a:xfrm>
            <a:off x="6660360" y="5235480"/>
            <a:ext cx="3943800" cy="421920"/>
          </a:xfrm>
          <a:prstGeom prst="rect">
            <a:avLst/>
          </a:prstGeom>
          <a:noFill/>
          <a:ln>
            <a:noFill/>
          </a:ln>
        </p:spPr>
        <p:txBody>
          <a:bodyPr lIns="90000" tIns="45000" rIns="90000" bIns="45000" anchor="ctr"/>
          <a:lstStyle/>
          <a:p>
            <a:pPr>
              <a:lnSpc>
                <a:spcPct val="100000"/>
              </a:lnSpc>
            </a:pPr>
            <a:r>
              <a:rPr lang="fr-FR" sz="2800" dirty="0"/>
              <a:t>- Une paire de ciseaux</a:t>
            </a:r>
            <a:endParaRPr sz="2800" dirty="0"/>
          </a:p>
        </p:txBody>
      </p:sp>
      <p:sp>
        <p:nvSpPr>
          <p:cNvPr id="212" name="CustomShape 4"/>
          <p:cNvSpPr/>
          <p:nvPr/>
        </p:nvSpPr>
        <p:spPr>
          <a:xfrm>
            <a:off x="135360" y="5029920"/>
            <a:ext cx="4059360" cy="778680"/>
          </a:xfrm>
          <a:prstGeom prst="rect">
            <a:avLst/>
          </a:prstGeom>
          <a:noFill/>
          <a:ln>
            <a:noFill/>
          </a:ln>
        </p:spPr>
        <p:txBody>
          <a:bodyPr wrap="none" lIns="0" tIns="0" rIns="0" bIns="0" anchor="ctr"/>
          <a:lstStyle/>
          <a:p>
            <a:pPr>
              <a:lnSpc>
                <a:spcPct val="100000"/>
              </a:lnSpc>
            </a:pPr>
            <a:r>
              <a:rPr lang="fr-FR" sz="2800" dirty="0"/>
              <a:t>- 2 paires d'électrodes…</a:t>
            </a:r>
            <a:endParaRPr sz="2800" dirty="0"/>
          </a:p>
        </p:txBody>
      </p:sp>
      <p:sp>
        <p:nvSpPr>
          <p:cNvPr id="213" name="CustomShape 5"/>
          <p:cNvSpPr/>
          <p:nvPr/>
        </p:nvSpPr>
        <p:spPr>
          <a:xfrm>
            <a:off x="24840" y="1435320"/>
            <a:ext cx="4197600" cy="394200"/>
          </a:xfrm>
          <a:prstGeom prst="rect">
            <a:avLst/>
          </a:prstGeom>
          <a:noFill/>
          <a:ln>
            <a:noFill/>
          </a:ln>
        </p:spPr>
        <p:txBody>
          <a:bodyPr lIns="90000" tIns="45000" rIns="90000" bIns="45000" anchor="ctr"/>
          <a:lstStyle/>
          <a:p>
            <a:pPr>
              <a:lnSpc>
                <a:spcPct val="100000"/>
              </a:lnSpc>
            </a:pPr>
            <a:r>
              <a:rPr lang="fr-FR" sz="3200" b="1" dirty="0"/>
              <a:t>Composition :</a:t>
            </a:r>
            <a:endParaRPr sz="3200" dirty="0"/>
          </a:p>
        </p:txBody>
      </p:sp>
      <p:sp>
        <p:nvSpPr>
          <p:cNvPr id="214" name="CustomShape 6"/>
          <p:cNvSpPr/>
          <p:nvPr/>
        </p:nvSpPr>
        <p:spPr>
          <a:xfrm>
            <a:off x="-3600" y="2699280"/>
            <a:ext cx="7432560" cy="421920"/>
          </a:xfrm>
          <a:prstGeom prst="rect">
            <a:avLst/>
          </a:prstGeom>
          <a:noFill/>
          <a:ln>
            <a:noFill/>
          </a:ln>
        </p:spPr>
        <p:txBody>
          <a:bodyPr lIns="90000" tIns="45000" rIns="90000" bIns="45000" anchor="ctr"/>
          <a:lstStyle/>
          <a:p>
            <a:pPr>
              <a:lnSpc>
                <a:spcPct val="100000"/>
              </a:lnSpc>
            </a:pPr>
            <a:r>
              <a:rPr lang="fr-FR" sz="2400" dirty="0"/>
              <a:t>- </a:t>
            </a:r>
            <a:r>
              <a:rPr lang="fr-FR" sz="2800" dirty="0"/>
              <a:t>Haut-parleur</a:t>
            </a:r>
            <a:endParaRPr sz="2800" dirty="0"/>
          </a:p>
        </p:txBody>
      </p:sp>
      <p:sp>
        <p:nvSpPr>
          <p:cNvPr id="215" name="CustomShape 7"/>
          <p:cNvSpPr/>
          <p:nvPr/>
        </p:nvSpPr>
        <p:spPr>
          <a:xfrm>
            <a:off x="3568680" y="2643480"/>
            <a:ext cx="3781080" cy="506880"/>
          </a:xfrm>
          <a:prstGeom prst="rect">
            <a:avLst/>
          </a:prstGeom>
          <a:noFill/>
          <a:ln>
            <a:noFill/>
          </a:ln>
        </p:spPr>
        <p:txBody>
          <a:bodyPr lIns="90000" tIns="45000" rIns="90000" bIns="45000" anchor="ctr"/>
          <a:lstStyle/>
          <a:p>
            <a:pPr>
              <a:lnSpc>
                <a:spcPct val="100000"/>
              </a:lnSpc>
            </a:pPr>
            <a:r>
              <a:rPr lang="fr-FR" sz="2800" dirty="0"/>
              <a:t>- Métronome (option)</a:t>
            </a:r>
            <a:endParaRPr sz="2800" dirty="0"/>
          </a:p>
        </p:txBody>
      </p:sp>
      <p:sp>
        <p:nvSpPr>
          <p:cNvPr id="216" name="CustomShape 8"/>
          <p:cNvSpPr/>
          <p:nvPr/>
        </p:nvSpPr>
        <p:spPr>
          <a:xfrm>
            <a:off x="7629480" y="2747880"/>
            <a:ext cx="4546440" cy="421920"/>
          </a:xfrm>
          <a:prstGeom prst="rect">
            <a:avLst/>
          </a:prstGeom>
          <a:noFill/>
          <a:ln>
            <a:noFill/>
          </a:ln>
        </p:spPr>
        <p:txBody>
          <a:bodyPr lIns="90000" tIns="45000" rIns="90000" bIns="45000" anchor="ctr"/>
          <a:lstStyle/>
          <a:p>
            <a:pPr>
              <a:lnSpc>
                <a:spcPct val="100000"/>
              </a:lnSpc>
            </a:pPr>
            <a:r>
              <a:rPr lang="fr-FR" sz="2800" dirty="0"/>
              <a:t>- Un accumulateur d'énergie</a:t>
            </a:r>
            <a:endParaRPr sz="2800" dirty="0"/>
          </a:p>
        </p:txBody>
      </p:sp>
      <p:sp>
        <p:nvSpPr>
          <p:cNvPr id="217" name="CustomShape 9"/>
          <p:cNvSpPr/>
          <p:nvPr/>
        </p:nvSpPr>
        <p:spPr>
          <a:xfrm>
            <a:off x="0" y="3302280"/>
            <a:ext cx="12531240" cy="421920"/>
          </a:xfrm>
          <a:prstGeom prst="rect">
            <a:avLst/>
          </a:prstGeom>
          <a:noFill/>
          <a:ln>
            <a:noFill/>
          </a:ln>
        </p:spPr>
        <p:txBody>
          <a:bodyPr lIns="90000" tIns="45000" rIns="90000" bIns="45000" anchor="ctr"/>
          <a:lstStyle/>
          <a:p>
            <a:pPr>
              <a:lnSpc>
                <a:spcPct val="100000"/>
              </a:lnSpc>
            </a:pPr>
            <a:r>
              <a:rPr lang="fr-FR" sz="2800" dirty="0"/>
              <a:t>- Un bouton permettant de délivrer le choc électrique suivant le type d'appareil</a:t>
            </a:r>
            <a:endParaRPr sz="2800" dirty="0"/>
          </a:p>
        </p:txBody>
      </p:sp>
      <p:sp>
        <p:nvSpPr>
          <p:cNvPr id="218" name="CustomShape 10"/>
          <p:cNvSpPr/>
          <p:nvPr/>
        </p:nvSpPr>
        <p:spPr>
          <a:xfrm>
            <a:off x="6648120" y="5835960"/>
            <a:ext cx="5390640" cy="410040"/>
          </a:xfrm>
          <a:prstGeom prst="rect">
            <a:avLst/>
          </a:prstGeom>
          <a:noFill/>
          <a:ln>
            <a:noFill/>
          </a:ln>
        </p:spPr>
        <p:txBody>
          <a:bodyPr lIns="90000" tIns="45000" rIns="90000" bIns="45000" anchor="ctr"/>
          <a:lstStyle/>
          <a:p>
            <a:pPr>
              <a:lnSpc>
                <a:spcPct val="100000"/>
              </a:lnSpc>
            </a:pPr>
            <a:r>
              <a:rPr lang="fr-FR" sz="2800" dirty="0"/>
              <a:t>- Rasoir jetable</a:t>
            </a:r>
            <a:endParaRPr sz="2800" dirty="0"/>
          </a:p>
        </p:txBody>
      </p:sp>
    </p:spTree>
    <p:extLst>
      <p:ext uri="{BB962C8B-B14F-4D97-AF65-F5344CB8AC3E}">
        <p14:creationId xmlns:p14="http://schemas.microsoft.com/office/powerpoint/2010/main" val="144396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838800" y="-246240"/>
            <a:ext cx="10514880" cy="1324800"/>
          </a:xfrm>
          <a:prstGeom prst="rect">
            <a:avLst/>
          </a:prstGeom>
          <a:noFill/>
          <a:ln>
            <a:noFill/>
          </a:ln>
        </p:spPr>
        <p:txBody>
          <a:bodyPr lIns="90000" tIns="45000" rIns="90000" bIns="45000" anchor="ctr"/>
          <a:lstStyle/>
          <a:p>
            <a:pPr algn="ctr">
              <a:lnSpc>
                <a:spcPct val="100000"/>
              </a:lnSpc>
            </a:pPr>
            <a:r>
              <a:rPr lang="fr-FR" sz="3200" b="1" u="sng" dirty="0">
                <a:latin typeface="Comic Sans MS"/>
              </a:rPr>
              <a:t>Défibrillateur: </a:t>
            </a:r>
            <a:endParaRPr sz="3200" dirty="0"/>
          </a:p>
        </p:txBody>
      </p:sp>
      <p:sp>
        <p:nvSpPr>
          <p:cNvPr id="220" name="CustomShape 2"/>
          <p:cNvSpPr/>
          <p:nvPr/>
        </p:nvSpPr>
        <p:spPr>
          <a:xfrm>
            <a:off x="57888" y="1963155"/>
            <a:ext cx="5184720" cy="673560"/>
          </a:xfrm>
          <a:prstGeom prst="rect">
            <a:avLst/>
          </a:prstGeom>
          <a:noFill/>
          <a:ln>
            <a:noFill/>
          </a:ln>
        </p:spPr>
        <p:txBody>
          <a:bodyPr lIns="90000" tIns="45000" rIns="90000" bIns="45000" anchor="ctr"/>
          <a:lstStyle/>
          <a:p>
            <a:pPr algn="ctr">
              <a:lnSpc>
                <a:spcPct val="100000"/>
              </a:lnSpc>
            </a:pPr>
            <a:r>
              <a:rPr lang="fr-FR" sz="2800" dirty="0"/>
              <a:t>- Analyser l'activité électrique du cœur de la victime</a:t>
            </a:r>
            <a:endParaRPr sz="2800" dirty="0"/>
          </a:p>
        </p:txBody>
      </p:sp>
      <p:sp>
        <p:nvSpPr>
          <p:cNvPr id="221" name="CustomShape 3"/>
          <p:cNvSpPr/>
          <p:nvPr/>
        </p:nvSpPr>
        <p:spPr>
          <a:xfrm>
            <a:off x="237960" y="4552098"/>
            <a:ext cx="5193360" cy="758160"/>
          </a:xfrm>
          <a:prstGeom prst="rect">
            <a:avLst/>
          </a:prstGeom>
          <a:noFill/>
          <a:ln>
            <a:noFill/>
          </a:ln>
        </p:spPr>
        <p:txBody>
          <a:bodyPr lIns="90000" tIns="45000" rIns="90000" bIns="45000" anchor="ctr"/>
          <a:lstStyle/>
          <a:p>
            <a:pPr algn="ctr">
              <a:lnSpc>
                <a:spcPct val="100000"/>
              </a:lnSpc>
            </a:pPr>
            <a:r>
              <a:rPr lang="fr-FR" sz="2800" dirty="0"/>
              <a:t>- Délivrer ou inviter le sauveteur à délivrer un choc électrique</a:t>
            </a:r>
            <a:endParaRPr sz="2800" dirty="0"/>
          </a:p>
        </p:txBody>
      </p:sp>
      <p:sp>
        <p:nvSpPr>
          <p:cNvPr id="222" name="CustomShape 4"/>
          <p:cNvSpPr/>
          <p:nvPr/>
        </p:nvSpPr>
        <p:spPr>
          <a:xfrm>
            <a:off x="237960" y="643680"/>
            <a:ext cx="6298560" cy="1293840"/>
          </a:xfrm>
          <a:prstGeom prst="rect">
            <a:avLst/>
          </a:prstGeom>
          <a:noFill/>
          <a:ln>
            <a:noFill/>
          </a:ln>
        </p:spPr>
        <p:txBody>
          <a:bodyPr lIns="90000" tIns="45000" rIns="90000" bIns="45000" anchor="ctr"/>
          <a:lstStyle/>
          <a:p>
            <a:pPr>
              <a:lnSpc>
                <a:spcPct val="100000"/>
              </a:lnSpc>
            </a:pPr>
            <a:r>
              <a:rPr lang="fr-FR" sz="3200" b="1" u="sng" dirty="0"/>
              <a:t>Pourquoi ?</a:t>
            </a:r>
          </a:p>
        </p:txBody>
      </p:sp>
      <p:sp>
        <p:nvSpPr>
          <p:cNvPr id="223" name="CustomShape 5"/>
          <p:cNvSpPr/>
          <p:nvPr/>
        </p:nvSpPr>
        <p:spPr>
          <a:xfrm>
            <a:off x="0" y="3008694"/>
            <a:ext cx="5438520" cy="1086840"/>
          </a:xfrm>
          <a:prstGeom prst="rect">
            <a:avLst/>
          </a:prstGeom>
          <a:noFill/>
          <a:ln>
            <a:noFill/>
          </a:ln>
        </p:spPr>
        <p:txBody>
          <a:bodyPr lIns="90000" tIns="45000" rIns="90000" bIns="45000" anchor="ctr"/>
          <a:lstStyle/>
          <a:p>
            <a:pPr algn="ctr">
              <a:lnSpc>
                <a:spcPct val="100000"/>
              </a:lnSpc>
            </a:pPr>
            <a:r>
              <a:rPr lang="fr-FR" sz="2800" dirty="0"/>
              <a:t>- Reconnaître une anomalie du fonctionnement électrique du cœur.</a:t>
            </a:r>
            <a:endParaRPr sz="2800" dirty="0"/>
          </a:p>
        </p:txBody>
      </p:sp>
      <p:pic>
        <p:nvPicPr>
          <p:cNvPr id="2" name="simulation DAE.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291621" y="1528549"/>
            <a:ext cx="5512439" cy="4047131"/>
          </a:xfrm>
          <a:prstGeom prst="rect">
            <a:avLst/>
          </a:prstGeom>
        </p:spPr>
      </p:pic>
    </p:spTree>
    <p:extLst>
      <p:ext uri="{BB962C8B-B14F-4D97-AF65-F5344CB8AC3E}">
        <p14:creationId xmlns:p14="http://schemas.microsoft.com/office/powerpoint/2010/main" val="250022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1206720" y="1224000"/>
            <a:ext cx="9302400" cy="2125080"/>
          </a:xfrm>
          <a:prstGeom prst="rect">
            <a:avLst/>
          </a:prstGeom>
          <a:noFill/>
          <a:ln>
            <a:noFill/>
          </a:ln>
        </p:spPr>
        <p:txBody>
          <a:bodyPr wrap="none" lIns="90000" tIns="45000" rIns="90000" bIns="45000"/>
          <a:lstStyle/>
          <a:p>
            <a:pPr algn="ctr">
              <a:lnSpc>
                <a:spcPct val="150000"/>
              </a:lnSpc>
            </a:pPr>
            <a:r>
              <a:rPr lang="fr-FR" sz="4400" b="1" dirty="0">
                <a:solidFill>
                  <a:srgbClr val="000000"/>
                </a:solidFill>
              </a:rPr>
              <a:t>Si pas de DAE ou si DAE pas visible, </a:t>
            </a:r>
          </a:p>
          <a:p>
            <a:pPr algn="ctr">
              <a:lnSpc>
                <a:spcPct val="150000"/>
              </a:lnSpc>
            </a:pPr>
            <a:r>
              <a:rPr lang="fr-FR" sz="4400" b="1" dirty="0">
                <a:solidFill>
                  <a:srgbClr val="000000"/>
                </a:solidFill>
              </a:rPr>
              <a:t>entraînant un arrêt de la RCP de plus de 10’’</a:t>
            </a:r>
            <a:endParaRPr sz="4400" b="1" dirty="0"/>
          </a:p>
        </p:txBody>
      </p:sp>
      <p:sp>
        <p:nvSpPr>
          <p:cNvPr id="225" name="CustomShape 2"/>
          <p:cNvSpPr/>
          <p:nvPr/>
        </p:nvSpPr>
        <p:spPr>
          <a:xfrm>
            <a:off x="3053739" y="3190320"/>
            <a:ext cx="6174720" cy="3667680"/>
          </a:xfrm>
          <a:prstGeom prst="rect">
            <a:avLst/>
          </a:prstGeom>
          <a:noFill/>
          <a:ln>
            <a:noFill/>
          </a:ln>
        </p:spPr>
        <p:txBody>
          <a:bodyPr wrap="none" lIns="90000" tIns="45000" rIns="90000" bIns="45000"/>
          <a:lstStyle/>
          <a:p>
            <a:pPr algn="ctr">
              <a:lnSpc>
                <a:spcPct val="150000"/>
              </a:lnSpc>
            </a:pPr>
            <a:endParaRPr lang="fr-FR" sz="3600" b="1" dirty="0">
              <a:solidFill>
                <a:srgbClr val="FF0000"/>
              </a:solidFill>
              <a:latin typeface="Comic Sans MS"/>
            </a:endParaRPr>
          </a:p>
          <a:p>
            <a:pPr algn="ctr">
              <a:lnSpc>
                <a:spcPct val="150000"/>
              </a:lnSpc>
            </a:pPr>
            <a:r>
              <a:rPr lang="fr-FR" sz="3600" b="1" dirty="0">
                <a:solidFill>
                  <a:srgbClr val="FF0000"/>
                </a:solidFill>
                <a:latin typeface="Comic Sans MS"/>
              </a:rPr>
              <a:t>Je continue la RCP</a:t>
            </a:r>
            <a:endParaRPr sz="3600" dirty="0"/>
          </a:p>
          <a:p>
            <a:pPr algn="ctr">
              <a:lnSpc>
                <a:spcPct val="150000"/>
              </a:lnSpc>
            </a:pPr>
            <a:r>
              <a:rPr lang="fr-FR" sz="3600" b="1" dirty="0">
                <a:solidFill>
                  <a:srgbClr val="FF0000"/>
                </a:solidFill>
                <a:latin typeface="Comic Sans MS"/>
              </a:rPr>
              <a:t>jusqu'à l'arrivée des secours</a:t>
            </a:r>
            <a:endParaRPr sz="3600" dirty="0"/>
          </a:p>
        </p:txBody>
      </p:sp>
      <p:cxnSp>
        <p:nvCxnSpPr>
          <p:cNvPr id="3" name="Connecteur droit avec flèche 2"/>
          <p:cNvCxnSpPr/>
          <p:nvPr/>
        </p:nvCxnSpPr>
        <p:spPr>
          <a:xfrm>
            <a:off x="1509023" y="4460298"/>
            <a:ext cx="2320120" cy="0"/>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82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b="1" u="sng" dirty="0"/>
          </a:p>
        </p:txBody>
      </p:sp>
      <p:sp>
        <p:nvSpPr>
          <p:cNvPr id="3" name="Espace réservé du contenu 2"/>
          <p:cNvSpPr>
            <a:spLocks noGrp="1"/>
          </p:cNvSpPr>
          <p:nvPr>
            <p:ph idx="1"/>
          </p:nvPr>
        </p:nvSpPr>
        <p:spPr>
          <a:xfrm>
            <a:off x="1214906" y="1690688"/>
            <a:ext cx="9762187" cy="3039414"/>
          </a:xfrm>
        </p:spPr>
        <p:txBody>
          <a:bodyPr>
            <a:normAutofit/>
          </a:bodyPr>
          <a:lstStyle/>
          <a:p>
            <a:pPr marL="0" indent="0" algn="ctr">
              <a:lnSpc>
                <a:spcPct val="150000"/>
              </a:lnSpc>
              <a:buNone/>
            </a:pPr>
            <a:r>
              <a:rPr lang="fr-FR" sz="3200" dirty="0"/>
              <a:t>A la fin de la séquence, vous serez capable de réaliser la conduite à tenir face à une personne en arrêt cardiaque, en attente de l’arrivée des secours</a:t>
            </a:r>
            <a:r>
              <a:rPr lang="fr-FR" sz="3200" dirty="0">
                <a:solidFill>
                  <a:srgbClr val="FF0000"/>
                </a:solidFill>
              </a:rPr>
              <a:t>.  </a:t>
            </a:r>
            <a:endParaRPr lang="fr-FR" sz="3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644" y="4949588"/>
            <a:ext cx="2916356" cy="1908412"/>
          </a:xfrm>
          <a:prstGeom prst="rect">
            <a:avLst/>
          </a:prstGeom>
        </p:spPr>
      </p:pic>
    </p:spTree>
    <p:extLst>
      <p:ext uri="{BB962C8B-B14F-4D97-AF65-F5344CB8AC3E}">
        <p14:creationId xmlns:p14="http://schemas.microsoft.com/office/powerpoint/2010/main" val="415383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838800" y="-246240"/>
            <a:ext cx="10514880" cy="1324800"/>
          </a:xfrm>
          <a:prstGeom prst="rect">
            <a:avLst/>
          </a:prstGeom>
          <a:noFill/>
          <a:ln>
            <a:noFill/>
          </a:ln>
        </p:spPr>
        <p:txBody>
          <a:bodyPr lIns="90000" tIns="45000" rIns="90000" bIns="45000" anchor="ctr"/>
          <a:lstStyle/>
          <a:p>
            <a:pPr algn="ctr">
              <a:lnSpc>
                <a:spcPct val="100000"/>
              </a:lnSpc>
            </a:pPr>
            <a:r>
              <a:rPr lang="fr-FR" sz="4400" b="1" u="sng" dirty="0"/>
              <a:t>Cas particuliers</a:t>
            </a:r>
            <a:endParaRPr sz="4400" dirty="0"/>
          </a:p>
        </p:txBody>
      </p:sp>
      <p:sp>
        <p:nvSpPr>
          <p:cNvPr id="228" name="CustomShape 2"/>
          <p:cNvSpPr/>
          <p:nvPr/>
        </p:nvSpPr>
        <p:spPr>
          <a:xfrm>
            <a:off x="144720" y="1235880"/>
            <a:ext cx="5291280" cy="673560"/>
          </a:xfrm>
          <a:prstGeom prst="rect">
            <a:avLst/>
          </a:prstGeom>
          <a:noFill/>
          <a:ln>
            <a:noFill/>
          </a:ln>
        </p:spPr>
        <p:txBody>
          <a:bodyPr lIns="90000" tIns="45000" rIns="90000" bIns="45000" anchor="ctr"/>
          <a:lstStyle/>
          <a:p>
            <a:pPr>
              <a:lnSpc>
                <a:spcPct val="100000"/>
              </a:lnSpc>
            </a:pPr>
            <a:r>
              <a:rPr lang="fr-FR" sz="2000" dirty="0"/>
              <a:t>- Timbre autocollant médicamenteux </a:t>
            </a:r>
            <a:endParaRPr sz="2000" dirty="0"/>
          </a:p>
        </p:txBody>
      </p:sp>
      <p:sp>
        <p:nvSpPr>
          <p:cNvPr id="229" name="CustomShape 3"/>
          <p:cNvSpPr/>
          <p:nvPr/>
        </p:nvSpPr>
        <p:spPr>
          <a:xfrm>
            <a:off x="180000" y="4495680"/>
            <a:ext cx="5868000" cy="400320"/>
          </a:xfrm>
          <a:prstGeom prst="rect">
            <a:avLst/>
          </a:prstGeom>
          <a:noFill/>
          <a:ln>
            <a:noFill/>
          </a:ln>
        </p:spPr>
        <p:txBody>
          <a:bodyPr lIns="90000" tIns="45000" rIns="90000" bIns="45000" anchor="ctr"/>
          <a:lstStyle/>
          <a:p>
            <a:pPr>
              <a:lnSpc>
                <a:spcPct val="100000"/>
              </a:lnSpc>
            </a:pPr>
            <a:r>
              <a:rPr lang="fr-FR" sz="2000" dirty="0"/>
              <a:t>- DAE détecte un mouvement lors de l'analyse</a:t>
            </a:r>
            <a:endParaRPr sz="2000" dirty="0"/>
          </a:p>
        </p:txBody>
      </p:sp>
      <p:sp>
        <p:nvSpPr>
          <p:cNvPr id="230" name="CustomShape 4"/>
          <p:cNvSpPr/>
          <p:nvPr/>
        </p:nvSpPr>
        <p:spPr>
          <a:xfrm>
            <a:off x="145080" y="2185560"/>
            <a:ext cx="3526920" cy="406440"/>
          </a:xfrm>
          <a:prstGeom prst="rect">
            <a:avLst/>
          </a:prstGeom>
          <a:noFill/>
          <a:ln>
            <a:noFill/>
          </a:ln>
        </p:spPr>
        <p:txBody>
          <a:bodyPr lIns="90000" tIns="45000" rIns="90000" bIns="45000" anchor="ctr"/>
          <a:lstStyle/>
          <a:p>
            <a:pPr>
              <a:lnSpc>
                <a:spcPct val="100000"/>
              </a:lnSpc>
            </a:pPr>
            <a:r>
              <a:rPr lang="fr-FR" sz="2000" dirty="0"/>
              <a:t>-Stimulateur cardiaque</a:t>
            </a:r>
            <a:endParaRPr sz="2000" dirty="0"/>
          </a:p>
        </p:txBody>
      </p:sp>
      <p:sp>
        <p:nvSpPr>
          <p:cNvPr id="231" name="Line 5"/>
          <p:cNvSpPr/>
          <p:nvPr/>
        </p:nvSpPr>
        <p:spPr>
          <a:xfrm>
            <a:off x="5022000" y="1607220"/>
            <a:ext cx="936000" cy="0"/>
          </a:xfrm>
          <a:prstGeom prst="line">
            <a:avLst/>
          </a:prstGeom>
          <a:ln>
            <a:solidFill>
              <a:srgbClr val="000000"/>
            </a:solidFill>
            <a:tailEnd type="triangle" w="med" len="med"/>
          </a:ln>
        </p:spPr>
      </p:sp>
      <p:sp>
        <p:nvSpPr>
          <p:cNvPr id="232" name="CustomShape 6"/>
          <p:cNvSpPr/>
          <p:nvPr/>
        </p:nvSpPr>
        <p:spPr>
          <a:xfrm>
            <a:off x="6804720" y="1229496"/>
            <a:ext cx="5291280" cy="673560"/>
          </a:xfrm>
          <a:prstGeom prst="rect">
            <a:avLst/>
          </a:prstGeom>
          <a:noFill/>
          <a:ln>
            <a:noFill/>
          </a:ln>
        </p:spPr>
        <p:txBody>
          <a:bodyPr lIns="90000" tIns="45000" rIns="90000" bIns="45000" anchor="ctr"/>
          <a:lstStyle/>
          <a:p>
            <a:pPr>
              <a:lnSpc>
                <a:spcPct val="100000"/>
              </a:lnSpc>
            </a:pPr>
            <a:r>
              <a:rPr lang="fr-FR" sz="2000" dirty="0"/>
              <a:t>Retirer le timbre</a:t>
            </a:r>
            <a:endParaRPr sz="2000" dirty="0"/>
          </a:p>
        </p:txBody>
      </p:sp>
      <p:sp>
        <p:nvSpPr>
          <p:cNvPr id="233" name="Line 7"/>
          <p:cNvSpPr/>
          <p:nvPr/>
        </p:nvSpPr>
        <p:spPr>
          <a:xfrm>
            <a:off x="3333029" y="2399220"/>
            <a:ext cx="936000" cy="0"/>
          </a:xfrm>
          <a:prstGeom prst="line">
            <a:avLst/>
          </a:prstGeom>
          <a:ln>
            <a:solidFill>
              <a:srgbClr val="000000"/>
            </a:solidFill>
            <a:tailEnd type="triangle" w="med" len="med"/>
          </a:ln>
        </p:spPr>
      </p:sp>
      <p:sp>
        <p:nvSpPr>
          <p:cNvPr id="234" name="CustomShape 8"/>
          <p:cNvSpPr/>
          <p:nvPr/>
        </p:nvSpPr>
        <p:spPr>
          <a:xfrm>
            <a:off x="5076720" y="2062440"/>
            <a:ext cx="6587280" cy="673560"/>
          </a:xfrm>
          <a:prstGeom prst="rect">
            <a:avLst/>
          </a:prstGeom>
          <a:noFill/>
          <a:ln>
            <a:noFill/>
          </a:ln>
        </p:spPr>
        <p:txBody>
          <a:bodyPr lIns="90000" tIns="45000" rIns="90000" bIns="45000" anchor="ctr"/>
          <a:lstStyle/>
          <a:p>
            <a:pPr>
              <a:lnSpc>
                <a:spcPct val="100000"/>
              </a:lnSpc>
            </a:pPr>
            <a:r>
              <a:rPr lang="fr-FR" sz="2000" dirty="0"/>
              <a:t>Coller les électrodes à un travers de main (8cm). </a:t>
            </a:r>
            <a:endParaRPr sz="2000" dirty="0"/>
          </a:p>
        </p:txBody>
      </p:sp>
      <p:sp>
        <p:nvSpPr>
          <p:cNvPr id="235" name="CustomShape 9"/>
          <p:cNvSpPr/>
          <p:nvPr/>
        </p:nvSpPr>
        <p:spPr>
          <a:xfrm>
            <a:off x="108000" y="5827680"/>
            <a:ext cx="5112000" cy="400320"/>
          </a:xfrm>
          <a:prstGeom prst="rect">
            <a:avLst/>
          </a:prstGeom>
          <a:noFill/>
          <a:ln>
            <a:noFill/>
          </a:ln>
        </p:spPr>
        <p:txBody>
          <a:bodyPr lIns="90000" tIns="45000" rIns="90000" bIns="45000" anchor="ctr"/>
          <a:lstStyle/>
          <a:p>
            <a:pPr>
              <a:lnSpc>
                <a:spcPct val="100000"/>
              </a:lnSpc>
            </a:pPr>
            <a:r>
              <a:rPr lang="fr-FR" sz="2000" dirty="0"/>
              <a:t>- DAE continue de demander si les électrodes sont connectées</a:t>
            </a:r>
            <a:endParaRPr sz="2000" dirty="0"/>
          </a:p>
        </p:txBody>
      </p:sp>
      <p:sp>
        <p:nvSpPr>
          <p:cNvPr id="236" name="CustomShape 10"/>
          <p:cNvSpPr/>
          <p:nvPr/>
        </p:nvSpPr>
        <p:spPr>
          <a:xfrm>
            <a:off x="180000" y="3744000"/>
            <a:ext cx="5976000" cy="400320"/>
          </a:xfrm>
          <a:prstGeom prst="rect">
            <a:avLst/>
          </a:prstGeom>
          <a:noFill/>
          <a:ln>
            <a:noFill/>
          </a:ln>
        </p:spPr>
        <p:txBody>
          <a:bodyPr lIns="90000" tIns="45000" rIns="90000" bIns="45000" anchor="ctr"/>
          <a:lstStyle/>
          <a:p>
            <a:pPr>
              <a:lnSpc>
                <a:spcPct val="100000"/>
              </a:lnSpc>
            </a:pPr>
            <a:r>
              <a:rPr lang="fr-FR" sz="2000" dirty="0"/>
              <a:t>- Victime allongée sur surface métallique</a:t>
            </a:r>
            <a:endParaRPr sz="2000" dirty="0"/>
          </a:p>
        </p:txBody>
      </p:sp>
      <p:sp>
        <p:nvSpPr>
          <p:cNvPr id="237" name="CustomShape 11"/>
          <p:cNvSpPr/>
          <p:nvPr/>
        </p:nvSpPr>
        <p:spPr>
          <a:xfrm>
            <a:off x="172080" y="2952000"/>
            <a:ext cx="5443920" cy="400320"/>
          </a:xfrm>
          <a:prstGeom prst="rect">
            <a:avLst/>
          </a:prstGeom>
          <a:noFill/>
          <a:ln>
            <a:noFill/>
          </a:ln>
        </p:spPr>
        <p:txBody>
          <a:bodyPr lIns="90000" tIns="45000" rIns="90000" bIns="45000" anchor="ctr"/>
          <a:lstStyle/>
          <a:p>
            <a:pPr>
              <a:lnSpc>
                <a:spcPct val="100000"/>
              </a:lnSpc>
            </a:pPr>
            <a:r>
              <a:rPr lang="fr-FR" sz="2000" dirty="0"/>
              <a:t>- Victime allongée sur sol humide</a:t>
            </a:r>
            <a:endParaRPr sz="2000" dirty="0"/>
          </a:p>
        </p:txBody>
      </p:sp>
      <p:sp>
        <p:nvSpPr>
          <p:cNvPr id="238" name="Line 12"/>
          <p:cNvSpPr/>
          <p:nvPr/>
        </p:nvSpPr>
        <p:spPr>
          <a:xfrm>
            <a:off x="5160240" y="6026622"/>
            <a:ext cx="936000" cy="0"/>
          </a:xfrm>
          <a:prstGeom prst="line">
            <a:avLst/>
          </a:prstGeom>
          <a:ln>
            <a:solidFill>
              <a:srgbClr val="000000"/>
            </a:solidFill>
            <a:tailEnd type="triangle" w="med" len="med"/>
          </a:ln>
        </p:spPr>
      </p:sp>
      <p:sp>
        <p:nvSpPr>
          <p:cNvPr id="239" name="Line 13"/>
          <p:cNvSpPr/>
          <p:nvPr/>
        </p:nvSpPr>
        <p:spPr>
          <a:xfrm>
            <a:off x="5292000" y="4679003"/>
            <a:ext cx="936000" cy="0"/>
          </a:xfrm>
          <a:prstGeom prst="line">
            <a:avLst/>
          </a:prstGeom>
          <a:ln>
            <a:solidFill>
              <a:srgbClr val="000000"/>
            </a:solidFill>
            <a:tailEnd type="triangle" w="med" len="med"/>
          </a:ln>
        </p:spPr>
      </p:sp>
      <p:sp>
        <p:nvSpPr>
          <p:cNvPr id="240" name="Line 14"/>
          <p:cNvSpPr/>
          <p:nvPr/>
        </p:nvSpPr>
        <p:spPr>
          <a:xfrm>
            <a:off x="5022000" y="3944117"/>
            <a:ext cx="828000" cy="0"/>
          </a:xfrm>
          <a:prstGeom prst="line">
            <a:avLst/>
          </a:prstGeom>
          <a:ln>
            <a:solidFill>
              <a:srgbClr val="000000"/>
            </a:solidFill>
            <a:tailEnd type="triangle" w="med" len="med"/>
          </a:ln>
        </p:spPr>
      </p:sp>
      <p:sp>
        <p:nvSpPr>
          <p:cNvPr id="241" name="Line 15"/>
          <p:cNvSpPr/>
          <p:nvPr/>
        </p:nvSpPr>
        <p:spPr>
          <a:xfrm>
            <a:off x="4356000" y="3152160"/>
            <a:ext cx="936000" cy="0"/>
          </a:xfrm>
          <a:prstGeom prst="line">
            <a:avLst/>
          </a:prstGeom>
          <a:ln>
            <a:solidFill>
              <a:srgbClr val="000000"/>
            </a:solidFill>
            <a:tailEnd type="triangle" w="med" len="med"/>
          </a:ln>
        </p:spPr>
      </p:sp>
      <p:sp>
        <p:nvSpPr>
          <p:cNvPr id="242" name="CustomShape 16"/>
          <p:cNvSpPr/>
          <p:nvPr/>
        </p:nvSpPr>
        <p:spPr>
          <a:xfrm>
            <a:off x="6012000" y="2952000"/>
            <a:ext cx="6072120" cy="400320"/>
          </a:xfrm>
          <a:prstGeom prst="rect">
            <a:avLst/>
          </a:prstGeom>
          <a:noFill/>
          <a:ln>
            <a:noFill/>
          </a:ln>
        </p:spPr>
        <p:txBody>
          <a:bodyPr lIns="90000" tIns="45000" rIns="90000" bIns="45000" anchor="ctr"/>
          <a:lstStyle/>
          <a:p>
            <a:pPr>
              <a:lnSpc>
                <a:spcPct val="100000"/>
              </a:lnSpc>
            </a:pPr>
            <a:r>
              <a:rPr lang="fr-FR" sz="2000" dirty="0"/>
              <a:t>Déplacer la victime sur une surface sèche</a:t>
            </a:r>
            <a:endParaRPr sz="2000" dirty="0"/>
          </a:p>
        </p:txBody>
      </p:sp>
      <p:sp>
        <p:nvSpPr>
          <p:cNvPr id="243" name="CustomShape 17"/>
          <p:cNvSpPr/>
          <p:nvPr/>
        </p:nvSpPr>
        <p:spPr>
          <a:xfrm>
            <a:off x="6480000" y="3775680"/>
            <a:ext cx="5911920" cy="400320"/>
          </a:xfrm>
          <a:prstGeom prst="rect">
            <a:avLst/>
          </a:prstGeom>
          <a:noFill/>
          <a:ln>
            <a:noFill/>
          </a:ln>
        </p:spPr>
        <p:txBody>
          <a:bodyPr lIns="90000" tIns="45000" rIns="90000" bIns="45000" anchor="ctr"/>
          <a:lstStyle/>
          <a:p>
            <a:pPr>
              <a:lnSpc>
                <a:spcPct val="100000"/>
              </a:lnSpc>
            </a:pPr>
            <a:r>
              <a:rPr lang="fr-FR" sz="2000" dirty="0"/>
              <a:t>Déplacer la victime ou glisser un tissu sous elle</a:t>
            </a:r>
            <a:endParaRPr sz="2000" dirty="0"/>
          </a:p>
        </p:txBody>
      </p:sp>
      <p:sp>
        <p:nvSpPr>
          <p:cNvPr id="244" name="CustomShape 18"/>
          <p:cNvSpPr/>
          <p:nvPr/>
        </p:nvSpPr>
        <p:spPr>
          <a:xfrm>
            <a:off x="6948000" y="4567680"/>
            <a:ext cx="5652000" cy="400320"/>
          </a:xfrm>
          <a:prstGeom prst="rect">
            <a:avLst/>
          </a:prstGeom>
          <a:noFill/>
          <a:ln>
            <a:noFill/>
          </a:ln>
        </p:spPr>
        <p:txBody>
          <a:bodyPr lIns="90000" tIns="45000" rIns="90000" bIns="45000" anchor="ctr"/>
          <a:lstStyle/>
          <a:p>
            <a:pPr>
              <a:lnSpc>
                <a:spcPct val="100000"/>
              </a:lnSpc>
            </a:pPr>
            <a:r>
              <a:rPr lang="fr-FR" sz="2000" dirty="0"/>
              <a:t>S'assurer qu'il n'y a pas de contact avec la victime</a:t>
            </a:r>
            <a:endParaRPr sz="2000" dirty="0"/>
          </a:p>
          <a:p>
            <a:pPr>
              <a:lnSpc>
                <a:spcPct val="100000"/>
              </a:lnSpc>
            </a:pPr>
            <a:r>
              <a:rPr lang="fr-FR" sz="2000" dirty="0"/>
              <a:t>Absence de contact = Vérifier la respiration</a:t>
            </a:r>
            <a:endParaRPr sz="2000" dirty="0"/>
          </a:p>
        </p:txBody>
      </p:sp>
      <p:sp>
        <p:nvSpPr>
          <p:cNvPr id="245" name="CustomShape 19"/>
          <p:cNvSpPr/>
          <p:nvPr/>
        </p:nvSpPr>
        <p:spPr>
          <a:xfrm>
            <a:off x="6341695" y="5827680"/>
            <a:ext cx="7344000" cy="400320"/>
          </a:xfrm>
          <a:prstGeom prst="rect">
            <a:avLst/>
          </a:prstGeom>
          <a:noFill/>
          <a:ln>
            <a:noFill/>
          </a:ln>
        </p:spPr>
        <p:txBody>
          <a:bodyPr lIns="90000" tIns="45000" rIns="90000" bIns="45000" anchor="ctr"/>
          <a:lstStyle/>
          <a:p>
            <a:pPr>
              <a:lnSpc>
                <a:spcPct val="100000"/>
              </a:lnSpc>
            </a:pPr>
            <a:r>
              <a:rPr lang="fr-FR" sz="2000" dirty="0"/>
              <a:t>- Vérification connexion correcte électrodes + câble </a:t>
            </a:r>
            <a:endParaRPr sz="2000" dirty="0"/>
          </a:p>
          <a:p>
            <a:pPr>
              <a:lnSpc>
                <a:spcPct val="100000"/>
              </a:lnSpc>
            </a:pPr>
            <a:r>
              <a:rPr lang="fr-FR" sz="2000" dirty="0"/>
              <a:t>- Remplacer les électrodes (2</a:t>
            </a:r>
            <a:r>
              <a:rPr lang="fr-FR" sz="2000" baseline="30000" dirty="0"/>
              <a:t>e</a:t>
            </a:r>
            <a:r>
              <a:rPr lang="fr-FR" sz="2000" dirty="0"/>
              <a:t> </a:t>
            </a:r>
            <a:r>
              <a:rPr lang="fr-FR" sz="2000" baseline="101000" dirty="0"/>
              <a:t>e</a:t>
            </a:r>
            <a:r>
              <a:rPr lang="fr-FR" sz="2000" dirty="0"/>
              <a:t> paire)</a:t>
            </a:r>
            <a:endParaRPr sz="2000" dirty="0"/>
          </a:p>
        </p:txBody>
      </p:sp>
    </p:spTree>
    <p:extLst>
      <p:ext uri="{BB962C8B-B14F-4D97-AF65-F5344CB8AC3E}">
        <p14:creationId xmlns:p14="http://schemas.microsoft.com/office/powerpoint/2010/main" val="671798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mn-lt"/>
              </a:rPr>
              <a:t>A vous de jouer!!!</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10" y="1628800"/>
            <a:ext cx="8832981" cy="4147532"/>
          </a:xfrm>
        </p:spPr>
      </p:pic>
      <p:sp>
        <p:nvSpPr>
          <p:cNvPr id="6" name="ZoneTexte 5">
            <a:extLst>
              <a:ext uri="{FF2B5EF4-FFF2-40B4-BE49-F238E27FC236}">
                <a16:creationId xmlns:a16="http://schemas.microsoft.com/office/drawing/2014/main" id="{FA9CDE25-160F-B546-B6FA-7FB3E627B2D3}"/>
              </a:ext>
            </a:extLst>
          </p:cNvPr>
          <p:cNvSpPr txBox="1"/>
          <p:nvPr/>
        </p:nvSpPr>
        <p:spPr>
          <a:xfrm>
            <a:off x="2567568" y="5776332"/>
            <a:ext cx="7056863" cy="369332"/>
          </a:xfrm>
          <a:prstGeom prst="rect">
            <a:avLst/>
          </a:prstGeom>
          <a:noFill/>
        </p:spPr>
        <p:txBody>
          <a:bodyPr wrap="square" rtlCol="0">
            <a:spAutoFit/>
          </a:bodyPr>
          <a:lstStyle/>
          <a:p>
            <a:pPr algn="ctr"/>
            <a:r>
              <a:rPr lang="fr-FR" b="1" dirty="0"/>
              <a:t>Bilan, compressions thoraciques, insufflations, défibrillation </a:t>
            </a:r>
          </a:p>
        </p:txBody>
      </p:sp>
    </p:spTree>
    <p:extLst>
      <p:ext uri="{BB962C8B-B14F-4D97-AF65-F5344CB8AC3E}">
        <p14:creationId xmlns:p14="http://schemas.microsoft.com/office/powerpoint/2010/main" val="387789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4251" y="373487"/>
            <a:ext cx="10509159" cy="5803476"/>
          </a:xfrm>
        </p:spPr>
      </p:pic>
      <p:sp>
        <p:nvSpPr>
          <p:cNvPr id="5" name="ZoneTexte 4"/>
          <p:cNvSpPr txBox="1"/>
          <p:nvPr/>
        </p:nvSpPr>
        <p:spPr>
          <a:xfrm>
            <a:off x="2446987" y="5596184"/>
            <a:ext cx="7340959" cy="646331"/>
          </a:xfrm>
          <a:prstGeom prst="rect">
            <a:avLst/>
          </a:prstGeom>
          <a:noFill/>
        </p:spPr>
        <p:txBody>
          <a:bodyPr wrap="square" rtlCol="0">
            <a:spAutoFit/>
          </a:bodyPr>
          <a:lstStyle/>
          <a:p>
            <a:pPr algn="ctr"/>
            <a:r>
              <a:rPr lang="fr-FR" b="1" dirty="0"/>
              <a:t>Charles ATTEND, rue de la patience, NOUMEA </a:t>
            </a:r>
          </a:p>
          <a:p>
            <a:pPr algn="ctr"/>
            <a:r>
              <a:rPr lang="fr-FR" b="1" dirty="0"/>
              <a:t>Tel: 366789</a:t>
            </a:r>
          </a:p>
        </p:txBody>
      </p:sp>
    </p:spTree>
    <p:extLst>
      <p:ext uri="{BB962C8B-B14F-4D97-AF65-F5344CB8AC3E}">
        <p14:creationId xmlns:p14="http://schemas.microsoft.com/office/powerpoint/2010/main" val="155443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563" y="94672"/>
            <a:ext cx="10515600" cy="703981"/>
          </a:xfrm>
        </p:spPr>
        <p:txBody>
          <a:bodyPr/>
          <a:lstStyle/>
          <a:p>
            <a:pPr algn="ctr"/>
            <a:r>
              <a:rPr lang="fr-FR" b="1" dirty="0">
                <a:latin typeface="+mn-lt"/>
              </a:rPr>
              <a:t>Synthèse</a:t>
            </a:r>
            <a:r>
              <a:rPr lang="fr-FR" dirty="0">
                <a:latin typeface="+mn-lt"/>
              </a:rPr>
              <a:t> </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096592063"/>
              </p:ext>
            </p:extLst>
          </p:nvPr>
        </p:nvGraphicFramePr>
        <p:xfrm>
          <a:off x="829736" y="798654"/>
          <a:ext cx="10244668" cy="5622926"/>
        </p:xfrm>
        <a:graphic>
          <a:graphicData uri="http://schemas.openxmlformats.org/drawingml/2006/table">
            <a:tbl>
              <a:tblPr firstRow="1" bandRow="1">
                <a:tableStyleId>{5C22544A-7EE6-4342-B048-85BDC9FD1C3A}</a:tableStyleId>
              </a:tblPr>
              <a:tblGrid>
                <a:gridCol w="1829732">
                  <a:extLst>
                    <a:ext uri="{9D8B030D-6E8A-4147-A177-3AD203B41FA5}">
                      <a16:colId xmlns:a16="http://schemas.microsoft.com/office/drawing/2014/main" val="20000"/>
                    </a:ext>
                  </a:extLst>
                </a:gridCol>
                <a:gridCol w="4207468">
                  <a:extLst>
                    <a:ext uri="{9D8B030D-6E8A-4147-A177-3AD203B41FA5}">
                      <a16:colId xmlns:a16="http://schemas.microsoft.com/office/drawing/2014/main" val="20001"/>
                    </a:ext>
                  </a:extLst>
                </a:gridCol>
                <a:gridCol w="4207468">
                  <a:extLst>
                    <a:ext uri="{9D8B030D-6E8A-4147-A177-3AD203B41FA5}">
                      <a16:colId xmlns:a16="http://schemas.microsoft.com/office/drawing/2014/main" val="1225672767"/>
                    </a:ext>
                  </a:extLst>
                </a:gridCol>
              </a:tblGrid>
              <a:tr h="2636118">
                <a:tc>
                  <a:txBody>
                    <a:bodyPr/>
                    <a:lstStyle/>
                    <a:p>
                      <a:pPr algn="ctr"/>
                      <a:r>
                        <a:rPr lang="fr-FR" dirty="0">
                          <a:solidFill>
                            <a:schemeClr val="tx1"/>
                          </a:solidFill>
                        </a:rPr>
                        <a:t>Les signes</a:t>
                      </a:r>
                    </a:p>
                  </a:txBody>
                  <a:tcPr anchor="ctr"/>
                </a:tc>
                <a:tc gridSpan="2">
                  <a:txBody>
                    <a:bodyPr/>
                    <a:lstStyle/>
                    <a:p>
                      <a:pPr algn="ctr"/>
                      <a:r>
                        <a:rPr lang="fr-FR" dirty="0">
                          <a:solidFill>
                            <a:schemeClr val="tx1"/>
                          </a:solidFill>
                        </a:rPr>
                        <a:t>Cœur</a:t>
                      </a:r>
                      <a:r>
                        <a:rPr lang="fr-FR" baseline="0" dirty="0">
                          <a:solidFill>
                            <a:schemeClr val="tx1"/>
                          </a:solidFill>
                        </a:rPr>
                        <a:t> fonctionne plus ou de façon anarchique ne permettant plus d’assurer l’oxygénation du cerveau  </a:t>
                      </a:r>
                    </a:p>
                    <a:p>
                      <a:pPr algn="ctr"/>
                      <a:endParaRPr lang="fr-FR" baseline="0" dirty="0">
                        <a:solidFill>
                          <a:schemeClr val="tx1"/>
                        </a:solidFill>
                      </a:endParaRPr>
                    </a:p>
                    <a:p>
                      <a:pPr algn="ctr"/>
                      <a:r>
                        <a:rPr lang="fr-FR" baseline="0" dirty="0">
                          <a:solidFill>
                            <a:schemeClr val="tx1"/>
                          </a:solidFill>
                        </a:rPr>
                        <a:t>Personne qui ne répond pas, ne réagit pas </a:t>
                      </a:r>
                    </a:p>
                    <a:p>
                      <a:pPr algn="ctr"/>
                      <a:endParaRPr lang="fr-FR" baseline="0" dirty="0">
                        <a:solidFill>
                          <a:schemeClr val="tx1"/>
                        </a:solidFill>
                      </a:endParaRPr>
                    </a:p>
                    <a:p>
                      <a:pPr algn="ctr"/>
                      <a:r>
                        <a:rPr lang="fr-FR" baseline="0" dirty="0">
                          <a:solidFill>
                            <a:schemeClr val="tx1"/>
                          </a:solidFill>
                        </a:rPr>
                        <a:t>Ne respire pas ou respiration anormale </a:t>
                      </a:r>
                      <a:r>
                        <a:rPr lang="fr-FR" b="0" i="1" baseline="0" dirty="0">
                          <a:solidFill>
                            <a:schemeClr val="tx1"/>
                          </a:solidFill>
                        </a:rPr>
                        <a:t>(présence de </a:t>
                      </a:r>
                      <a:r>
                        <a:rPr lang="fr-FR" b="0" i="1" baseline="0" dirty="0" err="1">
                          <a:solidFill>
                            <a:schemeClr val="tx1"/>
                          </a:solidFill>
                        </a:rPr>
                        <a:t>gasps</a:t>
                      </a:r>
                      <a:r>
                        <a:rPr lang="fr-FR" b="0" i="1" baseline="0" dirty="0">
                          <a:solidFill>
                            <a:schemeClr val="tx1"/>
                          </a:solidFill>
                        </a:rPr>
                        <a:t>: lent, bruyant, difficile, inefficace: respiration agonique).</a:t>
                      </a:r>
                    </a:p>
                  </a:txBody>
                  <a:tcPr anchor="ctr"/>
                </a:tc>
                <a:tc hMerge="1">
                  <a:txBody>
                    <a:bodyPr/>
                    <a:lstStyle/>
                    <a:p>
                      <a:endParaRPr lang="fr-NC"/>
                    </a:p>
                  </a:txBody>
                  <a:tcPr/>
                </a:tc>
                <a:extLst>
                  <a:ext uri="{0D108BD9-81ED-4DB2-BD59-A6C34878D82A}">
                    <a16:rowId xmlns:a16="http://schemas.microsoft.com/office/drawing/2014/main" val="10000"/>
                  </a:ext>
                </a:extLst>
              </a:tr>
              <a:tr h="426834">
                <a:tc rowSpan="2">
                  <a:txBody>
                    <a:bodyPr/>
                    <a:lstStyle/>
                    <a:p>
                      <a:pPr algn="ctr"/>
                      <a:r>
                        <a:rPr lang="fr-FR" dirty="0"/>
                        <a:t>Les causes</a:t>
                      </a:r>
                    </a:p>
                  </a:txBody>
                  <a:tcPr anchor="ctr"/>
                </a:tc>
                <a:tc>
                  <a:txBody>
                    <a:bodyPr/>
                    <a:lstStyle/>
                    <a:p>
                      <a:pPr marL="0" indent="0" algn="ctr">
                        <a:buNone/>
                      </a:pPr>
                      <a:r>
                        <a:rPr lang="fr-FR" dirty="0"/>
                        <a:t>Adultes </a:t>
                      </a:r>
                    </a:p>
                  </a:txBody>
                  <a:tcPr anchor="ctr"/>
                </a:tc>
                <a:tc>
                  <a:txBody>
                    <a:bodyPr/>
                    <a:lstStyle/>
                    <a:p>
                      <a:pPr marL="0" indent="0" algn="ctr">
                        <a:buNone/>
                      </a:pPr>
                      <a:r>
                        <a:rPr lang="fr-FR" dirty="0"/>
                        <a:t>Enfant </a:t>
                      </a:r>
                    </a:p>
                  </a:txBody>
                  <a:tcPr anchor="ctr"/>
                </a:tc>
                <a:extLst>
                  <a:ext uri="{0D108BD9-81ED-4DB2-BD59-A6C34878D82A}">
                    <a16:rowId xmlns:a16="http://schemas.microsoft.com/office/drawing/2014/main" val="10001"/>
                  </a:ext>
                </a:extLst>
              </a:tr>
              <a:tr h="2003450">
                <a:tc vMerge="1">
                  <a:txBody>
                    <a:bodyPr/>
                    <a:lstStyle/>
                    <a:p>
                      <a:endParaRPr lang="fr-NC"/>
                    </a:p>
                  </a:txBody>
                  <a:tcPr/>
                </a:tc>
                <a:tc>
                  <a:txBody>
                    <a:bodyPr/>
                    <a:lstStyle/>
                    <a:p>
                      <a:pPr marL="0" indent="0" algn="ctr">
                        <a:buNone/>
                      </a:pPr>
                      <a:r>
                        <a:rPr lang="fr-FR" dirty="0"/>
                        <a:t>Maladies du cœur</a:t>
                      </a:r>
                      <a:r>
                        <a:rPr lang="fr-FR" baseline="0" dirty="0"/>
                        <a:t> ( infarctus…)</a:t>
                      </a:r>
                    </a:p>
                    <a:p>
                      <a:pPr marL="0" indent="0" algn="ctr">
                        <a:buNone/>
                      </a:pPr>
                      <a:r>
                        <a:rPr lang="fr-FR" baseline="0" dirty="0"/>
                        <a:t>Hémorragies</a:t>
                      </a:r>
                    </a:p>
                    <a:p>
                      <a:pPr marL="0" indent="0" algn="ctr">
                        <a:buNone/>
                      </a:pPr>
                      <a:r>
                        <a:rPr lang="fr-FR" baseline="0" dirty="0"/>
                        <a:t>Manque d’oxygène</a:t>
                      </a:r>
                      <a:endParaRPr lang="fr-FR" dirty="0"/>
                    </a:p>
                    <a:p>
                      <a:pPr algn="ctr"/>
                      <a:r>
                        <a:rPr lang="fr-FR" dirty="0"/>
                        <a:t>Traumatisme</a:t>
                      </a:r>
                    </a:p>
                    <a:p>
                      <a:pPr algn="ctr"/>
                      <a:r>
                        <a:rPr lang="fr-FR" dirty="0"/>
                        <a:t>Intoxication</a:t>
                      </a:r>
                    </a:p>
                    <a:p>
                      <a:pPr algn="ctr"/>
                      <a:r>
                        <a:rPr lang="fr-FR" dirty="0"/>
                        <a:t>Noyade </a:t>
                      </a:r>
                    </a:p>
                  </a:txBody>
                  <a:tcPr anchor="ctr"/>
                </a:tc>
                <a:tc>
                  <a:txBody>
                    <a:bodyPr/>
                    <a:lstStyle/>
                    <a:p>
                      <a:pPr marL="0" indent="0" algn="ctr">
                        <a:buNone/>
                      </a:pPr>
                      <a:r>
                        <a:rPr lang="fr-FR" dirty="0"/>
                        <a:t>Le plus souvent d’origine respiratoire </a:t>
                      </a:r>
                    </a:p>
                  </a:txBody>
                  <a:tcPr anchor="ctr"/>
                </a:tc>
                <a:extLst>
                  <a:ext uri="{0D108BD9-81ED-4DB2-BD59-A6C34878D82A}">
                    <a16:rowId xmlns:a16="http://schemas.microsoft.com/office/drawing/2014/main" val="619223913"/>
                  </a:ext>
                </a:extLst>
              </a:tr>
              <a:tr h="556524">
                <a:tc>
                  <a:txBody>
                    <a:bodyPr/>
                    <a:lstStyle/>
                    <a:p>
                      <a:pPr algn="ctr"/>
                      <a:r>
                        <a:rPr lang="fr-FR" dirty="0"/>
                        <a:t>Les risques</a:t>
                      </a:r>
                    </a:p>
                  </a:txBody>
                  <a:tcPr anchor="ctr"/>
                </a:tc>
                <a:tc gridSpan="2">
                  <a:txBody>
                    <a:bodyPr/>
                    <a:lstStyle/>
                    <a:p>
                      <a:pPr algn="ctr"/>
                      <a:r>
                        <a:rPr lang="fr-FR" dirty="0"/>
                        <a:t>Mort</a:t>
                      </a:r>
                      <a:r>
                        <a:rPr lang="fr-FR" baseline="0" dirty="0"/>
                        <a:t> de la victime en quelques minutes…</a:t>
                      </a:r>
                      <a:endParaRPr lang="fr-FR" dirty="0"/>
                    </a:p>
                  </a:txBody>
                  <a:tcPr anchor="ctr"/>
                </a:tc>
                <a:tc hMerge="1">
                  <a:txBody>
                    <a:bodyPr/>
                    <a:lstStyle/>
                    <a:p>
                      <a:endParaRPr lang="fr-NC"/>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4178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2761"/>
            <a:ext cx="10515600" cy="1109991"/>
          </a:xfrm>
        </p:spPr>
        <p:txBody>
          <a:bodyPr/>
          <a:lstStyle/>
          <a:p>
            <a:pPr algn="ctr"/>
            <a:r>
              <a:rPr lang="fr-FR" b="1" u="sng" dirty="0">
                <a:latin typeface="+mn-lt"/>
              </a:rPr>
              <a:t>Chaine de survie </a:t>
            </a:r>
            <a:endParaRPr lang="fr-FR" u="sng" dirty="0">
              <a:latin typeface="+mn-lt"/>
            </a:endParaRPr>
          </a:p>
        </p:txBody>
      </p:sp>
      <p:sp>
        <p:nvSpPr>
          <p:cNvPr id="9" name="Flèche droite 8"/>
          <p:cNvSpPr/>
          <p:nvPr/>
        </p:nvSpPr>
        <p:spPr>
          <a:xfrm rot="19446874">
            <a:off x="2508707" y="1434949"/>
            <a:ext cx="636876" cy="2227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122439" y="1302486"/>
            <a:ext cx="5549083" cy="523220"/>
          </a:xfrm>
          <a:prstGeom prst="rect">
            <a:avLst/>
          </a:prstGeom>
          <a:noFill/>
        </p:spPr>
        <p:txBody>
          <a:bodyPr wrap="none" rtlCol="0">
            <a:spAutoFit/>
          </a:bodyPr>
          <a:lstStyle/>
          <a:p>
            <a:pPr algn="ctr"/>
            <a:r>
              <a:rPr lang="fr-FR" sz="2800" b="1" dirty="0"/>
              <a:t>les chances de survie de la victime. </a:t>
            </a:r>
          </a:p>
        </p:txBody>
      </p:sp>
      <p:sp>
        <p:nvSpPr>
          <p:cNvPr id="11" name="Rectangle 10"/>
          <p:cNvSpPr/>
          <p:nvPr/>
        </p:nvSpPr>
        <p:spPr>
          <a:xfrm>
            <a:off x="1951629" y="2224585"/>
            <a:ext cx="2169995" cy="2961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p:nvPr/>
        </p:nvPicPr>
        <p:blipFill rotWithShape="1">
          <a:blip r:embed="rId3"/>
          <a:srcRect l="7693" t="32942" r="77243" b="39999"/>
          <a:stretch/>
        </p:blipFill>
        <p:spPr bwMode="auto">
          <a:xfrm>
            <a:off x="356900" y="2231409"/>
            <a:ext cx="2470245" cy="3277822"/>
          </a:xfrm>
          <a:prstGeom prst="rect">
            <a:avLst/>
          </a:prstGeom>
          <a:ln>
            <a:noFill/>
          </a:ln>
          <a:extLst>
            <a:ext uri="{53640926-AAD7-44D8-BBD7-CCE9431645EC}">
              <a14:shadowObscured xmlns:a14="http://schemas.microsoft.com/office/drawing/2010/main"/>
            </a:ext>
          </a:extLst>
        </p:spPr>
      </p:pic>
      <p:pic>
        <p:nvPicPr>
          <p:cNvPr id="15" name="Image 14"/>
          <p:cNvPicPr/>
          <p:nvPr/>
        </p:nvPicPr>
        <p:blipFill rotWithShape="1">
          <a:blip r:embed="rId3"/>
          <a:srcRect l="22109" t="31317" r="64583" b="41624"/>
          <a:stretch/>
        </p:blipFill>
        <p:spPr bwMode="auto">
          <a:xfrm>
            <a:off x="2931777" y="2224585"/>
            <a:ext cx="2594569" cy="3284646"/>
          </a:xfrm>
          <a:prstGeom prst="rect">
            <a:avLst/>
          </a:prstGeom>
          <a:ln>
            <a:noFill/>
          </a:ln>
          <a:extLst>
            <a:ext uri="{53640926-AAD7-44D8-BBD7-CCE9431645EC}">
              <a14:shadowObscured xmlns:a14="http://schemas.microsoft.com/office/drawing/2010/main"/>
            </a:ext>
          </a:extLst>
        </p:spPr>
      </p:pic>
      <p:pic>
        <p:nvPicPr>
          <p:cNvPr id="16" name="Image 15"/>
          <p:cNvPicPr/>
          <p:nvPr/>
        </p:nvPicPr>
        <p:blipFill rotWithShape="1">
          <a:blip r:embed="rId3"/>
          <a:srcRect l="35418" t="32942" r="51551" b="39999"/>
          <a:stretch/>
        </p:blipFill>
        <p:spPr bwMode="auto">
          <a:xfrm>
            <a:off x="5662825" y="2224585"/>
            <a:ext cx="2675958" cy="3284646"/>
          </a:xfrm>
          <a:prstGeom prst="rect">
            <a:avLst/>
          </a:prstGeom>
          <a:ln>
            <a:noFill/>
          </a:ln>
          <a:extLst>
            <a:ext uri="{53640926-AAD7-44D8-BBD7-CCE9431645EC}">
              <a14:shadowObscured xmlns:a14="http://schemas.microsoft.com/office/drawing/2010/main"/>
            </a:ext>
          </a:extLst>
        </p:spPr>
      </p:pic>
      <p:pic>
        <p:nvPicPr>
          <p:cNvPr id="17" name="Image 16"/>
          <p:cNvPicPr/>
          <p:nvPr/>
        </p:nvPicPr>
        <p:blipFill rotWithShape="1">
          <a:blip r:embed="rId3"/>
          <a:srcRect l="48357" t="32942" r="36498" b="39999"/>
          <a:stretch/>
        </p:blipFill>
        <p:spPr bwMode="auto">
          <a:xfrm>
            <a:off x="8527795" y="2224585"/>
            <a:ext cx="2649722" cy="3284646"/>
          </a:xfrm>
          <a:prstGeom prst="rect">
            <a:avLst/>
          </a:prstGeom>
          <a:ln>
            <a:noFill/>
          </a:ln>
          <a:extLst>
            <a:ext uri="{53640926-AAD7-44D8-BBD7-CCE9431645EC}">
              <a14:shadowObscured xmlns:a14="http://schemas.microsoft.com/office/drawing/2010/main"/>
            </a:ext>
          </a:extLst>
        </p:spPr>
      </p:pic>
      <p:sp>
        <p:nvSpPr>
          <p:cNvPr id="4" name="ZoneTexte 3"/>
          <p:cNvSpPr txBox="1"/>
          <p:nvPr/>
        </p:nvSpPr>
        <p:spPr>
          <a:xfrm>
            <a:off x="2931777" y="5509231"/>
            <a:ext cx="2594570" cy="369332"/>
          </a:xfrm>
          <a:prstGeom prst="rect">
            <a:avLst/>
          </a:prstGeom>
          <a:noFill/>
        </p:spPr>
        <p:txBody>
          <a:bodyPr wrap="square" rtlCol="0">
            <a:spAutoFit/>
          </a:bodyPr>
          <a:lstStyle/>
          <a:p>
            <a:pPr algn="ctr"/>
            <a:r>
              <a:rPr lang="fr-FR" dirty="0"/>
              <a:t>masser / insuffler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6813" y="365126"/>
            <a:ext cx="3953991" cy="1040342"/>
          </a:xfrm>
        </p:spPr>
        <p:txBody>
          <a:bodyPr>
            <a:normAutofit fontScale="90000"/>
          </a:bodyPr>
          <a:lstStyle/>
          <a:p>
            <a:r>
              <a:rPr lang="fr-FR" b="1" u="sng" dirty="0">
                <a:latin typeface="+mn-lt"/>
              </a:rPr>
              <a:t>Chaine de survie</a:t>
            </a:r>
          </a:p>
        </p:txBody>
      </p:sp>
      <p:sp>
        <p:nvSpPr>
          <p:cNvPr id="3" name="Espace réservé du contenu 2"/>
          <p:cNvSpPr>
            <a:spLocks noGrp="1"/>
          </p:cNvSpPr>
          <p:nvPr>
            <p:ph idx="1"/>
          </p:nvPr>
        </p:nvSpPr>
        <p:spPr>
          <a:xfrm>
            <a:off x="838201" y="2638409"/>
            <a:ext cx="10016067" cy="782124"/>
          </a:xfrm>
        </p:spPr>
        <p:txBody>
          <a:bodyPr>
            <a:normAutofit fontScale="77500" lnSpcReduction="20000"/>
          </a:bodyPr>
          <a:lstStyle/>
          <a:p>
            <a:r>
              <a:rPr lang="fr-FR" sz="4100" dirty="0"/>
              <a:t> Augmentation de 4 à 40 % de taux de survie des victimes </a:t>
            </a:r>
          </a:p>
          <a:p>
            <a:endParaRPr lang="fr-FR" dirty="0"/>
          </a:p>
          <a:p>
            <a:endParaRPr lang="fr-FR" dirty="0"/>
          </a:p>
          <a:p>
            <a:endParaRPr lang="fr-FR" dirty="0"/>
          </a:p>
        </p:txBody>
      </p:sp>
      <p:sp>
        <p:nvSpPr>
          <p:cNvPr id="5" name="ZoneTexte 4"/>
          <p:cNvSpPr txBox="1"/>
          <p:nvPr/>
        </p:nvSpPr>
        <p:spPr>
          <a:xfrm>
            <a:off x="762008" y="4317969"/>
            <a:ext cx="10786533" cy="1569660"/>
          </a:xfrm>
          <a:prstGeom prst="rect">
            <a:avLst/>
          </a:prstGeom>
          <a:noFill/>
        </p:spPr>
        <p:txBody>
          <a:bodyPr wrap="square" rtlCol="0">
            <a:spAutoFit/>
          </a:bodyPr>
          <a:lstStyle/>
          <a:p>
            <a:pPr marL="457200" indent="-457200">
              <a:buFont typeface="Arial" panose="020B0604020202020204" pitchFamily="34" charset="0"/>
              <a:buChar char="•"/>
            </a:pPr>
            <a:r>
              <a:rPr lang="fr-FR" sz="3200" dirty="0"/>
              <a:t>Chaque minute gagnée dans la mise en place d’une RCP efficace peut augmenter de 10 % les chances de survie de la victime. </a:t>
            </a:r>
            <a:endParaRPr lang="fr-FR"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67284" y="218364"/>
            <a:ext cx="2456597" cy="369332"/>
          </a:xfrm>
          <a:prstGeom prst="rect">
            <a:avLst/>
          </a:prstGeom>
          <a:noFill/>
        </p:spPr>
        <p:txBody>
          <a:bodyPr wrap="square" rtlCol="0">
            <a:spAutoFit/>
          </a:bodyPr>
          <a:lstStyle/>
          <a:p>
            <a:pPr algn="ctr"/>
            <a:r>
              <a:rPr lang="fr-FR" dirty="0"/>
              <a:t>Arrêt cardiaque </a:t>
            </a:r>
          </a:p>
        </p:txBody>
      </p:sp>
      <p:sp>
        <p:nvSpPr>
          <p:cNvPr id="5" name="ZoneTexte 4"/>
          <p:cNvSpPr txBox="1"/>
          <p:nvPr/>
        </p:nvSpPr>
        <p:spPr>
          <a:xfrm>
            <a:off x="6823881" y="1749523"/>
            <a:ext cx="2456597" cy="923330"/>
          </a:xfrm>
          <a:prstGeom prst="rect">
            <a:avLst/>
          </a:prstGeom>
          <a:noFill/>
        </p:spPr>
        <p:txBody>
          <a:bodyPr wrap="square" rtlCol="0">
            <a:spAutoFit/>
          </a:bodyPr>
          <a:lstStyle/>
          <a:p>
            <a:pPr algn="ctr"/>
            <a:r>
              <a:rPr lang="fr-FR" dirty="0"/>
              <a:t>FAIRE ALERTER ET DEMANDER UN DAE et débuter la RCP</a:t>
            </a:r>
          </a:p>
        </p:txBody>
      </p:sp>
      <p:sp>
        <p:nvSpPr>
          <p:cNvPr id="6" name="ZoneTexte 5"/>
          <p:cNvSpPr txBox="1"/>
          <p:nvPr/>
        </p:nvSpPr>
        <p:spPr>
          <a:xfrm>
            <a:off x="4367284" y="914694"/>
            <a:ext cx="2456597" cy="369332"/>
          </a:xfrm>
          <a:prstGeom prst="rect">
            <a:avLst/>
          </a:prstGeom>
          <a:noFill/>
        </p:spPr>
        <p:txBody>
          <a:bodyPr wrap="square" rtlCol="0">
            <a:spAutoFit/>
          </a:bodyPr>
          <a:lstStyle/>
          <a:p>
            <a:pPr algn="ctr"/>
            <a:r>
              <a:rPr lang="fr-FR" dirty="0"/>
              <a:t>Sauveteur seul? </a:t>
            </a:r>
          </a:p>
        </p:txBody>
      </p:sp>
      <p:sp>
        <p:nvSpPr>
          <p:cNvPr id="7" name="ZoneTexte 6"/>
          <p:cNvSpPr txBox="1"/>
          <p:nvPr/>
        </p:nvSpPr>
        <p:spPr>
          <a:xfrm>
            <a:off x="2063087" y="1611024"/>
            <a:ext cx="2456597" cy="1200329"/>
          </a:xfrm>
          <a:prstGeom prst="rect">
            <a:avLst/>
          </a:prstGeom>
          <a:noFill/>
        </p:spPr>
        <p:txBody>
          <a:bodyPr wrap="square" rtlCol="0">
            <a:spAutoFit/>
          </a:bodyPr>
          <a:lstStyle/>
          <a:p>
            <a:pPr algn="ctr"/>
            <a:r>
              <a:rPr lang="fr-FR" dirty="0"/>
              <a:t>Alerter le 15 en mettant le HP et RCP immédiat. </a:t>
            </a:r>
          </a:p>
          <a:p>
            <a:pPr algn="ctr"/>
            <a:r>
              <a:rPr lang="fr-FR" dirty="0"/>
              <a:t>SI pas de tél, quitter la victime </a:t>
            </a:r>
          </a:p>
        </p:txBody>
      </p:sp>
      <p:sp>
        <p:nvSpPr>
          <p:cNvPr id="9" name="ZoneTexte 8"/>
          <p:cNvSpPr txBox="1"/>
          <p:nvPr/>
        </p:nvSpPr>
        <p:spPr>
          <a:xfrm>
            <a:off x="6823881" y="3188349"/>
            <a:ext cx="2456597" cy="369332"/>
          </a:xfrm>
          <a:prstGeom prst="rect">
            <a:avLst/>
          </a:prstGeom>
          <a:noFill/>
        </p:spPr>
        <p:txBody>
          <a:bodyPr wrap="square" rtlCol="0">
            <a:spAutoFit/>
          </a:bodyPr>
          <a:lstStyle/>
          <a:p>
            <a:pPr algn="ctr"/>
            <a:r>
              <a:rPr lang="fr-FR" dirty="0"/>
              <a:t>DAE DISPONIBLE? </a:t>
            </a:r>
          </a:p>
        </p:txBody>
      </p:sp>
      <p:sp>
        <p:nvSpPr>
          <p:cNvPr id="10" name="ZoneTexte 9"/>
          <p:cNvSpPr txBox="1"/>
          <p:nvPr/>
        </p:nvSpPr>
        <p:spPr>
          <a:xfrm>
            <a:off x="3548419" y="4350176"/>
            <a:ext cx="3330054" cy="923330"/>
          </a:xfrm>
          <a:prstGeom prst="rect">
            <a:avLst/>
          </a:prstGeom>
          <a:noFill/>
        </p:spPr>
        <p:txBody>
          <a:bodyPr wrap="square" rtlCol="0">
            <a:spAutoFit/>
          </a:bodyPr>
          <a:lstStyle/>
          <a:p>
            <a:pPr algn="ctr"/>
            <a:r>
              <a:rPr lang="fr-FR" dirty="0"/>
              <a:t>METTRE EN PLACE LE DAE </a:t>
            </a:r>
          </a:p>
          <a:p>
            <a:pPr algn="ctr"/>
            <a:r>
              <a:rPr lang="fr-FR" dirty="0"/>
              <a:t>Suivre les instructions du DAE jusqu’au relais des secours </a:t>
            </a:r>
          </a:p>
        </p:txBody>
      </p:sp>
      <p:sp>
        <p:nvSpPr>
          <p:cNvPr id="11" name="ZoneTexte 10"/>
          <p:cNvSpPr txBox="1"/>
          <p:nvPr/>
        </p:nvSpPr>
        <p:spPr>
          <a:xfrm>
            <a:off x="9280478" y="4350175"/>
            <a:ext cx="2606724" cy="923330"/>
          </a:xfrm>
          <a:prstGeom prst="rect">
            <a:avLst/>
          </a:prstGeom>
          <a:noFill/>
        </p:spPr>
        <p:txBody>
          <a:bodyPr wrap="square" rtlCol="0">
            <a:spAutoFit/>
          </a:bodyPr>
          <a:lstStyle/>
          <a:p>
            <a:pPr algn="ctr"/>
            <a:r>
              <a:rPr lang="fr-FR" dirty="0"/>
              <a:t>RCP </a:t>
            </a:r>
          </a:p>
          <a:p>
            <a:pPr algn="ctr"/>
            <a:endParaRPr lang="fr-FR" dirty="0"/>
          </a:p>
          <a:p>
            <a:pPr algn="ctr"/>
            <a:r>
              <a:rPr lang="fr-FR" dirty="0"/>
              <a:t>DAE disponible</a:t>
            </a:r>
          </a:p>
        </p:txBody>
      </p:sp>
      <p:sp>
        <p:nvSpPr>
          <p:cNvPr id="12" name="ZoneTexte 11"/>
          <p:cNvSpPr txBox="1"/>
          <p:nvPr/>
        </p:nvSpPr>
        <p:spPr>
          <a:xfrm>
            <a:off x="9280478" y="5664791"/>
            <a:ext cx="2606724" cy="923330"/>
          </a:xfrm>
          <a:prstGeom prst="rect">
            <a:avLst/>
          </a:prstGeom>
          <a:noFill/>
        </p:spPr>
        <p:txBody>
          <a:bodyPr wrap="square" rtlCol="0">
            <a:spAutoFit/>
          </a:bodyPr>
          <a:lstStyle/>
          <a:p>
            <a:pPr algn="ctr"/>
            <a:r>
              <a:rPr lang="fr-FR" dirty="0"/>
              <a:t>RCP jusqu’à l’arrivée des secours ou la reprise de la respiration</a:t>
            </a:r>
          </a:p>
        </p:txBody>
      </p:sp>
      <p:sp>
        <p:nvSpPr>
          <p:cNvPr id="16" name="Rectangle 15"/>
          <p:cNvSpPr/>
          <p:nvPr/>
        </p:nvSpPr>
        <p:spPr>
          <a:xfrm>
            <a:off x="4367284" y="218364"/>
            <a:ext cx="2456597"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367284" y="914694"/>
            <a:ext cx="2456597"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063087" y="1564856"/>
            <a:ext cx="2456597" cy="1246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878473" y="1600237"/>
            <a:ext cx="2456597" cy="10474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878473" y="3195766"/>
            <a:ext cx="2456597"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9355541" y="4353163"/>
            <a:ext cx="2456597" cy="9203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558655" y="4350175"/>
            <a:ext cx="3330054" cy="917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9355540" y="5657079"/>
            <a:ext cx="2456597" cy="9239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avec flèche 26"/>
          <p:cNvCxnSpPr>
            <a:stCxn id="16" idx="2"/>
            <a:endCxn id="6" idx="0"/>
          </p:cNvCxnSpPr>
          <p:nvPr/>
        </p:nvCxnSpPr>
        <p:spPr>
          <a:xfrm>
            <a:off x="5595583" y="587696"/>
            <a:ext cx="0" cy="326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cxnSpLocks/>
            <a:endCxn id="19" idx="0"/>
          </p:cNvCxnSpPr>
          <p:nvPr/>
        </p:nvCxnSpPr>
        <p:spPr>
          <a:xfrm flipH="1">
            <a:off x="3291386" y="1273239"/>
            <a:ext cx="1078174" cy="291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endCxn id="23" idx="0"/>
          </p:cNvCxnSpPr>
          <p:nvPr/>
        </p:nvCxnSpPr>
        <p:spPr>
          <a:xfrm flipH="1">
            <a:off x="5223682" y="3565098"/>
            <a:ext cx="2893326" cy="785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endCxn id="11" idx="0"/>
          </p:cNvCxnSpPr>
          <p:nvPr/>
        </p:nvCxnSpPr>
        <p:spPr>
          <a:xfrm>
            <a:off x="8111323" y="3565098"/>
            <a:ext cx="2472517" cy="785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8106772" y="2647664"/>
            <a:ext cx="0" cy="540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20" idx="0"/>
          </p:cNvCxnSpPr>
          <p:nvPr/>
        </p:nvCxnSpPr>
        <p:spPr>
          <a:xfrm>
            <a:off x="6823881" y="1273239"/>
            <a:ext cx="1282891" cy="326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endCxn id="25" idx="0"/>
          </p:cNvCxnSpPr>
          <p:nvPr/>
        </p:nvCxnSpPr>
        <p:spPr>
          <a:xfrm flipH="1">
            <a:off x="10583839" y="5267609"/>
            <a:ext cx="2277" cy="389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7854290" y="4350175"/>
            <a:ext cx="709682" cy="369332"/>
          </a:xfrm>
          <a:prstGeom prst="rect">
            <a:avLst/>
          </a:prstGeom>
          <a:noFill/>
        </p:spPr>
        <p:txBody>
          <a:bodyPr wrap="square" rtlCol="0">
            <a:spAutoFit/>
          </a:bodyPr>
          <a:lstStyle/>
          <a:p>
            <a:r>
              <a:rPr lang="fr-FR" dirty="0">
                <a:solidFill>
                  <a:srgbClr val="FF0000"/>
                </a:solidFill>
              </a:rPr>
              <a:t>OUI</a:t>
            </a:r>
            <a:r>
              <a:rPr lang="fr-FR" dirty="0"/>
              <a:t>  </a:t>
            </a:r>
          </a:p>
        </p:txBody>
      </p:sp>
      <p:sp>
        <p:nvSpPr>
          <p:cNvPr id="42" name="ZoneTexte 41"/>
          <p:cNvSpPr txBox="1"/>
          <p:nvPr/>
        </p:nvSpPr>
        <p:spPr>
          <a:xfrm>
            <a:off x="10736239" y="5280626"/>
            <a:ext cx="709682" cy="369332"/>
          </a:xfrm>
          <a:prstGeom prst="rect">
            <a:avLst/>
          </a:prstGeom>
          <a:noFill/>
        </p:spPr>
        <p:txBody>
          <a:bodyPr wrap="square" rtlCol="0">
            <a:spAutoFit/>
          </a:bodyPr>
          <a:lstStyle/>
          <a:p>
            <a:r>
              <a:rPr lang="fr-FR" dirty="0"/>
              <a:t>NON  </a:t>
            </a:r>
          </a:p>
        </p:txBody>
      </p:sp>
      <p:sp>
        <p:nvSpPr>
          <p:cNvPr id="43" name="ZoneTexte 42"/>
          <p:cNvSpPr txBox="1"/>
          <p:nvPr/>
        </p:nvSpPr>
        <p:spPr>
          <a:xfrm>
            <a:off x="9437430" y="3632995"/>
            <a:ext cx="709682" cy="369332"/>
          </a:xfrm>
          <a:prstGeom prst="rect">
            <a:avLst/>
          </a:prstGeom>
          <a:noFill/>
        </p:spPr>
        <p:txBody>
          <a:bodyPr wrap="square" rtlCol="0">
            <a:spAutoFit/>
          </a:bodyPr>
          <a:lstStyle/>
          <a:p>
            <a:r>
              <a:rPr lang="fr-FR" dirty="0"/>
              <a:t>NON  </a:t>
            </a:r>
          </a:p>
        </p:txBody>
      </p:sp>
      <p:sp>
        <p:nvSpPr>
          <p:cNvPr id="44" name="ZoneTexte 43"/>
          <p:cNvSpPr txBox="1"/>
          <p:nvPr/>
        </p:nvSpPr>
        <p:spPr>
          <a:xfrm>
            <a:off x="6114199" y="3632995"/>
            <a:ext cx="709682" cy="369332"/>
          </a:xfrm>
          <a:prstGeom prst="rect">
            <a:avLst/>
          </a:prstGeom>
          <a:noFill/>
        </p:spPr>
        <p:txBody>
          <a:bodyPr wrap="square" rtlCol="0">
            <a:spAutoFit/>
          </a:bodyPr>
          <a:lstStyle/>
          <a:p>
            <a:r>
              <a:rPr lang="fr-FR" dirty="0">
                <a:solidFill>
                  <a:srgbClr val="FF0000"/>
                </a:solidFill>
              </a:rPr>
              <a:t>OUI</a:t>
            </a:r>
            <a:r>
              <a:rPr lang="fr-FR" dirty="0"/>
              <a:t>  </a:t>
            </a:r>
          </a:p>
        </p:txBody>
      </p:sp>
      <p:cxnSp>
        <p:nvCxnSpPr>
          <p:cNvPr id="46" name="Connecteur droit avec flèche 45"/>
          <p:cNvCxnSpPr>
            <a:endCxn id="10" idx="3"/>
          </p:cNvCxnSpPr>
          <p:nvPr/>
        </p:nvCxnSpPr>
        <p:spPr>
          <a:xfrm flipH="1">
            <a:off x="6878473" y="4790522"/>
            <a:ext cx="2483893" cy="21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3474494" y="1094632"/>
            <a:ext cx="709682" cy="369332"/>
          </a:xfrm>
          <a:prstGeom prst="rect">
            <a:avLst/>
          </a:prstGeom>
          <a:noFill/>
        </p:spPr>
        <p:txBody>
          <a:bodyPr wrap="square" rtlCol="0">
            <a:spAutoFit/>
          </a:bodyPr>
          <a:lstStyle/>
          <a:p>
            <a:r>
              <a:rPr lang="fr-FR" dirty="0">
                <a:solidFill>
                  <a:srgbClr val="FF0000"/>
                </a:solidFill>
              </a:rPr>
              <a:t>OUI</a:t>
            </a:r>
            <a:r>
              <a:rPr lang="fr-FR" dirty="0"/>
              <a:t>  </a:t>
            </a:r>
          </a:p>
        </p:txBody>
      </p:sp>
      <p:sp>
        <p:nvSpPr>
          <p:cNvPr id="50" name="ZoneTexte 49"/>
          <p:cNvSpPr txBox="1"/>
          <p:nvPr/>
        </p:nvSpPr>
        <p:spPr>
          <a:xfrm>
            <a:off x="7178729" y="1113423"/>
            <a:ext cx="709682" cy="369332"/>
          </a:xfrm>
          <a:prstGeom prst="rect">
            <a:avLst/>
          </a:prstGeom>
          <a:noFill/>
        </p:spPr>
        <p:txBody>
          <a:bodyPr wrap="square" rtlCol="0">
            <a:spAutoFit/>
          </a:bodyPr>
          <a:lstStyle/>
          <a:p>
            <a:r>
              <a:rPr lang="fr-FR" dirty="0"/>
              <a:t>NON  </a:t>
            </a:r>
          </a:p>
        </p:txBody>
      </p:sp>
      <p:pic>
        <p:nvPicPr>
          <p:cNvPr id="33" name="Imag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9588"/>
            <a:ext cx="2916356" cy="1908412"/>
          </a:xfrm>
          <a:prstGeom prst="rect">
            <a:avLst/>
          </a:prstGeom>
        </p:spPr>
      </p:pic>
      <p:sp>
        <p:nvSpPr>
          <p:cNvPr id="2" name="ZoneTexte 1">
            <a:extLst>
              <a:ext uri="{FF2B5EF4-FFF2-40B4-BE49-F238E27FC236}">
                <a16:creationId xmlns:a16="http://schemas.microsoft.com/office/drawing/2014/main" id="{5AE7AC81-7183-1A46-AC1C-11DA26D41C66}"/>
              </a:ext>
            </a:extLst>
          </p:cNvPr>
          <p:cNvSpPr txBox="1"/>
          <p:nvPr/>
        </p:nvSpPr>
        <p:spPr>
          <a:xfrm rot="2091970">
            <a:off x="3614053" y="4714537"/>
            <a:ext cx="3472867" cy="369332"/>
          </a:xfrm>
          <a:prstGeom prst="rect">
            <a:avLst/>
          </a:prstGeom>
          <a:noFill/>
        </p:spPr>
        <p:txBody>
          <a:bodyPr wrap="square" rtlCol="0">
            <a:spAutoFit/>
          </a:bodyPr>
          <a:lstStyle/>
          <a:p>
            <a:pPr algn="ctr"/>
            <a:r>
              <a:rPr lang="fr-FR" b="1" dirty="0">
                <a:solidFill>
                  <a:srgbClr val="FF0000"/>
                </a:solidFill>
              </a:rPr>
              <a:t>E</a:t>
            </a:r>
            <a:r>
              <a:rPr lang="fr-NC" b="1" dirty="0">
                <a:solidFill>
                  <a:srgbClr val="FF0000"/>
                </a:solidFill>
              </a:rPr>
              <a:t>n même temps que la RCP </a:t>
            </a:r>
          </a:p>
        </p:txBody>
      </p:sp>
      <p:sp>
        <p:nvSpPr>
          <p:cNvPr id="35" name="Rectangle 34">
            <a:extLst>
              <a:ext uri="{FF2B5EF4-FFF2-40B4-BE49-F238E27FC236}">
                <a16:creationId xmlns:a16="http://schemas.microsoft.com/office/drawing/2014/main" id="{240A1D2F-F5B4-2F4B-A520-202B89266F2C}"/>
              </a:ext>
            </a:extLst>
          </p:cNvPr>
          <p:cNvSpPr/>
          <p:nvPr/>
        </p:nvSpPr>
        <p:spPr>
          <a:xfrm>
            <a:off x="2063087" y="3091590"/>
            <a:ext cx="2456597" cy="1082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2083252-9495-C34A-B6E9-DA3C297B19B6}"/>
              </a:ext>
            </a:extLst>
          </p:cNvPr>
          <p:cNvSpPr txBox="1"/>
          <p:nvPr/>
        </p:nvSpPr>
        <p:spPr>
          <a:xfrm>
            <a:off x="2186069" y="3297375"/>
            <a:ext cx="2109488" cy="646331"/>
          </a:xfrm>
          <a:prstGeom prst="rect">
            <a:avLst/>
          </a:prstGeom>
          <a:noFill/>
        </p:spPr>
        <p:txBody>
          <a:bodyPr wrap="none" rtlCol="0">
            <a:spAutoFit/>
          </a:bodyPr>
          <a:lstStyle/>
          <a:p>
            <a:r>
              <a:rPr lang="fr-FR" dirty="0"/>
              <a:t>chercher un DAE si </a:t>
            </a:r>
          </a:p>
          <a:p>
            <a:r>
              <a:rPr lang="fr-FR" dirty="0"/>
              <a:t>à proximité puis RCP</a:t>
            </a:r>
            <a:endParaRPr lang="fr-NC" dirty="0"/>
          </a:p>
        </p:txBody>
      </p:sp>
      <p:cxnSp>
        <p:nvCxnSpPr>
          <p:cNvPr id="37" name="Connecteur droit avec flèche 36">
            <a:extLst>
              <a:ext uri="{FF2B5EF4-FFF2-40B4-BE49-F238E27FC236}">
                <a16:creationId xmlns:a16="http://schemas.microsoft.com/office/drawing/2014/main" id="{50EF9CDF-51DB-5343-8059-6F0CEBFD137B}"/>
              </a:ext>
            </a:extLst>
          </p:cNvPr>
          <p:cNvCxnSpPr>
            <a:cxnSpLocks/>
            <a:endCxn id="35" idx="0"/>
          </p:cNvCxnSpPr>
          <p:nvPr/>
        </p:nvCxnSpPr>
        <p:spPr>
          <a:xfrm flipH="1">
            <a:off x="3291386" y="2813408"/>
            <a:ext cx="13740" cy="278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88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7798" y="236182"/>
            <a:ext cx="8911687" cy="1280890"/>
          </a:xfrm>
        </p:spPr>
        <p:txBody>
          <a:bodyPr/>
          <a:lstStyle/>
          <a:p>
            <a:pPr algn="ctr"/>
            <a:r>
              <a:rPr lang="fr-FR" b="1" dirty="0"/>
              <a:t>Rechercher l’absence de réponse</a:t>
            </a:r>
          </a:p>
        </p:txBody>
      </p:sp>
      <p:sp>
        <p:nvSpPr>
          <p:cNvPr id="3" name="Espace réservé du contenu 2"/>
          <p:cNvSpPr>
            <a:spLocks noGrp="1"/>
          </p:cNvSpPr>
          <p:nvPr>
            <p:ph idx="1"/>
          </p:nvPr>
        </p:nvSpPr>
        <p:spPr>
          <a:xfrm>
            <a:off x="578734" y="1423502"/>
            <a:ext cx="10685011" cy="4676355"/>
          </a:xfrm>
        </p:spPr>
        <p:txBody>
          <a:bodyPr>
            <a:noAutofit/>
          </a:bodyPr>
          <a:lstStyle/>
          <a:p>
            <a:pPr marL="0" indent="0">
              <a:buNone/>
            </a:pPr>
            <a:r>
              <a:rPr lang="fr-FR" sz="2000" b="1" u="sng" dirty="0"/>
              <a:t>Conduite:</a:t>
            </a:r>
          </a:p>
          <a:p>
            <a:pPr marL="0" indent="0">
              <a:buNone/>
            </a:pPr>
            <a:endParaRPr lang="fr-FR" sz="2000" dirty="0"/>
          </a:p>
          <a:p>
            <a:pPr>
              <a:buFont typeface="Arial" panose="020B0604020202020204" pitchFamily="34" charset="0"/>
              <a:buChar char="•"/>
            </a:pPr>
            <a:r>
              <a:rPr lang="fr-FR" sz="2000" dirty="0">
                <a:latin typeface="+mj-lt"/>
              </a:rPr>
              <a:t>Poser des questions simples (« Comment ça va? »,   « Vous m’entendez? »)</a:t>
            </a:r>
          </a:p>
          <a:p>
            <a:pPr marL="0" indent="0">
              <a:buNone/>
            </a:pPr>
            <a:endParaRPr lang="fr-FR" sz="2000" dirty="0">
              <a:latin typeface="+mj-lt"/>
            </a:endParaRPr>
          </a:p>
          <a:p>
            <a:pPr>
              <a:buFont typeface="Arial" panose="020B0604020202020204" pitchFamily="34" charset="0"/>
              <a:buChar char="•"/>
            </a:pPr>
            <a:r>
              <a:rPr lang="fr-FR" sz="2000" dirty="0">
                <a:latin typeface="+mj-lt"/>
              </a:rPr>
              <a:t>Secouer doucement les épaules ou lui prendre la main et lui demander d’exécuter un ordre simple. </a:t>
            </a:r>
          </a:p>
          <a:p>
            <a:pPr marL="0" indent="0">
              <a:buNone/>
            </a:pPr>
            <a:endParaRPr lang="fr-FR" sz="2000" dirty="0">
              <a:latin typeface="+mj-lt"/>
            </a:endParaRPr>
          </a:p>
          <a:p>
            <a:pPr marL="0" indent="0">
              <a:buNone/>
            </a:pPr>
            <a:r>
              <a:rPr lang="fr-FR" sz="2000" dirty="0">
                <a:latin typeface="+mj-lt"/>
              </a:rPr>
              <a:t>Si réagit/répond alors…                                   conduite du malaise</a:t>
            </a:r>
          </a:p>
          <a:p>
            <a:endParaRPr lang="fr-FR" sz="2000" dirty="0">
              <a:latin typeface="+mj-lt"/>
            </a:endParaRPr>
          </a:p>
          <a:p>
            <a:r>
              <a:rPr lang="fr-FR" sz="2000" dirty="0">
                <a:latin typeface="+mj-lt"/>
              </a:rPr>
              <a:t>Si ne réagit/répond pas alors…                                  </a:t>
            </a:r>
            <a:r>
              <a:rPr lang="fr-FR" sz="2400" b="1" dirty="0">
                <a:latin typeface="+mj-lt"/>
              </a:rPr>
              <a:t>Appeler à l’aide et allonger la victime </a:t>
            </a:r>
            <a:endParaRPr lang="fr-FR" sz="2000" b="1" dirty="0">
              <a:latin typeface="+mj-lt"/>
            </a:endParaRPr>
          </a:p>
        </p:txBody>
      </p:sp>
      <p:cxnSp>
        <p:nvCxnSpPr>
          <p:cNvPr id="5" name="Connecteur droit avec flèche 4"/>
          <p:cNvCxnSpPr/>
          <p:nvPr/>
        </p:nvCxnSpPr>
        <p:spPr>
          <a:xfrm>
            <a:off x="3002617" y="3998556"/>
            <a:ext cx="192578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3965508" y="4822606"/>
            <a:ext cx="192578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5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1922</TotalTime>
  <Words>1616</Words>
  <Application>Microsoft Macintosh PowerPoint</Application>
  <PresentationFormat>Grand écran</PresentationFormat>
  <Paragraphs>244</Paragraphs>
  <Slides>31</Slides>
  <Notes>11</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Calibri Light</vt:lpstr>
      <vt:lpstr>Comic Sans MS</vt:lpstr>
      <vt:lpstr>Thème Office</vt:lpstr>
      <vt:lpstr>PSC1 – séquence 5</vt:lpstr>
      <vt:lpstr>Qu’est ce qu’un arrêt cardiaque et comment le reconnaissez-vous? </vt:lpstr>
      <vt:lpstr>Présentation PowerPoint</vt:lpstr>
      <vt:lpstr>Présentation PowerPoint</vt:lpstr>
      <vt:lpstr>Synthèse </vt:lpstr>
      <vt:lpstr>Chaine de survie </vt:lpstr>
      <vt:lpstr>Chaine de survie</vt:lpstr>
      <vt:lpstr>Présentation PowerPoint</vt:lpstr>
      <vt:lpstr>Rechercher l’absence de réponse</vt:lpstr>
      <vt:lpstr>Libération des voies aériennes</vt:lpstr>
      <vt:lpstr>Apprécier la respiration</vt:lpstr>
      <vt:lpstr>Les compressions thoraciques </vt:lpstr>
      <vt:lpstr>Présentation PowerPoint</vt:lpstr>
      <vt:lpstr> …2 Insufflations: But: apporter de l’air aux poumons d’une victime en arrêt cardiaque.   </vt:lpstr>
      <vt:lpstr>Compressions thoraciques : enfant </vt:lpstr>
      <vt:lpstr>Compressions thoraciques : nourrisson </vt:lpstr>
      <vt:lpstr>… 2 insufflations: enfant</vt:lpstr>
      <vt:lpstr>…2 Insufflations: nourrisson </vt:lpstr>
      <vt:lpstr>A vous de jouer!!!</vt:lpstr>
      <vt:lpstr>Points clés: </vt:lpstr>
      <vt:lpstr>Jusqu’à….:  </vt:lpstr>
      <vt:lpstr>Cas particuliers </vt:lpstr>
      <vt:lpstr>Cas particuliers </vt:lpstr>
      <vt:lpstr>Défibrillateur Automatisé Externe</vt:lpstr>
      <vt:lpstr>Défibrillateur: </vt:lpstr>
      <vt:lpstr>Présentation PowerPoint</vt:lpstr>
      <vt:lpstr>Présentation PowerPoint</vt:lpstr>
      <vt:lpstr>Présentation PowerPoint</vt:lpstr>
      <vt:lpstr>Présentation PowerPoint</vt:lpstr>
      <vt:lpstr>Présentation PowerPoint</vt:lpstr>
      <vt:lpstr>A vous de jouer!!!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plaies grave</dc:title>
  <dc:creator>sebastien gros</dc:creator>
  <cp:lastModifiedBy>Cedric PELLERIN</cp:lastModifiedBy>
  <cp:revision>88</cp:revision>
  <dcterms:created xsi:type="dcterms:W3CDTF">2014-09-04T01:37:13Z</dcterms:created>
  <dcterms:modified xsi:type="dcterms:W3CDTF">2022-02-27T05:09:30Z</dcterms:modified>
</cp:coreProperties>
</file>