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5" r:id="rId3"/>
    <p:sldId id="291" r:id="rId4"/>
    <p:sldId id="257" r:id="rId5"/>
    <p:sldId id="266" r:id="rId6"/>
    <p:sldId id="261" r:id="rId7"/>
    <p:sldId id="262" r:id="rId8"/>
    <p:sldId id="268" r:id="rId9"/>
    <p:sldId id="289" r:id="rId10"/>
    <p:sldId id="288" r:id="rId11"/>
    <p:sldId id="287" r:id="rId12"/>
    <p:sldId id="260" r:id="rId13"/>
    <p:sldId id="270" r:id="rId14"/>
    <p:sldId id="274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/>
    <p:restoredTop sz="94651"/>
  </p:normalViewPr>
  <p:slideViewPr>
    <p:cSldViewPr>
      <p:cViewPr varScale="1">
        <p:scale>
          <a:sx n="110" d="100"/>
          <a:sy n="110" d="100"/>
        </p:scale>
        <p:origin x="10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1301-5ACA-415C-BF8B-C4AB37704FCC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1CF9-00C0-4D64-9A2A-7AA6D6821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90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4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0620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838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409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59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3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64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3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9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1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60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2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93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28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3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DDAF-DB60-4AFD-8E1C-2C2442601102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D258-BA87-4EB3-9EBF-9E07F822D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61093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6000" b="1" dirty="0"/>
          </a:p>
          <a:p>
            <a:pPr algn="ctr"/>
            <a:r>
              <a:rPr lang="fr-FR" sz="6000" b="1" dirty="0"/>
              <a:t>        </a:t>
            </a:r>
          </a:p>
          <a:p>
            <a:pPr algn="ctr"/>
            <a:r>
              <a:rPr lang="fr-FR" sz="6000" b="1" dirty="0"/>
              <a:t>        PSC1 – séquence 3</a:t>
            </a:r>
          </a:p>
          <a:p>
            <a:pPr algn="ctr"/>
            <a:endParaRPr lang="fr-FR" sz="6000" b="1" dirty="0"/>
          </a:p>
          <a:p>
            <a:pPr algn="ctr"/>
            <a:r>
              <a:rPr lang="fr-FR" sz="6000" b="1" dirty="0"/>
              <a:t>Hémorragies externes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9" y="4948385"/>
            <a:ext cx="2016224" cy="1944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1760" cy="24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jouer!!!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392488"/>
          </a:xfrm>
        </p:spPr>
      </p:pic>
    </p:spTree>
    <p:extLst>
      <p:ext uri="{BB962C8B-B14F-4D97-AF65-F5344CB8AC3E}">
        <p14:creationId xmlns:p14="http://schemas.microsoft.com/office/powerpoint/2010/main" val="235737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garrot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48498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si la compression directe est inefficace: le saignement se poursuit </a:t>
            </a:r>
          </a:p>
          <a:p>
            <a:endParaRPr lang="fr-FR" dirty="0"/>
          </a:p>
          <a:p>
            <a:r>
              <a:rPr lang="fr-FR" dirty="0"/>
              <a:t>Si celle-ci est impossible: nombreuses victimes, violences collectives, nombreuses lésions, plaies inaccessibles, corps étrangers…</a:t>
            </a:r>
          </a:p>
          <a:p>
            <a:endParaRPr lang="fr-FR" dirty="0"/>
          </a:p>
          <a:p>
            <a:r>
              <a:rPr lang="fr-FR" dirty="0"/>
              <a:t>Entre le cœur et </a:t>
            </a:r>
            <a:r>
              <a:rPr lang="fr-FR"/>
              <a:t>la plaie 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50099" t="39110" r="39815" b="46481"/>
          <a:stretch/>
        </p:blipFill>
        <p:spPr bwMode="auto">
          <a:xfrm>
            <a:off x="6804248" y="179908"/>
            <a:ext cx="1728192" cy="1592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0424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DCJ  </a:t>
            </a:r>
          </a:p>
        </p:txBody>
      </p:sp>
    </p:spTree>
    <p:extLst>
      <p:ext uri="{BB962C8B-B14F-4D97-AF65-F5344CB8AC3E}">
        <p14:creationId xmlns:p14="http://schemas.microsoft.com/office/powerpoint/2010/main" val="196779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Points clefs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Suffisante pour </a:t>
            </a:r>
            <a:r>
              <a:rPr lang="fr-FR" dirty="0">
                <a:solidFill>
                  <a:srgbClr val="FF0000"/>
                </a:solidFill>
              </a:rPr>
              <a:t>arrêter le saignement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Permanente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60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jouer!!!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392488"/>
          </a:xfrm>
        </p:spPr>
      </p:pic>
    </p:spTree>
    <p:extLst>
      <p:ext uri="{BB962C8B-B14F-4D97-AF65-F5344CB8AC3E}">
        <p14:creationId xmlns:p14="http://schemas.microsoft.com/office/powerpoint/2010/main" val="269822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23530" y="538876"/>
            <a:ext cx="8515670" cy="769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2E1030"/>
              </a:buClr>
              <a:buSzPct val="25000"/>
              <a:buFont typeface="Cabin"/>
              <a:buNone/>
            </a:pPr>
            <a:r>
              <a:rPr lang="fr-FR" b="1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Hémorragies extériorisées : </a:t>
            </a:r>
            <a:endParaRPr lang="fr-FR" sz="3600" b="1" i="0" u="none" strike="noStrike" cap="none" baseline="0" dirty="0">
              <a:solidFill>
                <a:srgbClr val="2E1030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702421" y="1764957"/>
            <a:ext cx="7757888" cy="86175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sp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endParaRPr lang="fr-FR" sz="2400" b="0" i="0" u="none" strike="noStrike" cap="none" baseline="0" dirty="0">
              <a:solidFill>
                <a:srgbClr val="1C071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2400" b="0" i="0" u="none" strike="noStrike" cap="none" baseline="0" dirty="0">
              <a:solidFill>
                <a:srgbClr val="1C071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88024" y="53012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Quelqu’un qui… </a:t>
            </a:r>
          </a:p>
        </p:txBody>
      </p:sp>
      <p:sp>
        <p:nvSpPr>
          <p:cNvPr id="3" name="AutoShape 2" descr="RÃ©sultat de recherche d'images pour &quot;saigner du nez&quot;"/>
          <p:cNvSpPr>
            <a:spLocks noChangeAspect="1" noChangeArrowheads="1"/>
          </p:cNvSpPr>
          <p:nvPr/>
        </p:nvSpPr>
        <p:spPr bwMode="auto">
          <a:xfrm>
            <a:off x="155573" y="-475414"/>
            <a:ext cx="304800" cy="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6696"/>
            <a:ext cx="2592288" cy="1908328"/>
          </a:xfrm>
          <a:prstGeom prst="rect">
            <a:avLst/>
          </a:prstGeom>
        </p:spPr>
      </p:pic>
      <p:pic>
        <p:nvPicPr>
          <p:cNvPr id="8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1756900"/>
            <a:ext cx="2304256" cy="18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9" y="4333192"/>
            <a:ext cx="2589161" cy="19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9759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95536" y="492214"/>
            <a:ext cx="8538152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2E1030"/>
              </a:buClr>
              <a:buSzPct val="25000"/>
              <a:buFont typeface="Cabin"/>
              <a:buNone/>
            </a:pPr>
            <a:r>
              <a:rPr lang="fr-FR" sz="4000" b="1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…s</a:t>
            </a:r>
            <a:r>
              <a:rPr lang="fr-FR" sz="4000" b="1" i="0" u="none" strike="noStrike" cap="none" baseline="0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aigne du nez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27584" y="1052736"/>
            <a:ext cx="7498080" cy="5216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S’ asseoir </a:t>
            </a: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tête penchée en avant 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(</a:t>
            </a:r>
            <a:r>
              <a:rPr lang="fr-FR" sz="2400" b="0" i="0" u="none" strike="noStrike" cap="none" baseline="0" dirty="0">
                <a:ea typeface="Cabin"/>
                <a:cs typeface="Cabin"/>
                <a:sym typeface="Cabin"/>
              </a:rPr>
              <a:t>ne jamais allonger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)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Se </a:t>
            </a: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moucher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vigoureusement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Comprimer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ses </a:t>
            </a: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narines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avec ses doigts durant </a:t>
            </a: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10 min 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sans </a:t>
            </a:r>
            <a:r>
              <a:rPr lang="fr-FR" sz="2400" dirty="0">
                <a:ea typeface="Cabin"/>
                <a:cs typeface="Cabin"/>
                <a:sym typeface="Cabin"/>
              </a:rPr>
              <a:t>relâcher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fr-FR" sz="2400" b="0" i="0" u="none" strike="noStrike" cap="none" baseline="0" dirty="0">
              <a:ea typeface="Cabin"/>
              <a:cs typeface="Cabin"/>
              <a:sym typeface="Cabin"/>
            </a:endParaRP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rgbClr val="000000"/>
                </a:solidFill>
                <a:ea typeface="Cabin"/>
                <a:cs typeface="Cabin"/>
                <a:sym typeface="Cabin"/>
              </a:rPr>
              <a:t>Demander un avis médical SI: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Le saignement ne s’arrête pas ou se reproduit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Le saignement survient après une chute ou un coup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La victime prend des médicaments en particulier ceux qui augmentent les saignements</a:t>
            </a:r>
          </a:p>
          <a:p>
            <a:pPr marL="365760" marR="0" lvl="0" indent="-1879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663"/>
            <a:ext cx="2202632" cy="14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970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20277" y="96307"/>
            <a:ext cx="861016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E1030"/>
              </a:buClr>
              <a:buSzPct val="25000"/>
              <a:buFont typeface="Cabin"/>
              <a:buNone/>
            </a:pPr>
            <a:r>
              <a:rPr lang="fr-FR" sz="4000" b="1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…</a:t>
            </a:r>
            <a:r>
              <a:rPr lang="fr-FR" sz="4000" b="1" i="0" u="none" strike="noStrike" cap="none" baseline="0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crache ou vomit du sang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7504" y="1017034"/>
            <a:ext cx="8102853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82296" marR="0" lvl="0" indent="-6096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             Attention=&gt; </a:t>
            </a: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Il s’agit toujours d’un signe </a:t>
            </a:r>
          </a:p>
          <a:p>
            <a:pPr marL="82296" marR="0" lvl="0" indent="-6096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=&gt; Maladie grave =&gt; prise en charge médicale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95536" y="2410519"/>
            <a:ext cx="8354764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E1030"/>
              </a:buClr>
              <a:buSzPct val="25000"/>
              <a:buFont typeface="Cabin"/>
              <a:buNone/>
            </a:pPr>
            <a:r>
              <a:rPr lang="fr-FR" sz="2800" b="1" i="0" u="none" strike="noStrike" cap="none" baseline="0" dirty="0">
                <a:solidFill>
                  <a:srgbClr val="2E1030"/>
                </a:solidFill>
                <a:ea typeface="Cabin"/>
                <a:cs typeface="Cabin"/>
                <a:sym typeface="Cabin"/>
              </a:rPr>
              <a:t>Conduite à tenir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39552" y="3144861"/>
            <a:ext cx="8390885" cy="37650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Installer victime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: : =&gt;  position confort si consciente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				=&gt; Allongée, en position stable sur le côté si perte de connaissance</a:t>
            </a:r>
          </a:p>
          <a:p>
            <a:pPr marL="1947672" marR="0" lvl="8" indent="-4572" algn="l" rtl="0">
              <a:lnSpc>
                <a:spcPct val="100000"/>
              </a:lnSpc>
              <a:spcBef>
                <a:spcPts val="160"/>
              </a:spcBef>
              <a:buClr>
                <a:schemeClr val="accent6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ALERTER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les secours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=&gt; conserver les vomissements / crachats si possible pour donner aux secours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2400" b="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Surveiller </a:t>
            </a:r>
            <a:r>
              <a:rPr lang="fr-FR" sz="2400" b="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en permanence</a:t>
            </a:r>
          </a:p>
          <a:p>
            <a:pPr marL="365760" marR="0" lvl="0" indent="-1879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744" y="0"/>
            <a:ext cx="2304256" cy="188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057115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23528" y="2204864"/>
            <a:ext cx="8610160" cy="3354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320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Allonger</a:t>
            </a:r>
            <a:r>
              <a:rPr lang="fr-FR" sz="320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 la victime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320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Demande un </a:t>
            </a:r>
            <a:r>
              <a:rPr lang="fr-FR" sz="3200" i="0" u="none" strike="noStrike" cap="none" baseline="0" dirty="0">
                <a:solidFill>
                  <a:srgbClr val="FF0000"/>
                </a:solidFill>
                <a:ea typeface="Cabin"/>
                <a:cs typeface="Cabin"/>
                <a:sym typeface="Cabin"/>
              </a:rPr>
              <a:t>avis médical </a:t>
            </a:r>
            <a:r>
              <a:rPr lang="fr-FR" sz="320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et appliquer consignes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320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Si aggravation contacter le 15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fr-FR" sz="3200" i="0" u="none" strike="noStrike" cap="none" baseline="0" dirty="0">
                <a:solidFill>
                  <a:schemeClr val="dk1"/>
                </a:solidFill>
                <a:ea typeface="Cabin"/>
                <a:cs typeface="Cabin"/>
                <a:sym typeface="Cabin"/>
              </a:rPr>
              <a:t>Gestes qui s’imposent à la victime si perte connaissance</a:t>
            </a:r>
          </a:p>
          <a:p>
            <a: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95536" y="307549"/>
            <a:ext cx="8538152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E1030"/>
              </a:buClr>
              <a:buSzPct val="25000"/>
              <a:buFont typeface="Cabin"/>
              <a:buNone/>
            </a:pPr>
            <a:r>
              <a:rPr lang="fr-FR" sz="3200" b="1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              …Perd </a:t>
            </a:r>
            <a:r>
              <a:rPr lang="fr-FR" sz="3200" b="1" i="0" u="none" strike="noStrike" cap="none" baseline="0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du sang par un </a:t>
            </a:r>
            <a:br>
              <a:rPr lang="fr-FR" sz="3200" b="1" i="0" u="none" strike="noStrike" cap="none" baseline="0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</a:br>
            <a:r>
              <a:rPr lang="fr-FR" sz="3200" b="1" i="0" u="none" strike="noStrike" cap="none" baseline="0" dirty="0">
                <a:solidFill>
                  <a:srgbClr val="FF0000"/>
                </a:solidFill>
                <a:latin typeface="+mn-lt"/>
                <a:ea typeface="Cabin"/>
                <a:cs typeface="Cabin"/>
                <a:sym typeface="Cabin"/>
              </a:rPr>
              <a:t>orifice naturel </a:t>
            </a:r>
            <a:r>
              <a:rPr lang="fr-FR" sz="3200" b="1" i="0" u="none" strike="noStrike" cap="none" baseline="0" dirty="0">
                <a:solidFill>
                  <a:srgbClr val="2E1030"/>
                </a:solidFill>
                <a:latin typeface="+mn-lt"/>
                <a:ea typeface="Cabin"/>
                <a:cs typeface="Cabin"/>
                <a:sym typeface="Cabin"/>
              </a:rPr>
              <a:t>de façon inhabituelle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35" y="0"/>
            <a:ext cx="2589161" cy="19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968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6253" y="31877"/>
            <a:ext cx="9215940" cy="120954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/>
            <a:r>
              <a:rPr lang="fr-FR" sz="3600" b="1" dirty="0">
                <a:ea typeface="Microsoft YaHei" pitchFamily="2"/>
                <a:cs typeface="Mangal" pitchFamily="2"/>
              </a:rPr>
              <a:t>Qu'évoque pour vous une hémorragie externe, </a:t>
            </a:r>
          </a:p>
          <a:p>
            <a:pPr algn="ctr" hangingPunct="0"/>
            <a:r>
              <a:rPr lang="fr-FR" sz="3600" b="1" dirty="0">
                <a:ea typeface="Microsoft YaHei" pitchFamily="2"/>
                <a:cs typeface="Mangal" pitchFamily="2"/>
              </a:rPr>
              <a:t> et comment la reconnaître?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1216254"/>
            <a:ext cx="8856984" cy="5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537381" y="2090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Quelles sont les causes?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02738" y="3134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Y </a:t>
            </a:r>
            <a:r>
              <a:rPr lang="fr-FR" sz="3600" b="1" dirty="0" err="1"/>
              <a:t>a-t’il</a:t>
            </a:r>
            <a:r>
              <a:rPr lang="fr-FR" sz="3600" b="1" dirty="0"/>
              <a:t> un risque?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37381" y="3861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Que feriez-vous?  </a:t>
            </a:r>
          </a:p>
        </p:txBody>
      </p:sp>
    </p:spTree>
    <p:extLst>
      <p:ext uri="{BB962C8B-B14F-4D97-AF65-F5344CB8AC3E}">
        <p14:creationId xmlns:p14="http://schemas.microsoft.com/office/powerpoint/2010/main" val="561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27687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 la fin de la séquence, vous serez capable de réaliser la conduite à tenir face à une hémorragie externe, en attente de l’arrivée des secours.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9" y="4948385"/>
            <a:ext cx="20162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7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52128"/>
          </a:xfrm>
        </p:spPr>
        <p:txBody>
          <a:bodyPr>
            <a:normAutofit/>
          </a:bodyPr>
          <a:lstStyle/>
          <a:p>
            <a:r>
              <a:rPr lang="fr-FR" sz="1800" b="1" dirty="0"/>
              <a:t>Mr Jean TRANCHE, Rue du saucisson</a:t>
            </a:r>
            <a:br>
              <a:rPr lang="fr-FR" sz="1800" b="1" dirty="0"/>
            </a:br>
            <a:r>
              <a:rPr lang="fr-FR" sz="1800" b="1" dirty="0"/>
              <a:t>Nouméa </a:t>
            </a:r>
            <a:br>
              <a:rPr lang="fr-FR" sz="1800" b="1" dirty="0"/>
            </a:br>
            <a:r>
              <a:rPr lang="fr-FR" sz="1800" b="1" dirty="0"/>
              <a:t>Tel: 98 37 99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6480720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DTR: compression directe voir jusqu’au pansement compressif</a:t>
            </a:r>
          </a:p>
        </p:txBody>
      </p:sp>
    </p:spTree>
    <p:extLst>
      <p:ext uri="{BB962C8B-B14F-4D97-AF65-F5344CB8AC3E}">
        <p14:creationId xmlns:p14="http://schemas.microsoft.com/office/powerpoint/2010/main" val="373631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30574"/>
              </p:ext>
            </p:extLst>
          </p:nvPr>
        </p:nvGraphicFramePr>
        <p:xfrm>
          <a:off x="190433" y="1484784"/>
          <a:ext cx="8839029" cy="443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462">
                <a:tc>
                  <a:txBody>
                    <a:bodyPr/>
                    <a:lstStyle/>
                    <a:p>
                      <a:pPr algn="ctr"/>
                      <a:r>
                        <a:rPr lang="fr-FR" sz="3300" dirty="0">
                          <a:solidFill>
                            <a:schemeClr val="tx1"/>
                          </a:solidFill>
                        </a:rPr>
                        <a:t>Signes </a:t>
                      </a:r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 dirty="0">
                          <a:solidFill>
                            <a:schemeClr val="tx1"/>
                          </a:solidFill>
                        </a:rPr>
                        <a:t>Causes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 dirty="0">
                          <a:solidFill>
                            <a:schemeClr val="tx1"/>
                          </a:solidFill>
                        </a:rPr>
                        <a:t>Risques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28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2216203"/>
            <a:ext cx="2939287" cy="329908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Pertes de sang abondantes</a:t>
            </a: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 et prolongées</a:t>
            </a:r>
          </a:p>
          <a:p>
            <a:pPr algn="ctr" hangingPunct="0"/>
            <a:endParaRPr lang="fr-FR" sz="2000" b="1" dirty="0">
              <a:latin typeface="Comic Sans MS" pitchFamily="66"/>
              <a:ea typeface="Microsoft YaHei" pitchFamily="2"/>
              <a:cs typeface="Mangal" pitchFamily="2"/>
            </a:endParaRP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Saignement ne s'arrête pas seul</a:t>
            </a:r>
          </a:p>
          <a:p>
            <a:pPr hangingPunct="0"/>
            <a:endParaRPr lang="fr-FR" sz="2000" dirty="0">
              <a:latin typeface="Comic Sans MS" pitchFamily="66"/>
              <a:ea typeface="Microsoft YaHei" pitchFamily="2"/>
              <a:cs typeface="Mangal" pitchFamily="2"/>
            </a:endParaRP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Mouchoir imbibé en quelques secondes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90105" y="2381031"/>
            <a:ext cx="1839690" cy="22268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lnSpc>
                <a:spcPct val="150000"/>
              </a:lnSpc>
              <a:defRPr sz="2600"/>
            </a:pPr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Plaies</a:t>
            </a:r>
          </a:p>
          <a:p>
            <a:pPr algn="ctr" hangingPunct="0">
              <a:lnSpc>
                <a:spcPct val="150000"/>
              </a:lnSpc>
              <a:defRPr sz="2600"/>
            </a:pPr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Traumatismes</a:t>
            </a:r>
          </a:p>
          <a:p>
            <a:pPr algn="ctr" hangingPunct="0">
              <a:lnSpc>
                <a:spcPct val="150000"/>
              </a:lnSpc>
              <a:defRPr sz="2600"/>
            </a:pPr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 Ou</a:t>
            </a:r>
          </a:p>
          <a:p>
            <a:pPr algn="ctr" hangingPunct="0">
              <a:lnSpc>
                <a:spcPct val="150000"/>
              </a:lnSpc>
              <a:defRPr sz="2600"/>
            </a:pPr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 Maladies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6742" y="2246157"/>
            <a:ext cx="2909871" cy="115465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fr-FR" sz="2000" b="1" dirty="0">
                <a:latin typeface="Comic Sans MS" pitchFamily="66"/>
                <a:ea typeface="Microsoft YaHei" pitchFamily="2"/>
                <a:cs typeface="Mangal" pitchFamily="2"/>
              </a:rPr>
              <a:t>Pour la victime:</a:t>
            </a: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- Détresse circulatoire        </a:t>
            </a: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   ou arrêt cardiaque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0387" y="4053069"/>
            <a:ext cx="3294358" cy="151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fr-FR" sz="2000" b="1" dirty="0">
                <a:latin typeface="Comic Sans MS" pitchFamily="66"/>
                <a:ea typeface="Microsoft YaHei" pitchFamily="2"/>
                <a:cs typeface="Mangal" pitchFamily="2"/>
              </a:rPr>
              <a:t>Pour le sauveteur:</a:t>
            </a:r>
          </a:p>
          <a:p>
            <a:pPr hangingPunct="0"/>
            <a:r>
              <a:rPr lang="fr-FR" sz="2000" dirty="0">
                <a:latin typeface="Comic Sans MS" pitchFamily="66"/>
                <a:ea typeface="Microsoft YaHei" pitchFamily="2"/>
                <a:cs typeface="Mangal" pitchFamily="2"/>
              </a:rPr>
              <a:t>- risque d'être infecté            par une maladie transmissible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4946" y="257325"/>
            <a:ext cx="8230004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fr-FR" sz="3600" b="1" dirty="0"/>
              <a:t>Synthèse:  </a:t>
            </a:r>
          </a:p>
        </p:txBody>
      </p:sp>
    </p:spTree>
    <p:extLst>
      <p:ext uri="{BB962C8B-B14F-4D97-AF65-F5344CB8AC3E}">
        <p14:creationId xmlns:p14="http://schemas.microsoft.com/office/powerpoint/2010/main" val="260593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vers le bas 9"/>
          <p:cNvSpPr/>
          <p:nvPr/>
        </p:nvSpPr>
        <p:spPr>
          <a:xfrm>
            <a:off x="7724297" y="1412776"/>
            <a:ext cx="1368152" cy="511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b="1" dirty="0"/>
              <a:t>Par compression directe et Pansement Compressif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9185" y="1700808"/>
            <a:ext cx="298376" cy="422188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/>
              <a:t>Conduite à tenir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12481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Constater l’hémorragie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865149"/>
            <a:ext cx="5672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</a:rPr>
              <a:t>Demander à la victime de se comprimer directement l’endroit qui saigne, à défaut, le faire soi-même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2441" y="31077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  Allonger la victime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2447" y="4376326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Alerter les secours </a:t>
            </a:r>
            <a:r>
              <a:rPr lang="fr-FR" sz="1000" dirty="0">
                <a:solidFill>
                  <a:prstClr val="black"/>
                </a:solidFill>
              </a:rPr>
              <a:t>(téléphone pouvant être sur haut-parleur permettant ainsi d'alerter sans lâcher la compression directe)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3579" y="500407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</a:rPr>
              <a:t>Vérifier l’arrêt du saignement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3579" y="560992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Rassurer la victime et la protéger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2447" y="621560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Surveiller les signes d’aggravation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37450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rgbClr val="FF0000"/>
                </a:solidFill>
              </a:rPr>
              <a:t>Réaliser le pansement compressif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00" y="1505298"/>
            <a:ext cx="1238250" cy="29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6429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 pansement compressif est impossible si:</a:t>
            </a:r>
          </a:p>
          <a:p>
            <a:pPr marL="0" indent="0">
              <a:buNone/>
            </a:pP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200" dirty="0"/>
              <a:t>Localisation de la plaie: tête, cou, thorax, abdomen…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200" dirty="0"/>
              <a:t>Si la compression directe n’est pas efficace et ne permet pas l’arrêt </a:t>
            </a:r>
            <a:r>
              <a:rPr lang="fr-FR" sz="3200"/>
              <a:t>de l’hémorragie. </a:t>
            </a:r>
            <a:endParaRPr lang="fr-FR" sz="3200" dirty="0"/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05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Contact du sauveteur avec le sang de la victime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81127"/>
          </a:xfrm>
        </p:spPr>
        <p:txBody>
          <a:bodyPr>
            <a:normAutofit/>
          </a:bodyPr>
          <a:lstStyle/>
          <a:p>
            <a:r>
              <a:rPr lang="fr-FR" sz="2400" dirty="0"/>
              <a:t>Se protéger (gants, sacs plastique…)</a:t>
            </a:r>
          </a:p>
          <a:p>
            <a:endParaRPr lang="fr-FR" sz="2400" dirty="0"/>
          </a:p>
          <a:p>
            <a:r>
              <a:rPr lang="fr-FR" sz="2400" dirty="0"/>
              <a:t>Ne pas porter les mains sur les muqueuses</a:t>
            </a:r>
          </a:p>
          <a:p>
            <a:endParaRPr lang="fr-FR" sz="2400" dirty="0"/>
          </a:p>
          <a:p>
            <a:r>
              <a:rPr lang="fr-FR" sz="2400" dirty="0"/>
              <a:t>Se laver les mains ou se désinfecter toutes zones souillées. </a:t>
            </a:r>
          </a:p>
          <a:p>
            <a:endParaRPr lang="fr-FR" sz="2400" dirty="0"/>
          </a:p>
          <a:p>
            <a:r>
              <a:rPr lang="fr-FR" sz="2400" dirty="0"/>
              <a:t>Retirer les vêtements souillés</a:t>
            </a:r>
          </a:p>
          <a:p>
            <a:endParaRPr lang="fr-FR" sz="2400" dirty="0"/>
          </a:p>
          <a:p>
            <a:r>
              <a:rPr lang="fr-FR" sz="2400" dirty="0"/>
              <a:t>Avis médical:      - si plaie</a:t>
            </a:r>
          </a:p>
          <a:p>
            <a:pPr marL="0" indent="0">
              <a:buNone/>
            </a:pPr>
            <a:r>
              <a:rPr lang="fr-FR" sz="2400" dirty="0"/>
              <a:t>                                   - si projection sur le visage. </a:t>
            </a:r>
          </a:p>
        </p:txBody>
      </p:sp>
    </p:spTree>
    <p:extLst>
      <p:ext uri="{BB962C8B-B14F-4D97-AF65-F5344CB8AC3E}">
        <p14:creationId xmlns:p14="http://schemas.microsoft.com/office/powerpoint/2010/main" val="23227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91746" y="115805"/>
            <a:ext cx="292054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Hémorragie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Signes spécifiques </a:t>
            </a:r>
          </a:p>
        </p:txBody>
      </p:sp>
      <p:cxnSp>
        <p:nvCxnSpPr>
          <p:cNvPr id="18" name="Connecteur droit avec flèche 17"/>
          <p:cNvCxnSpPr>
            <a:stCxn id="4" idx="2"/>
          </p:cNvCxnSpPr>
          <p:nvPr/>
        </p:nvCxnSpPr>
        <p:spPr>
          <a:xfrm flipH="1" flipV="1">
            <a:off x="4047832" y="692226"/>
            <a:ext cx="704188" cy="6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752020" y="762136"/>
            <a:ext cx="0" cy="432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752020" y="1629614"/>
            <a:ext cx="0" cy="458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41" idx="0"/>
          </p:cNvCxnSpPr>
          <p:nvPr/>
        </p:nvCxnSpPr>
        <p:spPr>
          <a:xfrm>
            <a:off x="6212294" y="4282645"/>
            <a:ext cx="1376097" cy="407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969655" y="5314109"/>
            <a:ext cx="2430271" cy="61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752020" y="2533546"/>
            <a:ext cx="11161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076056" y="5333692"/>
            <a:ext cx="2512335" cy="61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34" idx="0"/>
          </p:cNvCxnSpPr>
          <p:nvPr/>
        </p:nvCxnSpPr>
        <p:spPr>
          <a:xfrm>
            <a:off x="4752020" y="2759080"/>
            <a:ext cx="0" cy="50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91746" y="1274561"/>
            <a:ext cx="292054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PROTECTION ADAPTEE 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91746" y="2132600"/>
            <a:ext cx="292054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COMPRIMER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LOCALEMENT AVEC LA MAIN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291746" y="3267638"/>
            <a:ext cx="292054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ALLONGER </a:t>
            </a:r>
          </a:p>
        </p:txBody>
      </p:sp>
      <p:cxnSp>
        <p:nvCxnSpPr>
          <p:cNvPr id="35" name="Connecteur droit avec flèche 34"/>
          <p:cNvCxnSpPr>
            <a:stCxn id="34" idx="2"/>
            <a:endCxn id="37" idx="0"/>
          </p:cNvCxnSpPr>
          <p:nvPr/>
        </p:nvCxnSpPr>
        <p:spPr>
          <a:xfrm>
            <a:off x="4752020" y="3636970"/>
            <a:ext cx="0" cy="46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291746" y="4099431"/>
            <a:ext cx="292054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SAUVETEUR SEUL? </a:t>
            </a:r>
          </a:p>
        </p:txBody>
      </p:sp>
      <p:cxnSp>
        <p:nvCxnSpPr>
          <p:cNvPr id="38" name="Connecteur droit avec flèche 37"/>
          <p:cNvCxnSpPr>
            <a:endCxn id="39" idx="0"/>
          </p:cNvCxnSpPr>
          <p:nvPr/>
        </p:nvCxnSpPr>
        <p:spPr>
          <a:xfrm flipH="1">
            <a:off x="1969656" y="4284097"/>
            <a:ext cx="1322090" cy="40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47565" y="4687361"/>
            <a:ext cx="2644181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POSE D’UN PANSEMENT COMPRESSIF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212294" y="4690134"/>
            <a:ext cx="2752194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MAINTENIR LA COMPRESSION MANUELLE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299838" y="5949280"/>
            <a:ext cx="2912455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ALERTER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COUVRIR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SURVEILLER </a:t>
            </a:r>
          </a:p>
        </p:txBody>
      </p:sp>
      <p:cxnSp>
        <p:nvCxnSpPr>
          <p:cNvPr id="45" name="Connecteur droit avec flèche 44"/>
          <p:cNvCxnSpPr>
            <a:stCxn id="44" idx="2"/>
          </p:cNvCxnSpPr>
          <p:nvPr/>
        </p:nvCxnSpPr>
        <p:spPr>
          <a:xfrm flipH="1" flipV="1">
            <a:off x="4055924" y="6525701"/>
            <a:ext cx="700142" cy="34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5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778</TotalTime>
  <Words>559</Words>
  <Application>Microsoft Macintosh PowerPoint</Application>
  <PresentationFormat>Affichage à l'écran (4:3)</PresentationFormat>
  <Paragraphs>112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Cabin</vt:lpstr>
      <vt:lpstr>Calibri</vt:lpstr>
      <vt:lpstr>Comic Sans MS</vt:lpstr>
      <vt:lpstr>Wingdings</vt:lpstr>
      <vt:lpstr>Thème Office</vt:lpstr>
      <vt:lpstr>Présentation PowerPoint</vt:lpstr>
      <vt:lpstr>Présentation PowerPoint</vt:lpstr>
      <vt:lpstr>Présentation PowerPoint</vt:lpstr>
      <vt:lpstr>Mr Jean TRANCHE, Rue du saucisson Nouméa  Tel: 98 37 99</vt:lpstr>
      <vt:lpstr>Présentation PowerPoint</vt:lpstr>
      <vt:lpstr>Par compression directe et Pansement Compressif</vt:lpstr>
      <vt:lpstr>Présentation PowerPoint</vt:lpstr>
      <vt:lpstr>Contact du sauveteur avec le sang de la victime</vt:lpstr>
      <vt:lpstr>Présentation PowerPoint</vt:lpstr>
      <vt:lpstr>A vous de jouer!!!</vt:lpstr>
      <vt:lpstr>Le garrot </vt:lpstr>
      <vt:lpstr>Points clefs</vt:lpstr>
      <vt:lpstr>A vous de jouer!!!</vt:lpstr>
      <vt:lpstr>Hémorragies extériorisées : </vt:lpstr>
      <vt:lpstr>…saigne du nez</vt:lpstr>
      <vt:lpstr>…crache ou vomit du sang</vt:lpstr>
      <vt:lpstr>              …Perd du sang par un  orifice naturel de façon inhabituelle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</dc:creator>
  <cp:lastModifiedBy>Cedric PELLERIN</cp:lastModifiedBy>
  <cp:revision>62</cp:revision>
  <dcterms:created xsi:type="dcterms:W3CDTF">2014-09-03T09:08:49Z</dcterms:created>
  <dcterms:modified xsi:type="dcterms:W3CDTF">2022-02-27T22:19:03Z</dcterms:modified>
</cp:coreProperties>
</file>