
<file path=[Content_Types].xml><?xml version="1.0" encoding="utf-8"?>
<Types xmlns="http://schemas.openxmlformats.org/package/2006/content-types">
  <Default Extension="gif" ContentType="image/gi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media/image6.jpg" ContentType="image/png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84" r:id="rId1"/>
  </p:sldMasterIdLst>
  <p:notesMasterIdLst>
    <p:notesMasterId r:id="rId24"/>
  </p:notesMasterIdLst>
  <p:sldIdLst>
    <p:sldId id="256" r:id="rId2"/>
    <p:sldId id="257" r:id="rId3"/>
    <p:sldId id="280" r:id="rId4"/>
    <p:sldId id="265" r:id="rId5"/>
    <p:sldId id="263" r:id="rId6"/>
    <p:sldId id="258" r:id="rId7"/>
    <p:sldId id="259" r:id="rId8"/>
    <p:sldId id="279" r:id="rId9"/>
    <p:sldId id="281" r:id="rId10"/>
    <p:sldId id="267" r:id="rId11"/>
    <p:sldId id="266" r:id="rId12"/>
    <p:sldId id="268" r:id="rId13"/>
    <p:sldId id="269" r:id="rId14"/>
    <p:sldId id="275" r:id="rId15"/>
    <p:sldId id="270" r:id="rId16"/>
    <p:sldId id="276" r:id="rId17"/>
    <p:sldId id="260" r:id="rId18"/>
    <p:sldId id="278" r:id="rId19"/>
    <p:sldId id="283" r:id="rId20"/>
    <p:sldId id="282" r:id="rId21"/>
    <p:sldId id="262" r:id="rId22"/>
    <p:sldId id="284" r:id="rId23"/>
  </p:sldIdLst>
  <p:sldSz cx="12192000" cy="6858000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69FB04-707C-4F49-BE01-02EDC1D5F0FF}">
  <a:tblStyle styleId="{1769FB04-707C-4F49-BE01-02EDC1D5F0F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rgbClr val="F2F7EE"/>
          </a:solidFill>
        </a:fill>
      </a:tcStyle>
    </a:band1H>
    <a:band1V>
      <a:tcStyle>
        <a:tcBdr/>
        <a:fill>
          <a:solidFill>
            <a:srgbClr val="F2F7EE"/>
          </a:solidFill>
        </a:fill>
      </a:tcStyle>
    </a:band1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l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9"/>
  </p:normalViewPr>
  <p:slideViewPr>
    <p:cSldViewPr snapToGrid="0">
      <p:cViewPr varScale="1">
        <p:scale>
          <a:sx n="110" d="100"/>
          <a:sy n="110" d="100"/>
        </p:scale>
        <p:origin x="632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686263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07678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172761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230785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r-FR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Faire une RE-FORMULATION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r-FR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Point cle demarche justification 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fr-F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8930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432045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322828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055960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079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3109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308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3590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8885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17962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2972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74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0336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02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493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1716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7832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1573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02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4865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3569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g"/><Relationship Id="rId3" Type="http://schemas.openxmlformats.org/officeDocument/2006/relationships/image" Target="../media/image13.gif"/><Relationship Id="rId7" Type="http://schemas.openxmlformats.org/officeDocument/2006/relationships/image" Target="../media/image1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ctrTitle"/>
          </p:nvPr>
        </p:nvSpPr>
        <p:spPr>
          <a:xfrm>
            <a:off x="1783307" y="1994810"/>
            <a:ext cx="9144000" cy="31392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ct val="25000"/>
              <a:buFont typeface="Comic Sans MS"/>
              <a:buNone/>
            </a:pPr>
            <a:r>
              <a:rPr lang="fr-FR" sz="4400" b="1" i="0" u="sng" strike="noStrike" cap="none" baseline="0" dirty="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PSC1 - Séquence 4: </a:t>
            </a:r>
            <a:br>
              <a:rPr lang="fr-FR" sz="4400" b="1" i="0" u="sng" strike="noStrike" cap="none" baseline="0" dirty="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lang="fr-FR" sz="4400" b="1" i="0" u="sng" strike="noStrike" cap="none" baseline="0" dirty="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lang="fr-FR" sz="4400" b="1" u="sng" dirty="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lang="fr-FR" sz="4400" b="1" u="sng" dirty="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fr-FR" sz="4400" b="1" i="0" u="sng" strike="noStrike" cap="none" baseline="0" dirty="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La perte de connaissance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93325" cy="2374601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47798" y="236182"/>
            <a:ext cx="8911687" cy="1280890"/>
          </a:xfrm>
        </p:spPr>
        <p:txBody>
          <a:bodyPr/>
          <a:lstStyle/>
          <a:p>
            <a:pPr algn="ctr"/>
            <a:r>
              <a:rPr lang="fr-FR" b="1" dirty="0"/>
              <a:t>Rechercher l’absence de réponse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47798" y="1423503"/>
            <a:ext cx="9515947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000" b="1" u="sng" dirty="0"/>
              <a:t>Conduite:</a:t>
            </a:r>
          </a:p>
          <a:p>
            <a:pPr marL="0" indent="0">
              <a:buNone/>
            </a:pPr>
            <a:endParaRPr lang="fr-FR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Poser des questions simples (« Comment ça va? »,   « Vous m’entendez? »)</a:t>
            </a:r>
          </a:p>
          <a:p>
            <a:pPr marL="0" indent="0">
              <a:buNone/>
            </a:pPr>
            <a:endParaRPr lang="fr-FR" sz="20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j-lt"/>
              </a:rPr>
              <a:t>Secouer doucement les épaules ou lui prendre la main et lui demander d’exécuter un ordre simple</a:t>
            </a:r>
            <a:r>
              <a:rPr lang="fr-FR" sz="2000" dirty="0">
                <a:solidFill>
                  <a:srgbClr val="FF0000"/>
                </a:solidFill>
                <a:latin typeface="+mj-lt"/>
              </a:rPr>
              <a:t>. </a:t>
            </a:r>
          </a:p>
          <a:p>
            <a:pPr marL="0" indent="0">
              <a:buNone/>
            </a:pPr>
            <a:endParaRPr lang="fr-FR" sz="2000" dirty="0">
              <a:latin typeface="+mj-lt"/>
            </a:endParaRPr>
          </a:p>
          <a:p>
            <a:pPr marL="0" indent="0">
              <a:buNone/>
            </a:pPr>
            <a:r>
              <a:rPr lang="fr-FR" sz="2000" dirty="0">
                <a:latin typeface="+mj-lt"/>
              </a:rPr>
              <a:t>Si réagit/répond alors…                                   conduite du malaise</a:t>
            </a:r>
          </a:p>
          <a:p>
            <a:endParaRPr lang="fr-FR" sz="2000" dirty="0">
              <a:latin typeface="+mj-lt"/>
            </a:endParaRPr>
          </a:p>
          <a:p>
            <a:r>
              <a:rPr lang="fr-FR" sz="2000" dirty="0">
                <a:latin typeface="+mj-lt"/>
              </a:rPr>
              <a:t>Si ne réagit/répond pas alors…                                  </a:t>
            </a:r>
            <a:r>
              <a:rPr lang="fr-FR" sz="2000" b="1" dirty="0">
                <a:solidFill>
                  <a:srgbClr val="FF0000"/>
                </a:solidFill>
                <a:latin typeface="+mj-lt"/>
              </a:rPr>
              <a:t>Appeler à l’aide!!!!!!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5074485" y="4843508"/>
            <a:ext cx="1925782" cy="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6296684" y="5702282"/>
            <a:ext cx="1925782" cy="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151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20088" y="582546"/>
            <a:ext cx="8911687" cy="836200"/>
          </a:xfrm>
        </p:spPr>
        <p:txBody>
          <a:bodyPr/>
          <a:lstStyle/>
          <a:p>
            <a:r>
              <a:rPr lang="fr-FR" b="1" dirty="0"/>
              <a:t>Libération des voies aériennes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000" b="1" u="sng" dirty="0">
                <a:solidFill>
                  <a:schemeClr val="tx1"/>
                </a:solidFill>
              </a:rPr>
              <a:t>Intérêt:</a:t>
            </a:r>
            <a:r>
              <a:rPr lang="fr-FR" sz="2000" b="1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Bascule</a:t>
            </a:r>
            <a:r>
              <a:rPr lang="fr-FR" sz="2000" dirty="0"/>
              <a:t> de la </a:t>
            </a:r>
            <a:r>
              <a:rPr lang="fr-FR" sz="2000" dirty="0">
                <a:solidFill>
                  <a:srgbClr val="FF0000"/>
                </a:solidFill>
              </a:rPr>
              <a:t>tête en arrière </a:t>
            </a:r>
            <a:r>
              <a:rPr lang="fr-FR" sz="2000" dirty="0"/>
              <a:t>et l’élévation du menton entrainent la </a:t>
            </a:r>
            <a:r>
              <a:rPr lang="fr-FR" sz="2000" dirty="0">
                <a:solidFill>
                  <a:srgbClr val="FF0000"/>
                </a:solidFill>
              </a:rPr>
              <a:t>langue</a:t>
            </a:r>
            <a:r>
              <a:rPr lang="fr-FR" sz="2000" dirty="0"/>
              <a:t> qui en se décollant du fond de la gorge permet le </a:t>
            </a:r>
            <a:r>
              <a:rPr lang="fr-FR" sz="2000" dirty="0">
                <a:solidFill>
                  <a:srgbClr val="FF0000"/>
                </a:solidFill>
              </a:rPr>
              <a:t>passage de l’air.</a:t>
            </a:r>
          </a:p>
          <a:p>
            <a:pPr marL="0" indent="0">
              <a:buNone/>
            </a:pPr>
            <a:endParaRPr lang="fr-FR" sz="2000" dirty="0">
              <a:solidFill>
                <a:srgbClr val="FF0000"/>
              </a:solidFill>
            </a:endParaRPr>
          </a:p>
          <a:p>
            <a:r>
              <a:rPr lang="fr-FR" sz="2000" b="1" u="sng" dirty="0">
                <a:solidFill>
                  <a:schemeClr val="tx1"/>
                </a:solidFill>
              </a:rPr>
              <a:t>Conduite:</a:t>
            </a:r>
          </a:p>
          <a:p>
            <a:pPr>
              <a:buFontTx/>
              <a:buChar char="-"/>
            </a:pPr>
            <a:r>
              <a:rPr lang="fr-FR" sz="2000" dirty="0">
                <a:solidFill>
                  <a:schemeClr val="tx1"/>
                </a:solidFill>
              </a:rPr>
              <a:t>Placer la </a:t>
            </a:r>
            <a:r>
              <a:rPr lang="fr-FR" sz="2000" dirty="0">
                <a:solidFill>
                  <a:srgbClr val="FF0000"/>
                </a:solidFill>
              </a:rPr>
              <a:t>paume</a:t>
            </a:r>
            <a:r>
              <a:rPr lang="fr-FR" sz="2000" dirty="0">
                <a:solidFill>
                  <a:schemeClr val="tx1"/>
                </a:solidFill>
              </a:rPr>
              <a:t> d’une main sur le </a:t>
            </a:r>
            <a:r>
              <a:rPr lang="fr-FR" sz="2000" dirty="0">
                <a:solidFill>
                  <a:srgbClr val="FF0000"/>
                </a:solidFill>
              </a:rPr>
              <a:t>front</a:t>
            </a:r>
            <a:r>
              <a:rPr lang="fr-FR" sz="2000" dirty="0">
                <a:solidFill>
                  <a:schemeClr val="tx1"/>
                </a:solidFill>
              </a:rPr>
              <a:t> de la victime</a:t>
            </a:r>
          </a:p>
          <a:p>
            <a:pPr>
              <a:buFontTx/>
              <a:buChar char="-"/>
            </a:pPr>
            <a:r>
              <a:rPr lang="fr-FR" sz="2000" dirty="0">
                <a:solidFill>
                  <a:schemeClr val="tx1"/>
                </a:solidFill>
              </a:rPr>
              <a:t>Placer </a:t>
            </a:r>
            <a:r>
              <a:rPr lang="fr-FR" sz="2000" dirty="0">
                <a:solidFill>
                  <a:srgbClr val="FF0000"/>
                </a:solidFill>
              </a:rPr>
              <a:t>2/3 doigts </a:t>
            </a:r>
            <a:r>
              <a:rPr lang="fr-FR" sz="2000" dirty="0">
                <a:solidFill>
                  <a:schemeClr val="tx1"/>
                </a:solidFill>
              </a:rPr>
              <a:t>de l’autre main </a:t>
            </a:r>
            <a:r>
              <a:rPr lang="fr-FR" sz="2000" dirty="0">
                <a:solidFill>
                  <a:srgbClr val="FF0000"/>
                </a:solidFill>
              </a:rPr>
              <a:t>sous</a:t>
            </a:r>
            <a:r>
              <a:rPr lang="fr-FR" sz="2000" dirty="0">
                <a:solidFill>
                  <a:schemeClr val="tx1"/>
                </a:solidFill>
              </a:rPr>
              <a:t> le </a:t>
            </a:r>
            <a:r>
              <a:rPr lang="fr-FR" sz="2000" dirty="0">
                <a:solidFill>
                  <a:srgbClr val="FF0000"/>
                </a:solidFill>
              </a:rPr>
              <a:t>menton</a:t>
            </a:r>
          </a:p>
          <a:p>
            <a:pPr>
              <a:buFontTx/>
              <a:buChar char="-"/>
            </a:pPr>
            <a:r>
              <a:rPr lang="fr-FR" sz="2000" dirty="0">
                <a:solidFill>
                  <a:srgbClr val="FF0000"/>
                </a:solidFill>
              </a:rPr>
              <a:t>Basculer</a:t>
            </a:r>
            <a:r>
              <a:rPr lang="fr-FR" sz="2000" dirty="0">
                <a:solidFill>
                  <a:schemeClr val="tx1"/>
                </a:solidFill>
              </a:rPr>
              <a:t> doucement la tête </a:t>
            </a:r>
            <a:r>
              <a:rPr lang="fr-FR" sz="2000" dirty="0">
                <a:solidFill>
                  <a:srgbClr val="FF0000"/>
                </a:solidFill>
              </a:rPr>
              <a:t>en arrière </a:t>
            </a:r>
            <a:r>
              <a:rPr lang="fr-FR" sz="2000" dirty="0">
                <a:solidFill>
                  <a:schemeClr val="tx1"/>
                </a:solidFill>
              </a:rPr>
              <a:t>en appuyant sur le front et élever menton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7091" y="390525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815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38957" y="276830"/>
            <a:ext cx="8625535" cy="740665"/>
          </a:xfrm>
        </p:spPr>
        <p:txBody>
          <a:bodyPr/>
          <a:lstStyle/>
          <a:p>
            <a:r>
              <a:rPr lang="fr-FR" b="1" dirty="0"/>
              <a:t>Apprécier la respiration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44279" y="920619"/>
            <a:ext cx="8915400" cy="5840505"/>
          </a:xfrm>
        </p:spPr>
        <p:txBody>
          <a:bodyPr>
            <a:normAutofit/>
          </a:bodyPr>
          <a:lstStyle/>
          <a:p>
            <a:r>
              <a:rPr lang="fr-FR" sz="2000" dirty="0"/>
              <a:t>Sur </a:t>
            </a:r>
            <a:r>
              <a:rPr lang="fr-FR" sz="2000" u="sng" dirty="0">
                <a:solidFill>
                  <a:srgbClr val="FF0000"/>
                </a:solidFill>
              </a:rPr>
              <a:t>10 secondes au plus</a:t>
            </a:r>
          </a:p>
          <a:p>
            <a:endParaRPr lang="fr-FR" sz="2000" dirty="0"/>
          </a:p>
          <a:p>
            <a:r>
              <a:rPr lang="fr-FR" sz="2000" dirty="0"/>
              <a:t>Conserver l’</a:t>
            </a:r>
            <a:r>
              <a:rPr lang="fr-FR" sz="2000" dirty="0">
                <a:solidFill>
                  <a:srgbClr val="FF0000"/>
                </a:solidFill>
              </a:rPr>
              <a:t>élévation</a:t>
            </a:r>
            <a:r>
              <a:rPr lang="fr-FR" sz="2000" dirty="0"/>
              <a:t> du </a:t>
            </a:r>
            <a:r>
              <a:rPr lang="fr-FR" sz="2000" dirty="0">
                <a:solidFill>
                  <a:srgbClr val="FF0000"/>
                </a:solidFill>
              </a:rPr>
              <a:t>menton</a:t>
            </a:r>
          </a:p>
          <a:p>
            <a:endParaRPr lang="fr-FR" sz="2000" dirty="0"/>
          </a:p>
          <a:p>
            <a:r>
              <a:rPr lang="fr-FR" sz="2000" dirty="0">
                <a:solidFill>
                  <a:srgbClr val="FF0000"/>
                </a:solidFill>
              </a:rPr>
              <a:t>Se pencher sur </a:t>
            </a:r>
            <a:r>
              <a:rPr lang="fr-FR" sz="2000" dirty="0"/>
              <a:t>la </a:t>
            </a:r>
            <a:r>
              <a:rPr lang="fr-FR" sz="2000" dirty="0">
                <a:solidFill>
                  <a:srgbClr val="FF0000"/>
                </a:solidFill>
              </a:rPr>
              <a:t>victime</a:t>
            </a:r>
            <a:r>
              <a:rPr lang="fr-FR" sz="2000" dirty="0"/>
              <a:t>, oreille et joue du sauveteur au dessus de la bouche et du nez</a:t>
            </a:r>
          </a:p>
          <a:p>
            <a:endParaRPr lang="fr-FR" sz="2000" dirty="0"/>
          </a:p>
          <a:p>
            <a:r>
              <a:rPr lang="fr-FR" sz="2000" dirty="0"/>
              <a:t>                  </a:t>
            </a:r>
            <a:r>
              <a:rPr lang="fr-FR" sz="2000" dirty="0">
                <a:solidFill>
                  <a:srgbClr val="FF0000"/>
                </a:solidFill>
              </a:rPr>
              <a:t>Regarder</a:t>
            </a:r>
            <a:r>
              <a:rPr lang="fr-FR" sz="2000" dirty="0"/>
              <a:t> si le ventre et la poitrine se soulèvent</a:t>
            </a:r>
          </a:p>
          <a:p>
            <a:endParaRPr lang="fr-FR" sz="2000" dirty="0"/>
          </a:p>
          <a:p>
            <a:r>
              <a:rPr lang="fr-FR" sz="2000" dirty="0"/>
              <a:t>                   </a:t>
            </a:r>
            <a:r>
              <a:rPr lang="fr-FR" sz="2000" dirty="0">
                <a:solidFill>
                  <a:srgbClr val="FF0000"/>
                </a:solidFill>
              </a:rPr>
              <a:t>Ecouter</a:t>
            </a:r>
            <a:r>
              <a:rPr lang="fr-FR" sz="2000" dirty="0"/>
              <a:t> sons provoqués par la respiration</a:t>
            </a:r>
          </a:p>
          <a:p>
            <a:endParaRPr lang="fr-FR" sz="2000" dirty="0"/>
          </a:p>
          <a:p>
            <a:r>
              <a:rPr lang="fr-FR" sz="2000" dirty="0"/>
              <a:t>                   </a:t>
            </a:r>
            <a:r>
              <a:rPr lang="fr-FR" sz="2000" dirty="0">
                <a:solidFill>
                  <a:srgbClr val="FF0000"/>
                </a:solidFill>
              </a:rPr>
              <a:t>Sentir</a:t>
            </a:r>
            <a:r>
              <a:rPr lang="fr-FR" sz="2000" dirty="0"/>
              <a:t> un flux d’air à l’expiration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264" y="4554080"/>
            <a:ext cx="1143816" cy="7096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141" y="3549958"/>
            <a:ext cx="804062" cy="80436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141" y="5463522"/>
            <a:ext cx="973939" cy="83534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000" y="6131181"/>
            <a:ext cx="656017" cy="58713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5186148" y="6270862"/>
            <a:ext cx="6541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Un seul de ces signes suffit pour confirmer respiration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9284" y="276830"/>
            <a:ext cx="3050417" cy="2152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610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35370" y="194619"/>
            <a:ext cx="8911687" cy="727018"/>
          </a:xfrm>
        </p:spPr>
        <p:txBody>
          <a:bodyPr>
            <a:normAutofit/>
          </a:bodyPr>
          <a:lstStyle/>
          <a:p>
            <a:pPr algn="ctr"/>
            <a:r>
              <a:rPr lang="fr-FR" b="1" dirty="0"/>
              <a:t>Position latérale de sécurité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91685" y="2260054"/>
            <a:ext cx="8915400" cy="3985561"/>
          </a:xfrm>
        </p:spPr>
        <p:txBody>
          <a:bodyPr>
            <a:normAutofit/>
          </a:bodyPr>
          <a:lstStyle/>
          <a:p>
            <a:r>
              <a:rPr lang="fr-FR" sz="2000" b="1" u="sng" dirty="0"/>
              <a:t>Intérêt:</a:t>
            </a:r>
            <a:r>
              <a:rPr lang="fr-FR" sz="2000" b="1" dirty="0"/>
              <a:t> </a:t>
            </a:r>
          </a:p>
          <a:p>
            <a:pPr marL="0" indent="0">
              <a:buNone/>
            </a:pPr>
            <a:r>
              <a:rPr lang="fr-FR" sz="2000" dirty="0"/>
              <a:t>Maintenir </a:t>
            </a:r>
            <a:r>
              <a:rPr lang="fr-FR" sz="2000" dirty="0">
                <a:solidFill>
                  <a:srgbClr val="FF0000"/>
                </a:solidFill>
              </a:rPr>
              <a:t>libres</a:t>
            </a:r>
            <a:r>
              <a:rPr lang="fr-FR" sz="2000" dirty="0"/>
              <a:t> les </a:t>
            </a:r>
            <a:r>
              <a:rPr lang="fr-FR" sz="2000" dirty="0">
                <a:solidFill>
                  <a:srgbClr val="FF0000"/>
                </a:solidFill>
              </a:rPr>
              <a:t>voies aériennes</a:t>
            </a:r>
            <a:r>
              <a:rPr lang="fr-FR" sz="2000" dirty="0"/>
              <a:t> de la victime:</a:t>
            </a:r>
          </a:p>
          <a:p>
            <a:pPr>
              <a:buFontTx/>
              <a:buChar char="-"/>
            </a:pPr>
            <a:r>
              <a:rPr lang="fr-FR" sz="2000" dirty="0">
                <a:solidFill>
                  <a:srgbClr val="FF0000"/>
                </a:solidFill>
              </a:rPr>
              <a:t>écoulement</a:t>
            </a:r>
            <a:r>
              <a:rPr lang="fr-FR" sz="2000" dirty="0"/>
              <a:t> des </a:t>
            </a:r>
            <a:r>
              <a:rPr lang="fr-FR" sz="2000" dirty="0">
                <a:solidFill>
                  <a:srgbClr val="FF0000"/>
                </a:solidFill>
              </a:rPr>
              <a:t>liquides</a:t>
            </a:r>
            <a:r>
              <a:rPr lang="fr-FR" sz="2000" dirty="0"/>
              <a:t> vers l’extérieur</a:t>
            </a:r>
          </a:p>
          <a:p>
            <a:pPr>
              <a:buFontTx/>
              <a:buChar char="-"/>
            </a:pPr>
            <a:r>
              <a:rPr lang="fr-FR" sz="2000" dirty="0"/>
              <a:t>évitant que la </a:t>
            </a:r>
            <a:r>
              <a:rPr lang="fr-FR" sz="2000" dirty="0">
                <a:solidFill>
                  <a:srgbClr val="FF0000"/>
                </a:solidFill>
              </a:rPr>
              <a:t>langue ne chute </a:t>
            </a:r>
            <a:r>
              <a:rPr lang="fr-FR" sz="2000" dirty="0"/>
              <a:t>au fond de la gorge. </a:t>
            </a:r>
          </a:p>
          <a:p>
            <a:pPr>
              <a:buFontTx/>
              <a:buChar char="-"/>
            </a:pPr>
            <a:endParaRPr lang="fr-FR" sz="20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446" y="2260054"/>
            <a:ext cx="2123222" cy="2407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1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79418" y="610256"/>
            <a:ext cx="9800503" cy="1280890"/>
          </a:xfrm>
        </p:spPr>
        <p:txBody>
          <a:bodyPr>
            <a:normAutofit/>
          </a:bodyPr>
          <a:lstStyle/>
          <a:p>
            <a:br>
              <a:rPr lang="fr-FR" u="sng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96537" y="1256587"/>
            <a:ext cx="9667747" cy="4950249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sz="3000" b="1" u="sng" dirty="0"/>
              <a:t>1</a:t>
            </a:r>
            <a:r>
              <a:rPr lang="fr-FR" sz="3000" b="1" u="sng" baseline="30000" dirty="0"/>
              <a:t>er</a:t>
            </a:r>
            <a:r>
              <a:rPr lang="fr-FR" sz="3000" b="1" u="sng" dirty="0"/>
              <a:t> temps: </a:t>
            </a:r>
            <a:r>
              <a:rPr lang="fr-FR" sz="3000" b="1" u="sng" dirty="0">
                <a:solidFill>
                  <a:srgbClr val="FF0000"/>
                </a:solidFill>
              </a:rPr>
              <a:t>Préparer retournement</a:t>
            </a:r>
            <a:r>
              <a:rPr lang="fr-FR" sz="3000" b="1" u="sng" dirty="0"/>
              <a:t> de la victime: 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100" dirty="0"/>
              <a:t>Retirer les lunettes si elle en a</a:t>
            </a:r>
          </a:p>
          <a:p>
            <a:pPr marL="0" indent="0">
              <a:buNone/>
            </a:pPr>
            <a:endParaRPr lang="fr-FR" sz="21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100" dirty="0">
                <a:solidFill>
                  <a:srgbClr val="FF0000"/>
                </a:solidFill>
              </a:rPr>
              <a:t>Rapprocher</a:t>
            </a:r>
            <a:r>
              <a:rPr lang="fr-FR" sz="2100" dirty="0"/>
              <a:t> les </a:t>
            </a:r>
            <a:r>
              <a:rPr lang="fr-FR" sz="2100" dirty="0">
                <a:solidFill>
                  <a:srgbClr val="FF0000"/>
                </a:solidFill>
              </a:rPr>
              <a:t>jambes de l’axe du corps de la victime. </a:t>
            </a:r>
          </a:p>
          <a:p>
            <a:pPr marL="0" indent="0">
              <a:buNone/>
            </a:pPr>
            <a:endParaRPr lang="fr-FR" sz="2100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2100" dirty="0"/>
              <a:t>Placer </a:t>
            </a:r>
            <a:r>
              <a:rPr lang="fr-FR" sz="2100" dirty="0">
                <a:solidFill>
                  <a:srgbClr val="FF0000"/>
                </a:solidFill>
              </a:rPr>
              <a:t>bras</a:t>
            </a:r>
            <a:r>
              <a:rPr lang="fr-FR" sz="2100" dirty="0"/>
              <a:t> coté sauveteur à </a:t>
            </a:r>
            <a:r>
              <a:rPr lang="fr-FR" sz="2100" dirty="0">
                <a:solidFill>
                  <a:srgbClr val="FF0000"/>
                </a:solidFill>
              </a:rPr>
              <a:t>90 degrés, </a:t>
            </a:r>
            <a:r>
              <a:rPr lang="fr-FR" sz="2100" dirty="0">
                <a:solidFill>
                  <a:schemeClr val="tx1"/>
                </a:solidFill>
              </a:rPr>
              <a:t>paume de main vers le haut. </a:t>
            </a:r>
          </a:p>
          <a:p>
            <a:pPr marL="0" indent="0">
              <a:buNone/>
            </a:pPr>
            <a:endParaRPr lang="fr-FR" sz="2100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2100" dirty="0">
                <a:solidFill>
                  <a:srgbClr val="FF0000"/>
                </a:solidFill>
              </a:rPr>
              <a:t>Saisir bras opposé </a:t>
            </a:r>
            <a:r>
              <a:rPr lang="fr-FR" sz="2100" dirty="0"/>
              <a:t>et amener dos de la main sur son oreille (coté sauveteur)</a:t>
            </a:r>
          </a:p>
          <a:p>
            <a:pPr marL="0" indent="0">
              <a:buNone/>
            </a:pPr>
            <a:endParaRPr lang="fr-FR" sz="21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100" dirty="0">
                <a:solidFill>
                  <a:srgbClr val="FF0000"/>
                </a:solidFill>
              </a:rPr>
              <a:t>Attraper jambe opposée </a:t>
            </a:r>
            <a:r>
              <a:rPr lang="fr-FR" sz="2100" dirty="0"/>
              <a:t>de la victime et la relever</a:t>
            </a:r>
          </a:p>
          <a:p>
            <a:pPr marL="0" indent="0">
              <a:buNone/>
            </a:pPr>
            <a:endParaRPr lang="fr-FR" sz="21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100" dirty="0">
                <a:solidFill>
                  <a:srgbClr val="FF0000"/>
                </a:solidFill>
              </a:rPr>
              <a:t>S’éloigner </a:t>
            </a:r>
            <a:r>
              <a:rPr lang="fr-FR" sz="2100" dirty="0"/>
              <a:t>du thorax</a:t>
            </a:r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734972" y="287090"/>
            <a:ext cx="63145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/>
              <a:t>Position latérale de sécurité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483322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7018"/>
          </a:xfrm>
        </p:spPr>
        <p:txBody>
          <a:bodyPr/>
          <a:lstStyle/>
          <a:p>
            <a:r>
              <a:rPr lang="fr-FR" b="1" dirty="0"/>
              <a:t>Position latérale de sécurité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93467" y="1517383"/>
            <a:ext cx="8915400" cy="456009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fr-FR" dirty="0"/>
          </a:p>
          <a:p>
            <a:endParaRPr lang="fr-FR" sz="2000" u="sng" dirty="0"/>
          </a:p>
          <a:p>
            <a:r>
              <a:rPr lang="fr-FR" sz="2800" b="1" u="sng" dirty="0"/>
              <a:t>2</a:t>
            </a:r>
            <a:r>
              <a:rPr lang="fr-FR" sz="2800" b="1" u="sng" baseline="30000" dirty="0"/>
              <a:t>ème</a:t>
            </a:r>
            <a:r>
              <a:rPr lang="fr-FR" sz="2800" b="1" u="sng" dirty="0"/>
              <a:t> temps: </a:t>
            </a:r>
            <a:r>
              <a:rPr lang="fr-FR" sz="2800" b="1" u="sng" dirty="0">
                <a:solidFill>
                  <a:srgbClr val="FF0000"/>
                </a:solidFill>
              </a:rPr>
              <a:t>Retourner </a:t>
            </a:r>
            <a:r>
              <a:rPr lang="fr-FR" sz="2800" b="1" u="sng" dirty="0"/>
              <a:t>la victime</a:t>
            </a:r>
          </a:p>
          <a:p>
            <a:pPr marL="0" indent="0">
              <a:buNone/>
            </a:pPr>
            <a:endParaRPr lang="fr-FR" sz="2800" b="1" u="sng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</a:rPr>
              <a:t>Tirer</a:t>
            </a:r>
            <a:r>
              <a:rPr lang="fr-FR" sz="2000" dirty="0"/>
              <a:t> sur la </a:t>
            </a:r>
            <a:r>
              <a:rPr lang="fr-FR" sz="2000" dirty="0">
                <a:solidFill>
                  <a:srgbClr val="FF0000"/>
                </a:solidFill>
              </a:rPr>
              <a:t>jambe relevée </a:t>
            </a:r>
            <a:r>
              <a:rPr lang="fr-FR" sz="2000" dirty="0"/>
              <a:t>pour basculer vers le sauveteur jusqu’à que genou touche le sol</a:t>
            </a:r>
          </a:p>
          <a:p>
            <a:pPr marL="0" indent="0">
              <a:buNone/>
            </a:pPr>
            <a:endParaRPr lang="fr-FR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</a:rPr>
              <a:t>Dégager main </a:t>
            </a:r>
            <a:r>
              <a:rPr lang="fr-FR" sz="2000" dirty="0"/>
              <a:t>du </a:t>
            </a:r>
            <a:r>
              <a:rPr lang="fr-FR" sz="2000" dirty="0">
                <a:solidFill>
                  <a:srgbClr val="FF0000"/>
                </a:solidFill>
              </a:rPr>
              <a:t>sauveteur</a:t>
            </a:r>
            <a:r>
              <a:rPr lang="fr-FR" sz="2000" dirty="0"/>
              <a:t> située sous la tête de la victime tout en préservant la bascule de la tête en arrière, en maintenant le coude de la victime. </a:t>
            </a:r>
          </a:p>
          <a:p>
            <a:pPr marL="0" indent="0">
              <a:buNone/>
            </a:pPr>
            <a:endParaRPr lang="fr-FR" sz="20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7648" y="1175450"/>
            <a:ext cx="2346964" cy="2236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98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Position latérale de sécurité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b="1" u="sng" dirty="0"/>
              <a:t>3</a:t>
            </a:r>
            <a:r>
              <a:rPr lang="fr-FR" sz="2800" b="1" u="sng" baseline="30000" dirty="0"/>
              <a:t>ème</a:t>
            </a:r>
            <a:r>
              <a:rPr lang="fr-FR" sz="2800" b="1" u="sng" dirty="0"/>
              <a:t> temps: </a:t>
            </a:r>
            <a:r>
              <a:rPr lang="fr-FR" sz="2800" b="1" u="sng" dirty="0">
                <a:solidFill>
                  <a:srgbClr val="FF0000"/>
                </a:solidFill>
              </a:rPr>
              <a:t>Stabiliser </a:t>
            </a:r>
            <a:r>
              <a:rPr lang="fr-FR" sz="2800" b="1" u="sng" dirty="0"/>
              <a:t>la victime</a:t>
            </a:r>
          </a:p>
          <a:p>
            <a:endParaRPr lang="fr-FR" sz="2800" b="1" u="sng" dirty="0"/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FF0000"/>
                </a:solidFill>
              </a:rPr>
              <a:t>Ajuster</a:t>
            </a:r>
            <a:r>
              <a:rPr lang="fr-FR" dirty="0"/>
              <a:t> la </a:t>
            </a:r>
            <a:r>
              <a:rPr lang="fr-FR" dirty="0">
                <a:solidFill>
                  <a:schemeClr val="tx1"/>
                </a:solidFill>
              </a:rPr>
              <a:t>jambe située au-dessus de telle sorte que la hanche et le genou soient en </a:t>
            </a:r>
            <a:r>
              <a:rPr lang="fr-FR" dirty="0">
                <a:solidFill>
                  <a:srgbClr val="FF0000"/>
                </a:solidFill>
              </a:rPr>
              <a:t>angle droit</a:t>
            </a:r>
          </a:p>
          <a:p>
            <a:pPr marL="0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FF0000"/>
                </a:solidFill>
              </a:rPr>
              <a:t>Ouvrir</a:t>
            </a:r>
            <a:r>
              <a:rPr lang="fr-FR" dirty="0"/>
              <a:t> la </a:t>
            </a:r>
            <a:r>
              <a:rPr lang="fr-FR" dirty="0">
                <a:solidFill>
                  <a:srgbClr val="FF0000"/>
                </a:solidFill>
              </a:rPr>
              <a:t>bouche sans mobiliser la tête. 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fr-FR" dirty="0">
              <a:solidFill>
                <a:srgbClr val="FF0000"/>
              </a:solidFill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ALERTER OU FAIRE ALERTER LES SECOURS ET SURVEILLER EN PERMANENCE LA RESPIRATION DE LA VICTIME. 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442" y="3684378"/>
            <a:ext cx="3277500" cy="1670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431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838200" y="417707"/>
            <a:ext cx="10515599" cy="7016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fr-FR" sz="4400" b="1" i="0" u="sng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POINTS CLES 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r-FR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Karina Fabreguettes</a:t>
            </a:r>
          </a:p>
        </p:txBody>
      </p:sp>
      <p:graphicFrame>
        <p:nvGraphicFramePr>
          <p:cNvPr id="114" name="Shape 114"/>
          <p:cNvGraphicFramePr/>
          <p:nvPr>
            <p:extLst>
              <p:ext uri="{D42A27DB-BD31-4B8C-83A1-F6EECF244321}">
                <p14:modId xmlns:p14="http://schemas.microsoft.com/office/powerpoint/2010/main" val="3950015411"/>
              </p:ext>
            </p:extLst>
          </p:nvPr>
        </p:nvGraphicFramePr>
        <p:xfrm>
          <a:off x="180305" y="1171978"/>
          <a:ext cx="11706900" cy="5589425"/>
        </p:xfrm>
        <a:graphic>
          <a:graphicData uri="http://schemas.openxmlformats.org/drawingml/2006/table">
            <a:tbl>
              <a:tblPr firstRow="1" bandRow="1">
                <a:noFill/>
                <a:tableStyleId>{1769FB04-707C-4F49-BE01-02EDC1D5F0FF}</a:tableStyleId>
              </a:tblPr>
              <a:tblGrid>
                <a:gridCol w="395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53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45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omic Sans MS"/>
                        <a:buNone/>
                      </a:pPr>
                      <a:r>
                        <a:rPr lang="fr-FR" sz="1800" u="none" strike="noStrike" cap="none" baseline="0" dirty="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Libération des voies aériennes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 u="none" strike="noStrike" cap="none" baseline="0" dirty="0"/>
                        <a:t>(LVA)</a:t>
                      </a: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omic Sans MS"/>
                        <a:buNone/>
                      </a:pPr>
                      <a:r>
                        <a:rPr lang="fr-FR" sz="1800" u="none" strike="noStrike" cap="none" baseline="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Position latérale de sécurité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 u="none" strike="noStrike" cap="none" baseline="0"/>
                        <a:t>(PLS)</a:t>
                      </a: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7175">
                <a:tc>
                  <a:txBody>
                    <a:bodyPr/>
                    <a:lstStyle/>
                    <a:p>
                      <a:pPr marL="285750" marR="0" lvl="0" indent="-28575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00000"/>
                        <a:buFont typeface="Comic Sans MS"/>
                        <a:buChar char="•"/>
                      </a:pPr>
                      <a:r>
                        <a:rPr lang="fr-FR" sz="1800" u="none" strike="noStrike" cap="none" baseline="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Le menton est élevé</a:t>
                      </a: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00000"/>
                        <a:buFont typeface="Comic Sans MS"/>
                        <a:buChar char="•"/>
                      </a:pPr>
                      <a:r>
                        <a:rPr lang="fr-FR" sz="1800" u="none" strike="noStrike" cap="none" baseline="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La tête est maintenue dans cette position</a:t>
                      </a:r>
                    </a:p>
                    <a:p>
                      <a:pPr marL="285750" marR="0" lvl="0" indent="-17145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Calibri"/>
                        <a:buNone/>
                      </a:pPr>
                      <a:endParaRPr sz="1800" u="none" strike="noStrike" cap="none" baseline="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00000"/>
                        <a:buFont typeface="Comic Sans MS"/>
                        <a:buChar char="•"/>
                      </a:pPr>
                      <a:r>
                        <a:rPr lang="fr-FR" sz="1800" u="none" strike="noStrike" cap="none" baseline="0" dirty="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Limiter au maximum les mouvement de la colonne vertébrale</a:t>
                      </a: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00000"/>
                        <a:buFont typeface="Comic Sans MS"/>
                        <a:buChar char="•"/>
                      </a:pPr>
                      <a:r>
                        <a:rPr lang="fr-FR" sz="1800" u="none" strike="noStrike" cap="none" baseline="0" dirty="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N’occasionner aucunes pressions sur la poitrine</a:t>
                      </a: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00000"/>
                        <a:buFont typeface="Comic Sans MS"/>
                        <a:buChar char="•"/>
                      </a:pPr>
                      <a:r>
                        <a:rPr lang="fr-FR" sz="1800" u="none" strike="noStrike" cap="none" baseline="0" dirty="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Permettre de contrôler a respiration </a:t>
                      </a: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00000"/>
                        <a:buFont typeface="Comic Sans MS"/>
                        <a:buChar char="•"/>
                      </a:pPr>
                      <a:r>
                        <a:rPr lang="fr-FR" sz="1800" u="none" strike="noStrike" cap="none" baseline="0" dirty="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permettre l’écoulement des liquides vers l’extérieur (bouche ouverte)</a:t>
                      </a:r>
                    </a:p>
                    <a:p>
                      <a:pPr marL="285750" marR="0" lvl="0" indent="-17145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Calibri"/>
                        <a:buNone/>
                      </a:pPr>
                      <a:endParaRPr sz="1800" u="none" strike="noStrike" cap="none" baseline="0" dirty="0"/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77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800" u="none" strike="noStrike" cap="none" baseline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800" u="none" strike="noStrike" cap="none" baseline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800" u="none" strike="noStrike" cap="none" baseline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800" u="none" strike="noStrike" cap="none" baseline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800" u="none" strike="noStrike" cap="none" baseline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800" u="none" strike="noStrike" cap="none" baseline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800" u="none" strike="noStrike" cap="none" baseline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800" u="none" strike="noStrike" cap="none" baseline="0"/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800" u="none" strike="noStrike" cap="none" baseline="0" dirty="0"/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5" name="Shape 1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6066" y="4339621"/>
            <a:ext cx="1904462" cy="20745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Shape 1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94226" y="4256594"/>
            <a:ext cx="1445854" cy="1735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Shape 11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859950" y="4339621"/>
            <a:ext cx="1725062" cy="12552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Shape 118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377621" y="4256594"/>
            <a:ext cx="1482328" cy="15585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Shape 119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768869" y="4298107"/>
            <a:ext cx="1608751" cy="1651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Shape 120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9684440" y="5634369"/>
            <a:ext cx="2118897" cy="9080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0156" y="554661"/>
            <a:ext cx="8911687" cy="1280890"/>
          </a:xfrm>
        </p:spPr>
        <p:txBody>
          <a:bodyPr/>
          <a:lstStyle/>
          <a:p>
            <a:pPr algn="ctr"/>
            <a:r>
              <a:rPr lang="fr-FR" b="1" dirty="0"/>
              <a:t>A vous de jouer!!!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510" y="1628800"/>
            <a:ext cx="8832981" cy="4392488"/>
          </a:xfrm>
        </p:spPr>
      </p:pic>
    </p:spTree>
    <p:extLst>
      <p:ext uri="{BB962C8B-B14F-4D97-AF65-F5344CB8AC3E}">
        <p14:creationId xmlns:p14="http://schemas.microsoft.com/office/powerpoint/2010/main" val="4014533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ACBC93-8DA4-184B-83C5-87EC4DC23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NC" b="1" dirty="0"/>
              <a:t>Perte de connaissance suite à un traumatisme ou dont on ne connaît pas l’origine: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A12240-0B0C-9C40-98CF-1A1B0A56A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2523" y="2770208"/>
            <a:ext cx="8915400" cy="2182793"/>
          </a:xfrm>
        </p:spPr>
        <p:txBody>
          <a:bodyPr/>
          <a:lstStyle/>
          <a:p>
            <a:r>
              <a:rPr lang="fr-FR" dirty="0"/>
              <a:t>L</a:t>
            </a:r>
            <a:r>
              <a:rPr lang="fr-NC" dirty="0"/>
              <a:t>aisser la victime sur le dos </a:t>
            </a:r>
          </a:p>
          <a:p>
            <a:r>
              <a:rPr lang="fr-FR" dirty="0"/>
              <a:t>F</a:t>
            </a:r>
            <a:r>
              <a:rPr lang="fr-NC" dirty="0"/>
              <a:t>aire alerter ou alerter les secours, respecter et appliquer les consignes</a:t>
            </a:r>
          </a:p>
          <a:p>
            <a:r>
              <a:rPr lang="fr-FR" dirty="0"/>
              <a:t>S</a:t>
            </a:r>
            <a:r>
              <a:rPr lang="fr-NC" dirty="0"/>
              <a:t>urveiller en permanence la respiration de la victime jusqu’à l’arrivée des secours </a:t>
            </a:r>
          </a:p>
          <a:p>
            <a:r>
              <a:rPr lang="fr-FR" dirty="0"/>
              <a:t>P</a:t>
            </a:r>
            <a:r>
              <a:rPr lang="fr-NC" dirty="0"/>
              <a:t>rotéger de la chaleur, du froid et les intempéries </a:t>
            </a:r>
          </a:p>
        </p:txBody>
      </p:sp>
    </p:spTree>
    <p:extLst>
      <p:ext uri="{BB962C8B-B14F-4D97-AF65-F5344CB8AC3E}">
        <p14:creationId xmlns:p14="http://schemas.microsoft.com/office/powerpoint/2010/main" val="1338160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2032999" y="395322"/>
            <a:ext cx="8911687" cy="1137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fr-FR" sz="3600" b="1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Qu’est ce qu’une</a:t>
            </a:r>
            <a:r>
              <a:rPr lang="fr-FR" sz="3600" b="1" i="0" u="none" strike="noStrike" cap="none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fr-FR" sz="3600" b="1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perte de connaissance et comment la reconnaissez vous</a:t>
            </a:r>
            <a:r>
              <a:rPr lang="fr-FR" sz="395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</p:txBody>
      </p:sp>
      <p:pic>
        <p:nvPicPr>
          <p:cNvPr id="92" name="Shape 92"/>
          <p:cNvPicPr preferRelativeResize="0">
            <a:picLocks noGrp="1"/>
          </p:cNvPicPr>
          <p:nvPr>
            <p:ph idx="1"/>
          </p:nvPr>
        </p:nvPicPr>
        <p:blipFill rotWithShape="1">
          <a:blip r:embed="rId3">
            <a:alphaModFix/>
          </a:blip>
          <a:stretch/>
        </p:blipFill>
        <p:spPr>
          <a:xfrm>
            <a:off x="3411940" y="2133600"/>
            <a:ext cx="6153806" cy="3912358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Shape 93"/>
          <p:cNvSpPr txBox="1">
            <a:spLocks noGrp="1"/>
          </p:cNvSpPr>
          <p:nvPr>
            <p:ph type="ftr" sz="quarter" idx="11"/>
          </p:nvPr>
        </p:nvSpPr>
        <p:spPr>
          <a:xfrm>
            <a:off x="4038600" y="6400433"/>
            <a:ext cx="4114800" cy="2769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endParaRPr lang="fr-FR" sz="1200" b="0" i="0" u="none" strike="noStrike" cap="none" baseline="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035958" y="641137"/>
            <a:ext cx="6905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latin typeface="Comic Sans MS" panose="030F0702030302020204" pitchFamily="66" charset="0"/>
              </a:rPr>
              <a:t>Quelles sont les causes?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537438" y="588945"/>
            <a:ext cx="6905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latin typeface="Comic Sans MS" panose="030F0702030302020204" pitchFamily="66" charset="0"/>
              </a:rPr>
              <a:t>Y’</a:t>
            </a:r>
            <a:r>
              <a:rPr lang="fr-FR" sz="3600" b="1" dirty="0" err="1">
                <a:latin typeface="Comic Sans MS" panose="030F0702030302020204" pitchFamily="66" charset="0"/>
              </a:rPr>
              <a:t>a-t’il</a:t>
            </a:r>
            <a:r>
              <a:rPr lang="fr-FR" sz="3600" b="1" dirty="0">
                <a:latin typeface="Comic Sans MS" panose="030F0702030302020204" pitchFamily="66" charset="0"/>
              </a:rPr>
              <a:t> un risque?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286698" y="588945"/>
            <a:ext cx="6905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latin typeface="Comic Sans MS" panose="030F0702030302020204" pitchFamily="66" charset="0"/>
              </a:rPr>
              <a:t>Que feriez-vous?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2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3371"/>
          </a:xfrm>
        </p:spPr>
        <p:txBody>
          <a:bodyPr>
            <a:normAutofit/>
          </a:bodyPr>
          <a:lstStyle/>
          <a:p>
            <a:pPr algn="ctr"/>
            <a:r>
              <a:rPr lang="fr-FR" sz="3300" b="1" dirty="0"/>
              <a:t>Perte de connaissance: Nourrisson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3894" y="2279177"/>
            <a:ext cx="9416954" cy="2579426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dk1"/>
              </a:buClr>
              <a:buSzPct val="100000"/>
            </a:pPr>
            <a:r>
              <a:rPr lang="fr-FR" sz="28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PLS sur le côté dans les bras du sauveteur le plus souvent.</a:t>
            </a:r>
          </a:p>
          <a:p>
            <a:pPr>
              <a:lnSpc>
                <a:spcPct val="90000"/>
              </a:lnSpc>
              <a:buClr>
                <a:schemeClr val="dk1"/>
              </a:buClr>
              <a:buSzPct val="100000"/>
            </a:pPr>
            <a:endParaRPr lang="fr-FR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indent="0">
              <a:lnSpc>
                <a:spcPct val="90000"/>
              </a:lnSpc>
              <a:buClr>
                <a:schemeClr val="dk1"/>
              </a:buClr>
              <a:buSzPct val="100000"/>
              <a:buNone/>
            </a:pPr>
            <a:endParaRPr lang="fr-FR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>
              <a:lnSpc>
                <a:spcPct val="90000"/>
              </a:lnSpc>
              <a:buClr>
                <a:schemeClr val="dk1"/>
              </a:buClr>
              <a:buSzPct val="100000"/>
            </a:pPr>
            <a:r>
              <a:rPr lang="fr-FR" sz="28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La libération des voies aériennes en position neutre  </a:t>
            </a:r>
          </a:p>
          <a:p>
            <a:endParaRPr lang="fr-FR" dirty="0"/>
          </a:p>
        </p:txBody>
      </p:sp>
      <p:pic>
        <p:nvPicPr>
          <p:cNvPr id="4" name="Shape 1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075761" y="4567864"/>
            <a:ext cx="2656345" cy="18793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5" y="2634020"/>
            <a:ext cx="1487090" cy="1605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780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ftr" sz="quarter" idx="11"/>
          </p:nvPr>
        </p:nvSpPr>
        <p:spPr>
          <a:xfrm>
            <a:off x="2507325" y="6232102"/>
            <a:ext cx="7619999" cy="2769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endParaRPr lang="fr-FR" sz="1200" b="0" i="0" u="none" strike="noStrike" cap="none" baseline="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Shape 133"/>
          <p:cNvSpPr txBox="1">
            <a:spLocks noGrp="1"/>
          </p:cNvSpPr>
          <p:nvPr>
            <p:ph type="title" idx="4294967295"/>
          </p:nvPr>
        </p:nvSpPr>
        <p:spPr>
          <a:xfrm>
            <a:off x="0" y="4644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fr-FR" sz="4400" b="0" i="0" u="sng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Cas particuliers</a:t>
            </a:r>
          </a:p>
        </p:txBody>
      </p:sp>
      <p:sp>
        <p:nvSpPr>
          <p:cNvPr id="134" name="Shape 134"/>
          <p:cNvSpPr txBox="1">
            <a:spLocks noGrp="1"/>
          </p:cNvSpPr>
          <p:nvPr>
            <p:ph type="body" idx="4294967295"/>
          </p:nvPr>
        </p:nvSpPr>
        <p:spPr>
          <a:xfrm>
            <a:off x="728403" y="2013891"/>
            <a:ext cx="10713493" cy="3576323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sp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lang="fr-FR" sz="2800" b="1" i="0" u="sng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Femme enceinte </a:t>
            </a:r>
            <a:r>
              <a:rPr lang="fr-FR" sz="2800" b="1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</a:t>
            </a:r>
            <a:r>
              <a:rPr lang="fr-FR" sz="28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PLS du côté gauche</a:t>
            </a:r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Calibri"/>
              <a:buNone/>
            </a:pPr>
            <a:endParaRPr sz="2800" b="0" i="0" u="none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Calibri"/>
              <a:buNone/>
            </a:pPr>
            <a:endParaRPr sz="2800" b="0" i="0" u="none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Comic Sans MS"/>
              <a:buChar char="•"/>
            </a:pPr>
            <a:endParaRPr lang="fr-FR" sz="2800" b="0" i="0" u="none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lang="fr-FR" sz="2800" b="1" i="0" u="sng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Victime traumatisée </a:t>
            </a:r>
            <a:r>
              <a:rPr lang="fr-FR" sz="2800" b="1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</a:t>
            </a:r>
            <a:r>
              <a:rPr lang="fr-FR" sz="28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PLS du côté atteint</a:t>
            </a:r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Calibri"/>
              <a:buNone/>
            </a:pPr>
            <a:endParaRPr sz="2800" b="0" i="0" u="none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Calibri"/>
              <a:buNone/>
            </a:pPr>
            <a:endParaRPr sz="2800" b="0" i="0" u="none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35" name="Shape 1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95903" y="1603090"/>
            <a:ext cx="2190750" cy="1457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Shape 13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795904" y="4107976"/>
            <a:ext cx="2190749" cy="1477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 idx="4294967295"/>
          </p:nvPr>
        </p:nvSpPr>
        <p:spPr>
          <a:xfrm>
            <a:off x="0" y="4644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fr-FR" sz="4400" b="0" i="0" u="sng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Cas particuliers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B945D09-DFC4-5940-B5D7-6CE597187D30}"/>
              </a:ext>
            </a:extLst>
          </p:cNvPr>
          <p:cNvSpPr txBox="1"/>
          <p:nvPr/>
        </p:nvSpPr>
        <p:spPr>
          <a:xfrm>
            <a:off x="2268638" y="1863524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NC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5BEB51D-B45A-F042-9CE7-D9F1581E2463}"/>
              </a:ext>
            </a:extLst>
          </p:cNvPr>
          <p:cNvSpPr txBox="1"/>
          <p:nvPr/>
        </p:nvSpPr>
        <p:spPr>
          <a:xfrm>
            <a:off x="1597306" y="1516284"/>
            <a:ext cx="9898864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NC" sz="1800" b="1" dirty="0">
                <a:latin typeface="Comic Sans MS" panose="030F0902030302020204" pitchFamily="66" charset="0"/>
              </a:rPr>
              <a:t>En période épidémique: </a:t>
            </a:r>
          </a:p>
          <a:p>
            <a:endParaRPr lang="fr-NC" dirty="0">
              <a:latin typeface="Comic Sans MS" panose="030F0902030302020204" pitchFamily="66" charset="0"/>
            </a:endParaRPr>
          </a:p>
          <a:p>
            <a:r>
              <a:rPr lang="fr-NC" dirty="0">
                <a:latin typeface="Comic Sans MS" panose="030F0902030302020204" pitchFamily="66" charset="0"/>
              </a:rPr>
              <a:t>-se protéger si possible avec un masque </a:t>
            </a:r>
          </a:p>
          <a:p>
            <a:r>
              <a:rPr lang="fr-NC" dirty="0">
                <a:latin typeface="Comic Sans MS" panose="030F0902030302020204" pitchFamily="66" charset="0"/>
              </a:rPr>
              <a:t>-questionner la victime et voir si elle réagit sans la toucher </a:t>
            </a:r>
          </a:p>
          <a:p>
            <a:r>
              <a:rPr lang="fr-NC" dirty="0">
                <a:latin typeface="Comic Sans MS" panose="030F0902030302020204" pitchFamily="66" charset="0"/>
              </a:rPr>
              <a:t>-apprécier la respiration en regardant si son ventre ou sa poitrine se soulèvent. P</a:t>
            </a:r>
            <a:r>
              <a:rPr lang="fr-FR" dirty="0">
                <a:latin typeface="Comic Sans MS" panose="030F0902030302020204" pitchFamily="66" charset="0"/>
              </a:rPr>
              <a:t>a</a:t>
            </a:r>
            <a:r>
              <a:rPr lang="fr-NC" dirty="0">
                <a:latin typeface="Comic Sans MS" panose="030F0902030302020204" pitchFamily="66" charset="0"/>
              </a:rPr>
              <a:t>s de bascule de la tête en arrière, </a:t>
            </a:r>
          </a:p>
          <a:p>
            <a:r>
              <a:rPr lang="fr-NC" dirty="0">
                <a:latin typeface="Comic Sans MS" panose="030F0902030302020204" pitchFamily="66" charset="0"/>
              </a:rPr>
              <a:t>pas tenter d’ouvrir la bouche et ne pas se pencher au-dessus de la face de la victime et ne pas mettre son oreille et </a:t>
            </a:r>
          </a:p>
          <a:p>
            <a:r>
              <a:rPr lang="fr-NC" dirty="0">
                <a:latin typeface="Comic Sans MS" panose="030F0902030302020204" pitchFamily="66" charset="0"/>
              </a:rPr>
              <a:t>sa joue au dessus du nez et de la bouche de la victime </a:t>
            </a:r>
          </a:p>
          <a:p>
            <a:endParaRPr lang="fr-NC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68DF669-D61D-C240-B994-9017BCCB9CF6}"/>
              </a:ext>
            </a:extLst>
          </p:cNvPr>
          <p:cNvSpPr txBox="1"/>
          <p:nvPr/>
        </p:nvSpPr>
        <p:spPr>
          <a:xfrm>
            <a:off x="1666754" y="3831220"/>
            <a:ext cx="789511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800" b="1" dirty="0">
                <a:latin typeface="Comic Sans MS" panose="030F0902030302020204" pitchFamily="66" charset="0"/>
              </a:rPr>
              <a:t>S</a:t>
            </a:r>
            <a:r>
              <a:rPr lang="fr-NC" sz="1800" b="1" dirty="0">
                <a:latin typeface="Comic Sans MS" panose="030F0902030302020204" pitchFamily="66" charset="0"/>
              </a:rPr>
              <a:t>i la victime ne répond pas et présente une respiration normale: </a:t>
            </a:r>
          </a:p>
          <a:p>
            <a:endParaRPr lang="fr-NC" b="1" dirty="0">
              <a:latin typeface="Comic Sans MS" panose="030F0902030302020204" pitchFamily="66" charset="0"/>
            </a:endParaRPr>
          </a:p>
          <a:p>
            <a:r>
              <a:rPr lang="fr-NC" dirty="0">
                <a:latin typeface="Comic Sans MS" panose="030F0902030302020204" pitchFamily="66" charset="0"/>
              </a:rPr>
              <a:t>-laisser la victime dans la position ou elle se trouve</a:t>
            </a:r>
          </a:p>
          <a:p>
            <a:r>
              <a:rPr lang="fr-NC" dirty="0">
                <a:latin typeface="Comic Sans MS" panose="030F0902030302020204" pitchFamily="66" charset="0"/>
              </a:rPr>
              <a:t>-faire alerter ou alerter les secours, respecter les consignes</a:t>
            </a:r>
          </a:p>
          <a:p>
            <a:r>
              <a:rPr lang="fr-NC" dirty="0">
                <a:latin typeface="Comic Sans MS" panose="030F0902030302020204" pitchFamily="66" charset="0"/>
              </a:rPr>
              <a:t>-surveiller en permanence la respiration de la victime en regardant son ventre et sa poitrine </a:t>
            </a:r>
          </a:p>
          <a:p>
            <a:endParaRPr lang="fr-NC" dirty="0"/>
          </a:p>
        </p:txBody>
      </p:sp>
    </p:spTree>
    <p:extLst>
      <p:ext uri="{BB962C8B-B14F-4D97-AF65-F5344CB8AC3E}">
        <p14:creationId xmlns:p14="http://schemas.microsoft.com/office/powerpoint/2010/main" val="887614303"/>
      </p:ext>
    </p:extLst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61165" y="1905000"/>
            <a:ext cx="8915400" cy="3777622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>
                <a:solidFill>
                  <a:schemeClr val="tx1"/>
                </a:solidFill>
              </a:rPr>
              <a:t> A la fin de la séquence, vous serez capable de réaliser la conduite à tenir face à une personne présentant une perte de connaissance, en attente de l’arrivée des secours </a:t>
            </a:r>
          </a:p>
        </p:txBody>
      </p:sp>
    </p:spTree>
    <p:extLst>
      <p:ext uri="{BB962C8B-B14F-4D97-AF65-F5344CB8AC3E}">
        <p14:creationId xmlns:p14="http://schemas.microsoft.com/office/powerpoint/2010/main" val="3560201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38233" y="624110"/>
            <a:ext cx="9266379" cy="1280890"/>
          </a:xfrm>
        </p:spPr>
        <p:txBody>
          <a:bodyPr>
            <a:normAutofit/>
          </a:bodyPr>
          <a:lstStyle/>
          <a:p>
            <a:pPr algn="r"/>
            <a:r>
              <a:rPr lang="fr-FR" sz="900" b="1" dirty="0"/>
              <a:t>DTR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361" y="777922"/>
            <a:ext cx="6741994" cy="5366673"/>
          </a:xfrm>
        </p:spPr>
      </p:pic>
      <p:sp>
        <p:nvSpPr>
          <p:cNvPr id="5" name="ZoneTexte 4"/>
          <p:cNvSpPr txBox="1"/>
          <p:nvPr/>
        </p:nvSpPr>
        <p:spPr>
          <a:xfrm>
            <a:off x="8980227" y="1905000"/>
            <a:ext cx="23201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Collège de Normandie, </a:t>
            </a:r>
          </a:p>
          <a:p>
            <a:pPr algn="ctr"/>
            <a:endParaRPr lang="fr-FR" sz="2400" b="1" dirty="0"/>
          </a:p>
          <a:p>
            <a:pPr algn="ctr"/>
            <a:r>
              <a:rPr lang="fr-FR" sz="2400" b="1" dirty="0"/>
              <a:t>Salle d’étude</a:t>
            </a:r>
          </a:p>
          <a:p>
            <a:pPr algn="ctr"/>
            <a:endParaRPr lang="fr-FR" sz="2400" b="1" dirty="0"/>
          </a:p>
          <a:p>
            <a:pPr algn="ctr"/>
            <a:r>
              <a:rPr lang="fr-FR" sz="2400" b="1" dirty="0"/>
              <a:t>Tél: 441252</a:t>
            </a:r>
          </a:p>
        </p:txBody>
      </p:sp>
    </p:spTree>
    <p:extLst>
      <p:ext uri="{BB962C8B-B14F-4D97-AF65-F5344CB8AC3E}">
        <p14:creationId xmlns:p14="http://schemas.microsoft.com/office/powerpoint/2010/main" val="14234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30925" y="610255"/>
            <a:ext cx="8911687" cy="767962"/>
          </a:xfrm>
        </p:spPr>
        <p:txBody>
          <a:bodyPr>
            <a:normAutofit/>
          </a:bodyPr>
          <a:lstStyle/>
          <a:p>
            <a:pPr algn="ctr"/>
            <a:r>
              <a:rPr lang="fr-FR" sz="3200" b="1" u="sng" dirty="0"/>
              <a:t>Signes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idx="1"/>
          </p:nvPr>
        </p:nvSpPr>
        <p:spPr>
          <a:xfrm>
            <a:off x="1660958" y="1531650"/>
            <a:ext cx="8915400" cy="5072419"/>
          </a:xfrm>
        </p:spPr>
        <p:txBody>
          <a:bodyPr>
            <a:normAutofit/>
          </a:bodyPr>
          <a:lstStyle/>
          <a:p>
            <a:pPr marL="177800" indent="0">
              <a:buNone/>
            </a:pPr>
            <a:r>
              <a:rPr lang="fr-FR" sz="2800" dirty="0"/>
              <a:t>Ne répond à aucune </a:t>
            </a:r>
            <a:r>
              <a:rPr lang="fr-FR" sz="2800" dirty="0">
                <a:solidFill>
                  <a:srgbClr val="FF0000"/>
                </a:solidFill>
              </a:rPr>
              <a:t>sollicitation verbale </a:t>
            </a:r>
            <a:r>
              <a:rPr lang="fr-FR" sz="2800" dirty="0"/>
              <a:t>ou </a:t>
            </a:r>
            <a:r>
              <a:rPr lang="fr-FR" sz="2800" dirty="0">
                <a:solidFill>
                  <a:srgbClr val="FF0000"/>
                </a:solidFill>
              </a:rPr>
              <a:t>physique</a:t>
            </a:r>
            <a:r>
              <a:rPr lang="fr-FR" sz="2800" dirty="0"/>
              <a:t> et </a:t>
            </a:r>
            <a:r>
              <a:rPr lang="fr-FR" sz="2800" dirty="0">
                <a:solidFill>
                  <a:srgbClr val="FF0000"/>
                </a:solidFill>
              </a:rPr>
              <a:t>respire</a:t>
            </a:r>
          </a:p>
          <a:p>
            <a:pPr marL="177800" indent="0">
              <a:buNone/>
            </a:pPr>
            <a:endParaRPr lang="fr-FR" sz="2800" dirty="0">
              <a:solidFill>
                <a:srgbClr val="FF0000"/>
              </a:solidFill>
            </a:endParaRPr>
          </a:p>
          <a:p>
            <a:pPr marL="177800" indent="0" algn="ctr">
              <a:buNone/>
            </a:pPr>
            <a:r>
              <a:rPr lang="fr-FR" sz="3300" b="1" u="sng" dirty="0">
                <a:solidFill>
                  <a:schemeClr val="tx1"/>
                </a:solidFill>
                <a:latin typeface="+mj-lt"/>
              </a:rPr>
              <a:t>Les causes?</a:t>
            </a:r>
          </a:p>
          <a:p>
            <a:r>
              <a:rPr lang="fr-FR" sz="2800" dirty="0"/>
              <a:t>Traumatique</a:t>
            </a:r>
          </a:p>
          <a:p>
            <a:pPr marL="0" indent="0">
              <a:buNone/>
            </a:pPr>
            <a:endParaRPr lang="fr-FR" sz="2800" dirty="0"/>
          </a:p>
          <a:p>
            <a:r>
              <a:rPr lang="fr-FR" sz="2800" dirty="0"/>
              <a:t>Médicale</a:t>
            </a:r>
          </a:p>
          <a:p>
            <a:pPr marL="0" indent="0">
              <a:buNone/>
            </a:pPr>
            <a:endParaRPr lang="fr-FR" sz="2800" dirty="0"/>
          </a:p>
          <a:p>
            <a:r>
              <a:rPr lang="fr-FR" sz="2800" dirty="0"/>
              <a:t>Toxique</a:t>
            </a:r>
          </a:p>
          <a:p>
            <a:pPr marL="177800" indent="0">
              <a:buNone/>
            </a:pPr>
            <a:endParaRPr lang="fr-F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32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1706441" y="476980"/>
            <a:ext cx="8911687" cy="54934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fr-FR" sz="2800" b="1" u="sng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fr-FR" sz="3300" b="1" u="sng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les</a:t>
            </a:r>
            <a:r>
              <a:rPr lang="fr-FR" sz="2800" b="1" u="sng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fr-FR" sz="3300" b="1" u="sng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risques</a:t>
            </a:r>
            <a:r>
              <a:rPr lang="fr-FR" sz="2800" b="1" u="sng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?</a:t>
            </a:r>
            <a:endParaRPr lang="fr-FR" sz="2800" b="1" i="0" u="sng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9" name="Shape 99"/>
          <p:cNvSpPr txBox="1">
            <a:spLocks noGrp="1"/>
          </p:cNvSpPr>
          <p:nvPr>
            <p:ph idx="1"/>
          </p:nvPr>
        </p:nvSpPr>
        <p:spPr>
          <a:xfrm>
            <a:off x="673975" y="1819600"/>
            <a:ext cx="10727141" cy="457351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r>
              <a:rPr lang="fr-FR" sz="2800" b="0" i="0" u="none" strike="noStrike" cap="none" baseline="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Perte de connaissance </a:t>
            </a:r>
            <a:r>
              <a:rPr lang="fr-FR" sz="2800" b="0" i="0" u="none" strike="noStrike" cap="none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             </a:t>
            </a:r>
            <a:r>
              <a:rPr lang="fr-FR" sz="28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Personne reste sur le dos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endParaRPr lang="fr-FR" sz="28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28600" marR="0" lvl="0" indent="-22860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mic Sans MS"/>
              <a:buChar char="•"/>
            </a:pPr>
            <a:endParaRPr lang="fr-FR" sz="2800" b="0" i="0" u="none" strike="noStrike" cap="none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r>
              <a:rPr lang="fr-FR" sz="28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 de libération des voies aériennes         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r>
              <a:rPr lang="fr-FR" sz="2800" b="0" i="0" u="none" strike="noStrike" cap="none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                                              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r>
              <a:rPr lang="fr-FR" sz="28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                                          Encombrement/</a:t>
            </a:r>
            <a:r>
              <a:rPr lang="fr-FR" sz="2800" b="0" i="0" u="none" strike="noStrike" cap="none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Obstruction des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r>
              <a:rPr lang="fr-FR" sz="28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                                       </a:t>
            </a:r>
            <a:r>
              <a:rPr lang="fr-FR" sz="2800" b="0" i="0" u="none" strike="noStrike" cap="none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voies aériennes:   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r>
              <a:rPr lang="fr-FR" sz="28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                                           -liquides présents dans la gorge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r>
              <a:rPr lang="fr-FR" sz="2800" b="0" i="0" u="none" strike="noStrike" cap="none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                                           -Chute de la langue en arrière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endParaRPr lang="fr-FR" sz="28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endParaRPr lang="fr-FR" sz="2800" b="0" i="0" u="none" strike="noStrike" cap="none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r>
              <a:rPr lang="fr-FR" sz="28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                     Arrêt respiratoire/cardiaque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endParaRPr lang="fr-FR" sz="28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" name="Égal 6"/>
          <p:cNvSpPr/>
          <p:nvPr/>
        </p:nvSpPr>
        <p:spPr>
          <a:xfrm>
            <a:off x="5375627" y="1783812"/>
            <a:ext cx="914400" cy="459475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cxnSp>
        <p:nvCxnSpPr>
          <p:cNvPr id="9" name="Connecteur droit avec flèche 8"/>
          <p:cNvCxnSpPr/>
          <p:nvPr/>
        </p:nvCxnSpPr>
        <p:spPr>
          <a:xfrm flipH="1">
            <a:off x="7306216" y="2200879"/>
            <a:ext cx="2238235" cy="13409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H="1">
            <a:off x="4461229" y="2207498"/>
            <a:ext cx="4067033" cy="59836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3698543" y="3193763"/>
            <a:ext cx="2726884" cy="234060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H="1">
            <a:off x="7083412" y="4939592"/>
            <a:ext cx="1335893" cy="68238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1740691" y="200445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fr-FR" sz="4400" b="1" i="0" u="sng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CONDUITE</a:t>
            </a:r>
          </a:p>
        </p:txBody>
      </p:sp>
      <p:sp>
        <p:nvSpPr>
          <p:cNvPr id="106" name="Shape 106"/>
          <p:cNvSpPr txBox="1">
            <a:spLocks noGrp="1"/>
          </p:cNvSpPr>
          <p:nvPr>
            <p:ph idx="1"/>
          </p:nvPr>
        </p:nvSpPr>
        <p:spPr>
          <a:xfrm>
            <a:off x="1621048" y="1399244"/>
            <a:ext cx="8915400" cy="51336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rPr lang="fr-FR" sz="28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Assurer la liberté des voies aériennes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endParaRPr lang="fr-FR" sz="24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endParaRPr lang="fr-FR" sz="24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endParaRPr lang="fr-FR" sz="24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rPr lang="fr-FR" sz="24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Bascule de la tête en arrière </a:t>
            </a: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rPr lang="fr-FR" sz="24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(Libération des voies aériennes)</a:t>
            </a: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endParaRPr lang="fr-FR" sz="32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rPr lang="fr-FR" sz="32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                          </a:t>
            </a: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rPr lang="fr-FR" sz="32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                            </a:t>
            </a:r>
            <a:r>
              <a:rPr lang="fr-FR" sz="24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Mettre la victime sur le coté</a:t>
            </a: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rPr lang="fr-FR" sz="24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                                       (position latérale de sécurité)</a:t>
            </a:r>
            <a:endParaRPr lang="fr-FR" sz="32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endParaRPr lang="fr-FR" sz="32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endParaRPr lang="fr-FR" sz="32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endParaRPr sz="3200" b="0" i="0" u="none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7" name="Shape 107"/>
          <p:cNvSpPr txBox="1">
            <a:spLocks noGrp="1"/>
          </p:cNvSpPr>
          <p:nvPr>
            <p:ph type="ftr" sz="quarter" idx="11"/>
          </p:nvPr>
        </p:nvSpPr>
        <p:spPr>
          <a:xfrm>
            <a:off x="2589212" y="6179891"/>
            <a:ext cx="7619999" cy="2769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endParaRPr lang="fr-FR" sz="1200" b="0" i="0" u="none" strike="noStrike" cap="none" baseline="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" name="Connecteur droit avec flèche 2"/>
          <p:cNvCxnSpPr/>
          <p:nvPr/>
        </p:nvCxnSpPr>
        <p:spPr>
          <a:xfrm flipH="1">
            <a:off x="5779865" y="1767253"/>
            <a:ext cx="1692322" cy="102358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/>
          <p:cNvCxnSpPr/>
          <p:nvPr/>
        </p:nvCxnSpPr>
        <p:spPr>
          <a:xfrm>
            <a:off x="8090227" y="1767253"/>
            <a:ext cx="928048" cy="257942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2816" y="2674582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latin typeface="+mn-lt"/>
              </a:rPr>
              <a:t>Démonstration commentée justifiée en miroir</a:t>
            </a:r>
          </a:p>
        </p:txBody>
      </p:sp>
    </p:spTree>
    <p:extLst>
      <p:ext uri="{BB962C8B-B14F-4D97-AF65-F5344CB8AC3E}">
        <p14:creationId xmlns:p14="http://schemas.microsoft.com/office/powerpoint/2010/main" val="1228072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05970" y="655093"/>
            <a:ext cx="2279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PROTECTION ADAPTEE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051946" y="655092"/>
            <a:ext cx="22791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VICTIME CONSCIENTE? </a:t>
            </a:r>
          </a:p>
          <a:p>
            <a:pPr algn="ctr"/>
            <a:r>
              <a:rPr lang="fr-FR" dirty="0"/>
              <a:t>(répond aux questions, réagit aux ordre).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452513" y="655092"/>
            <a:ext cx="2279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Cf. Malaise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8479808" y="1599063"/>
            <a:ext cx="2279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 DEMANDER DE L’AIDE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8479808" y="2546796"/>
            <a:ext cx="2279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LIBEREZ LES VOIES AERIENNES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479807" y="3709972"/>
            <a:ext cx="25475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RESPIRATION EFFICACE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7474422" y="4926842"/>
            <a:ext cx="9780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PLS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9887802" y="4926842"/>
            <a:ext cx="2279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Cf. Arrêt cardiaque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7474422" y="6020938"/>
            <a:ext cx="22791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ALERTER</a:t>
            </a:r>
          </a:p>
          <a:p>
            <a:r>
              <a:rPr lang="fr-FR" dirty="0"/>
              <a:t>SURVEILLER </a:t>
            </a:r>
          </a:p>
          <a:p>
            <a:r>
              <a:rPr lang="fr-FR" dirty="0"/>
              <a:t>PROTEGER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705970" y="610130"/>
            <a:ext cx="2279176" cy="4379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4983707" y="612484"/>
            <a:ext cx="2279176" cy="7812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8261444" y="610129"/>
            <a:ext cx="2602174" cy="3929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8261444" y="1611723"/>
            <a:ext cx="2602174" cy="3929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8261444" y="2543034"/>
            <a:ext cx="2602174" cy="5269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8261444" y="3659839"/>
            <a:ext cx="2602174" cy="3929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6890982" y="6020938"/>
            <a:ext cx="2279176" cy="7386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9753598" y="4884233"/>
            <a:ext cx="2279176" cy="3929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6890982" y="4884234"/>
            <a:ext cx="2279176" cy="3929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" name="Connecteur droit avec flèche 22"/>
          <p:cNvCxnSpPr>
            <a:stCxn id="4" idx="3"/>
          </p:cNvCxnSpPr>
          <p:nvPr/>
        </p:nvCxnSpPr>
        <p:spPr>
          <a:xfrm>
            <a:off x="3985146" y="808982"/>
            <a:ext cx="998561" cy="9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7246960" y="835146"/>
            <a:ext cx="998561" cy="9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7304963" y="1250847"/>
            <a:ext cx="956481" cy="380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endCxn id="8" idx="0"/>
          </p:cNvCxnSpPr>
          <p:nvPr/>
        </p:nvCxnSpPr>
        <p:spPr>
          <a:xfrm flipH="1">
            <a:off x="9619396" y="2044963"/>
            <a:ext cx="1136" cy="5018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>
            <a:endCxn id="19" idx="0"/>
          </p:cNvCxnSpPr>
          <p:nvPr/>
        </p:nvCxnSpPr>
        <p:spPr>
          <a:xfrm>
            <a:off x="8030570" y="5293586"/>
            <a:ext cx="0" cy="727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endCxn id="21" idx="0"/>
          </p:cNvCxnSpPr>
          <p:nvPr/>
        </p:nvCxnSpPr>
        <p:spPr>
          <a:xfrm flipH="1">
            <a:off x="8030570" y="4083449"/>
            <a:ext cx="1150961" cy="800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endCxn id="11" idx="0"/>
          </p:cNvCxnSpPr>
          <p:nvPr/>
        </p:nvCxnSpPr>
        <p:spPr>
          <a:xfrm>
            <a:off x="9757008" y="4067940"/>
            <a:ext cx="1270382" cy="8589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 flipH="1">
            <a:off x="9622807" y="3136619"/>
            <a:ext cx="1136" cy="5018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1128215" y="2946471"/>
            <a:ext cx="485860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300" b="1" dirty="0"/>
              <a:t>Perte de connaissance suite à un évènement non traumatique 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331122" y="504967"/>
            <a:ext cx="9143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OUI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7262883" y="1501254"/>
            <a:ext cx="6255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NON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3FC5412-1AFB-964E-9486-49B767D7C824}"/>
              </a:ext>
            </a:extLst>
          </p:cNvPr>
          <p:cNvSpPr txBox="1"/>
          <p:nvPr/>
        </p:nvSpPr>
        <p:spPr>
          <a:xfrm>
            <a:off x="8229600" y="4340506"/>
            <a:ext cx="5533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NC" dirty="0">
                <a:solidFill>
                  <a:srgbClr val="00B050"/>
                </a:solidFill>
              </a:rPr>
              <a:t>OUI</a:t>
            </a:r>
            <a:r>
              <a:rPr lang="fr-NC" dirty="0"/>
              <a:t>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D41F20DD-0E6B-3146-B115-568880BB634D}"/>
              </a:ext>
            </a:extLst>
          </p:cNvPr>
          <p:cNvSpPr txBox="1"/>
          <p:nvPr/>
        </p:nvSpPr>
        <p:spPr>
          <a:xfrm>
            <a:off x="9887802" y="4297103"/>
            <a:ext cx="6832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NC" dirty="0">
                <a:solidFill>
                  <a:srgbClr val="FF0000"/>
                </a:solidFill>
              </a:rPr>
              <a:t>  NON</a:t>
            </a:r>
          </a:p>
        </p:txBody>
      </p:sp>
    </p:spTree>
    <p:extLst>
      <p:ext uri="{BB962C8B-B14F-4D97-AF65-F5344CB8AC3E}">
        <p14:creationId xmlns:p14="http://schemas.microsoft.com/office/powerpoint/2010/main" val="2029937801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799</TotalTime>
  <Words>955</Words>
  <Application>Microsoft Macintosh PowerPoint</Application>
  <PresentationFormat>Grand écran</PresentationFormat>
  <Paragraphs>184</Paragraphs>
  <Slides>22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Century Gothic</vt:lpstr>
      <vt:lpstr>Comic Sans MS</vt:lpstr>
      <vt:lpstr>Wingdings 3</vt:lpstr>
      <vt:lpstr>Brin</vt:lpstr>
      <vt:lpstr>PSC1 - Séquence 4:     La perte de connaissance</vt:lpstr>
      <vt:lpstr>Qu’est ce qu’une perte de connaissance et comment la reconnaissez vous?</vt:lpstr>
      <vt:lpstr>Présentation PowerPoint</vt:lpstr>
      <vt:lpstr>DTR</vt:lpstr>
      <vt:lpstr>Signes </vt:lpstr>
      <vt:lpstr> les risques?</vt:lpstr>
      <vt:lpstr>CONDUITE</vt:lpstr>
      <vt:lpstr>Démonstration commentée justifiée en miroir</vt:lpstr>
      <vt:lpstr>Présentation PowerPoint</vt:lpstr>
      <vt:lpstr>Rechercher l’absence de réponse</vt:lpstr>
      <vt:lpstr>Libération des voies aériennes</vt:lpstr>
      <vt:lpstr>Apprécier la respiration</vt:lpstr>
      <vt:lpstr>Position latérale de sécurité</vt:lpstr>
      <vt:lpstr> </vt:lpstr>
      <vt:lpstr>Position latérale de sécurité</vt:lpstr>
      <vt:lpstr>Position latérale de sécurité </vt:lpstr>
      <vt:lpstr>POINTS CLES </vt:lpstr>
      <vt:lpstr>A vous de jouer!!!</vt:lpstr>
      <vt:lpstr>Perte de connaissance suite à un traumatisme ou dont on ne connaît pas l’origine: </vt:lpstr>
      <vt:lpstr>Perte de connaissance: Nourrisson </vt:lpstr>
      <vt:lpstr>Cas particuliers</vt:lpstr>
      <vt:lpstr>Cas particuliers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perte de connaissance</dc:title>
  <dc:creator>sebastien gros</dc:creator>
  <cp:lastModifiedBy>Cedric PELLERIN</cp:lastModifiedBy>
  <cp:revision>52</cp:revision>
  <dcterms:modified xsi:type="dcterms:W3CDTF">2022-03-13T12:15:55Z</dcterms:modified>
</cp:coreProperties>
</file>