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62" r:id="rId4"/>
    <p:sldId id="260" r:id="rId5"/>
    <p:sldId id="264" r:id="rId6"/>
    <p:sldId id="265" r:id="rId7"/>
    <p:sldId id="277" r:id="rId8"/>
    <p:sldId id="276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0"/>
    <p:restoredTop sz="94666"/>
  </p:normalViewPr>
  <p:slideViewPr>
    <p:cSldViewPr>
      <p:cViewPr varScale="1">
        <p:scale>
          <a:sx n="75" d="100"/>
          <a:sy n="75" d="100"/>
        </p:scale>
        <p:origin x="168" y="7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6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89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55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00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82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7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58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08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25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2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B1A8-8890-4D9C-B2A2-59639B9DBB82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C0A9-6951-4FC6-A8FA-8922D54894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88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628800"/>
            <a:ext cx="8229600" cy="1143000"/>
          </a:xfrm>
        </p:spPr>
        <p:txBody>
          <a:bodyPr>
            <a:noAutofit/>
          </a:bodyPr>
          <a:lstStyle/>
          <a:p>
            <a:r>
              <a:rPr lang="fr-FR" sz="5400" b="1" dirty="0"/>
              <a:t>PSC1 – Séquence 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573016"/>
            <a:ext cx="8229600" cy="1368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b="1" dirty="0"/>
              <a:t>Les traumatismes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17" y="0"/>
            <a:ext cx="2429177" cy="242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83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2400" y="1826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/>
              <a:t>Qu’est ce qu’un traumatisme et comment le reconnaissez-vous?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91475" y="439563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/>
              <a:t>Quelles peuvent être les causes d’un traumatisme? </a:t>
            </a:r>
          </a:p>
        </p:txBody>
      </p:sp>
      <p:sp>
        <p:nvSpPr>
          <p:cNvPr id="5" name="Rectangle 4"/>
          <p:cNvSpPr/>
          <p:nvPr/>
        </p:nvSpPr>
        <p:spPr>
          <a:xfrm>
            <a:off x="2956915" y="461812"/>
            <a:ext cx="3182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/>
              <a:t>Y </a:t>
            </a:r>
            <a:r>
              <a:rPr lang="fr-FR" sz="3200" dirty="0" err="1"/>
              <a:t>a-t’il</a:t>
            </a:r>
            <a:r>
              <a:rPr lang="fr-FR" sz="3200" dirty="0"/>
              <a:t> un risque? </a:t>
            </a:r>
          </a:p>
        </p:txBody>
      </p:sp>
      <p:pic>
        <p:nvPicPr>
          <p:cNvPr id="6" name="Picture 2" descr="C:\Users\Cédric\Pictures\faux mouvement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22" y="1347948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édric\Pictures\chutes de vél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00" y="1347947"/>
            <a:ext cx="23622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édric\Pictures\mal de d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47" y="3789040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édric\Pictures\entors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98552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Cédric\Pictures\coup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629" y="270892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764904"/>
          </a:xfrm>
        </p:spPr>
        <p:txBody>
          <a:bodyPr/>
          <a:lstStyle/>
          <a:p>
            <a:pPr algn="ctr"/>
            <a:r>
              <a:rPr lang="fr-FR" dirty="0"/>
              <a:t>A la fin de la séquence, vous serez capable de réaliser la conduite à tenir face à une personne présentant les signes d’un traumatisme, en fonction des signes présentés. </a:t>
            </a:r>
          </a:p>
        </p:txBody>
      </p:sp>
      <p:pic>
        <p:nvPicPr>
          <p:cNvPr id="4" name="Picture 6" descr="C:\Users\Cédric\Pictures\cou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511222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+mn-lt"/>
              </a:rPr>
              <a:t>Synthèse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2616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Signes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Causes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Risques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Lésions</a:t>
                      </a:r>
                      <a:r>
                        <a:rPr lang="fr-FR" baseline="0" dirty="0"/>
                        <a:t> : os</a:t>
                      </a:r>
                    </a:p>
                    <a:p>
                      <a:r>
                        <a:rPr lang="fr-FR" baseline="0" dirty="0"/>
                        <a:t>                 articulations</a:t>
                      </a:r>
                    </a:p>
                    <a:p>
                      <a:r>
                        <a:rPr lang="fr-FR" baseline="0" dirty="0"/>
                        <a:t>                 organes et peau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Douleur vive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sz="1800" baseline="0" dirty="0"/>
                        <a:t>Difficulté ou impossibilité de bouger</a:t>
                      </a:r>
                    </a:p>
                    <a:p>
                      <a:endParaRPr lang="fr-FR" sz="1800" baseline="0" dirty="0"/>
                    </a:p>
                    <a:p>
                      <a:r>
                        <a:rPr lang="fr-FR" sz="1800" baseline="0" dirty="0"/>
                        <a:t>Gonflement et déformation 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Chutes</a:t>
                      </a:r>
                      <a:r>
                        <a:rPr lang="fr-FR" baseline="0" dirty="0"/>
                        <a:t> 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Coups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 </a:t>
                      </a:r>
                    </a:p>
                    <a:p>
                      <a:r>
                        <a:rPr lang="fr-FR" baseline="0" dirty="0"/>
                        <a:t>Faux mouvements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Complications neurologiques: paralysie,</a:t>
                      </a:r>
                      <a:r>
                        <a:rPr lang="fr-FR" baseline="0" dirty="0"/>
                        <a:t> perte de conscience, 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Respiratoire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Circulatoire </a:t>
                      </a:r>
                      <a:r>
                        <a:rPr lang="fr-FR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5" descr="C:\Users\Cédric\Pictures\ento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105400"/>
            <a:ext cx="2209800" cy="178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82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700" b="1" dirty="0"/>
              <a:t>Victime consciente et présentant des signes immédiats </a:t>
            </a:r>
            <a:r>
              <a:rPr lang="fr-FR" sz="2200" dirty="0"/>
              <a:t>(douleur, difficulté ou impossibilité de bouger)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Ne surtout pas mobiliser la partie atteinte, </a:t>
            </a:r>
          </a:p>
          <a:p>
            <a:endParaRPr lang="fr-FR" sz="2800" b="1" dirty="0">
              <a:solidFill>
                <a:srgbClr val="FF0000"/>
              </a:solidFill>
            </a:endParaRPr>
          </a:p>
          <a:p>
            <a:r>
              <a:rPr lang="fr-FR" sz="2800" dirty="0"/>
              <a:t>Faire alerter ou alerter les secours et appliquer les consignes</a:t>
            </a:r>
          </a:p>
          <a:p>
            <a:pPr marL="0" indent="0">
              <a:buNone/>
            </a:pPr>
            <a:endParaRPr lang="fr-FR" sz="2800" b="1" dirty="0">
              <a:solidFill>
                <a:srgbClr val="FF0000"/>
              </a:solidFill>
            </a:endParaRPr>
          </a:p>
          <a:p>
            <a:r>
              <a:rPr lang="fr-FR" sz="2800" b="1" dirty="0">
                <a:solidFill>
                  <a:srgbClr val="FF0000"/>
                </a:solidFill>
              </a:rPr>
              <a:t>Ne pas tenter de réaligner un membre supposé fracturé,  </a:t>
            </a:r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Protéger de la chaleur, du froid, des intempéries</a:t>
            </a:r>
          </a:p>
          <a:p>
            <a:endParaRPr lang="fr-FR" sz="2800" dirty="0"/>
          </a:p>
          <a:p>
            <a:r>
              <a:rPr lang="fr-FR" sz="2800" dirty="0"/>
              <a:t>Surveiller</a:t>
            </a:r>
          </a:p>
          <a:p>
            <a:endParaRPr lang="fr-FR" dirty="0"/>
          </a:p>
        </p:txBody>
      </p:sp>
      <p:pic>
        <p:nvPicPr>
          <p:cNvPr id="4" name="Picture 4" descr="C:\Users\Cédric\Pictures\mal de d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5229200"/>
            <a:ext cx="2428875" cy="165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57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fr-FR" sz="2800" b="1" dirty="0"/>
              <a:t>Victime consciente et en l’absence de signes immédiats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Surveiller ou s’assurer de la surveillance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r>
              <a:rPr lang="fr-FR" dirty="0"/>
              <a:t>Si perte de connaissance: adopter la conduite à tenir en présence d’une victime ayant perdu connaissance</a:t>
            </a:r>
          </a:p>
          <a:p>
            <a:endParaRPr lang="fr-FR" dirty="0"/>
          </a:p>
          <a:p>
            <a:r>
              <a:rPr lang="fr-FR" dirty="0"/>
              <a:t>Si un autre signe apparaît autre qu’une perte de connaissance, adopter la conduite à tenir relative aux malaises.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Demander un avis médical en cas de doute </a:t>
            </a:r>
          </a:p>
        </p:txBody>
      </p:sp>
    </p:spTree>
    <p:extLst>
      <p:ext uri="{BB962C8B-B14F-4D97-AF65-F5344CB8AC3E}">
        <p14:creationId xmlns:p14="http://schemas.microsoft.com/office/powerpoint/2010/main" val="135502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700" b="1" dirty="0"/>
              <a:t>Victime consciente et présentant des douleurs au cou </a:t>
            </a:r>
            <a:r>
              <a:rPr lang="fr-FR" sz="2200" dirty="0"/>
              <a:t>(suite à un traumatisme)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Ne surtout pas mobiliser la partie atteinte, </a:t>
            </a:r>
          </a:p>
          <a:p>
            <a:endParaRPr lang="fr-FR" sz="2800" b="1" dirty="0">
              <a:solidFill>
                <a:srgbClr val="FF0000"/>
              </a:solidFill>
            </a:endParaRPr>
          </a:p>
          <a:p>
            <a:r>
              <a:rPr lang="fr-FR" sz="2800" dirty="0"/>
              <a:t>Faire alerter ou alerter les secours et appliquer les consignes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b="1" dirty="0">
                <a:solidFill>
                  <a:srgbClr val="FF0000"/>
                </a:solidFill>
              </a:rPr>
              <a:t>Stabiliser le rachis cervicale dans la position ou il se trouve en maintenant sa tête à deux mains. </a:t>
            </a:r>
          </a:p>
          <a:p>
            <a:endParaRPr lang="fr-FR" sz="2800" b="1" dirty="0">
              <a:solidFill>
                <a:srgbClr val="FF0000"/>
              </a:solidFill>
            </a:endParaRPr>
          </a:p>
          <a:p>
            <a:r>
              <a:rPr lang="fr-FR" sz="2800" b="1" dirty="0">
                <a:solidFill>
                  <a:srgbClr val="FF0000"/>
                </a:solidFill>
              </a:rPr>
              <a:t>Ne pas tenter de réaligner un membre supposé fracturé,  </a:t>
            </a:r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Protéger de la chaleur, du froid, des intempéries</a:t>
            </a:r>
          </a:p>
          <a:p>
            <a:endParaRPr lang="fr-FR" sz="2800" dirty="0"/>
          </a:p>
          <a:p>
            <a:r>
              <a:rPr lang="fr-FR" sz="2800" dirty="0"/>
              <a:t>Surveiller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56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Maintien de la tête: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But: </a:t>
            </a:r>
            <a:r>
              <a:rPr lang="fr-FR" dirty="0"/>
              <a:t>stabiliser et limiter les mouvements intempestifs du cou</a:t>
            </a:r>
            <a:r>
              <a:rPr lang="fr-FR" b="1" dirty="0"/>
              <a:t>.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3068960"/>
            <a:ext cx="8229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Se placer en position stable à genou ou en trépied dans l’axe de la victime ou niveau de sa tête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Placer les deux mans de chaque côté de sa tête pour maintenir dans la position ou elle se trouve 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869160"/>
            <a:ext cx="2082924" cy="18722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DB2D9D5-59D9-DB46-A8B9-253FA590898A}"/>
              </a:ext>
            </a:extLst>
          </p:cNvPr>
          <p:cNvSpPr txBox="1"/>
          <p:nvPr/>
        </p:nvSpPr>
        <p:spPr>
          <a:xfrm>
            <a:off x="1187624" y="61653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DCJM</a:t>
            </a:r>
          </a:p>
        </p:txBody>
      </p:sp>
    </p:spTree>
    <p:extLst>
      <p:ext uri="{BB962C8B-B14F-4D97-AF65-F5344CB8AC3E}">
        <p14:creationId xmlns:p14="http://schemas.microsoft.com/office/powerpoint/2010/main" val="416961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Points clés: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Conseiller fermement de ne </a:t>
            </a:r>
            <a:r>
              <a:rPr lang="fr-FR" b="1" dirty="0">
                <a:solidFill>
                  <a:srgbClr val="FF0000"/>
                </a:solidFill>
              </a:rPr>
              <a:t>pas mobiliser la victime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Alerter: </a:t>
            </a:r>
            <a:r>
              <a:rPr lang="fr-FR" dirty="0"/>
              <a:t>en fonction de la présence ou non de signes immédiats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Surveiller / Protéger </a:t>
            </a:r>
            <a:r>
              <a:rPr lang="fr-FR" dirty="0"/>
              <a:t>jusqu’à l’arrivée des secours. </a:t>
            </a:r>
          </a:p>
        </p:txBody>
      </p:sp>
    </p:spTree>
    <p:extLst>
      <p:ext uri="{BB962C8B-B14F-4D97-AF65-F5344CB8AC3E}">
        <p14:creationId xmlns:p14="http://schemas.microsoft.com/office/powerpoint/2010/main" val="13831676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373</Words>
  <Application>Microsoft Macintosh PowerPoint</Application>
  <PresentationFormat>Affichage à l'écran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Thème Office</vt:lpstr>
      <vt:lpstr>PSC1 – Séquence 9</vt:lpstr>
      <vt:lpstr>Qu’est ce qu’un traumatisme et comment le reconnaissez-vous?</vt:lpstr>
      <vt:lpstr> </vt:lpstr>
      <vt:lpstr>Synthèse </vt:lpstr>
      <vt:lpstr>Victime consciente et présentant des signes immédiats (douleur, difficulté ou impossibilité de bouger)</vt:lpstr>
      <vt:lpstr>Victime consciente et en l’absence de signes immédiats</vt:lpstr>
      <vt:lpstr>Victime consciente et présentant des douleurs au cou (suite à un traumatisme)</vt:lpstr>
      <vt:lpstr>Maintien de la tête: </vt:lpstr>
      <vt:lpstr>Points clés: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traumatismes</dc:title>
  <dc:creator>Cédric</dc:creator>
  <cp:lastModifiedBy>sophie Bergé</cp:lastModifiedBy>
  <cp:revision>30</cp:revision>
  <dcterms:created xsi:type="dcterms:W3CDTF">2014-09-04T01:28:33Z</dcterms:created>
  <dcterms:modified xsi:type="dcterms:W3CDTF">2019-06-30T12:04:18Z</dcterms:modified>
</cp:coreProperties>
</file>